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77" r:id="rId3"/>
    <p:sldId id="278" r:id="rId4"/>
    <p:sldId id="279" r:id="rId5"/>
    <p:sldId id="268" r:id="rId6"/>
    <p:sldId id="269" r:id="rId7"/>
    <p:sldId id="270" r:id="rId8"/>
    <p:sldId id="271" r:id="rId9"/>
    <p:sldId id="280" r:id="rId10"/>
    <p:sldId id="272" r:id="rId11"/>
    <p:sldId id="273" r:id="rId12"/>
    <p:sldId id="281" r:id="rId13"/>
    <p:sldId id="275" r:id="rId14"/>
    <p:sldId id="276" r:id="rId15"/>
    <p:sldId id="274" r:id="rId16"/>
  </p:sldIdLst>
  <p:sldSz cx="9144000" cy="5143500" type="screen16x9"/>
  <p:notesSz cx="70104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/>
    <p:restoredTop sz="94694"/>
  </p:normalViewPr>
  <p:slideViewPr>
    <p:cSldViewPr>
      <p:cViewPr varScale="1">
        <p:scale>
          <a:sx n="57" d="100"/>
          <a:sy n="57" d="100"/>
        </p:scale>
        <p:origin x="78" y="6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472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9E06CA8-C804-4745-853A-A3A05177C9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1F501B-F95F-D143-9F5C-3F554AB214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7A3C4A-3B23-3347-9978-0737B8BA29C7}" type="datetimeFigureOut">
              <a:rPr lang="en-US" altLang="en-US"/>
              <a:pPr>
                <a:defRPr/>
              </a:pPr>
              <a:t>4/30/2019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A8D03F03-A60C-6146-8F7D-EDF780FE9D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C89885F3-5FB4-364B-8603-996D199B5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488CBB-FD41-0946-9135-449E6BD271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0FB799-29A3-4A4B-8654-F57E7C5E8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04305D-4A2E-4F49-8CCD-6C510E73F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9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220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77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0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170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119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340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17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80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1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88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="" xmlns:a16="http://schemas.microsoft.com/office/drawing/2014/main" id="{6D2C2703-E5AB-1642-A0FC-BA121CB114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="" xmlns:a16="http://schemas.microsoft.com/office/drawing/2014/main" id="{82F87E7B-6D9F-F44A-919E-01F27FD79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="" xmlns:a16="http://schemas.microsoft.com/office/drawing/2014/main" id="{D23618D8-FC74-C944-8FEB-2EF1757DC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4892B4-2557-8042-B230-0D6EC7E9F7A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7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47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2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038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4305D-4A2E-4F49-8CCD-6C510E73F98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80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0" y="1851670"/>
            <a:ext cx="7989887" cy="9361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3477" y="2836296"/>
            <a:ext cx="6945312" cy="6480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4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03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3ACA705-D5CA-C245-ABA3-FDA8EA676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Date Prepared: April 25, 2019</a:t>
            </a:r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FBA751F-8647-E847-9D2B-A236A396F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B76C35C-7A25-4543-9350-27B5D6F65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5A9ABC-1DB0-7D4D-961D-7639C6B90F6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2056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="" xmlns:a16="http://schemas.microsoft.com/office/drawing/2014/main" id="{E54BAE95-18BD-E045-9DA7-85A178A18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6350"/>
            <a:ext cx="8229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>
            <a:extLst>
              <a:ext uri="{FF2B5EF4-FFF2-40B4-BE49-F238E27FC236}">
                <a16:creationId xmlns="" xmlns:a16="http://schemas.microsoft.com/office/drawing/2014/main" id="{783BB88E-BB7C-2142-9E39-7A0752B2050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097785" y="2724150"/>
            <a:ext cx="3743325" cy="158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en-US" sz="2800" dirty="0">
                <a:solidFill>
                  <a:srgbClr val="104C7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Inherent Right to Self-Government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29000" y="4230688"/>
            <a:ext cx="5412110" cy="39190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100" dirty="0">
                <a:solidFill>
                  <a:srgbClr val="104C71"/>
                </a:solidFill>
                <a:latin typeface="Calibri" panose="020F0502020204030204"/>
              </a:rPr>
              <a:t>Presented by:  Alberta Regional Chief Marlene </a:t>
            </a:r>
            <a:r>
              <a:rPr lang="en-US" sz="2100" dirty="0" err="1">
                <a:solidFill>
                  <a:srgbClr val="104C71"/>
                </a:solidFill>
                <a:latin typeface="Calibri" panose="020F0502020204030204"/>
              </a:rPr>
              <a:t>Poitras</a:t>
            </a:r>
            <a:r>
              <a:rPr lang="en-US" sz="2100" dirty="0">
                <a:solidFill>
                  <a:srgbClr val="104C71"/>
                </a:solidFill>
                <a:latin typeface="Calibri" panose="020F0502020204030204"/>
              </a:rPr>
              <a:t> and</a:t>
            </a:r>
          </a:p>
          <a:p>
            <a:pPr algn="r" fontAlgn="auto">
              <a:spcAft>
                <a:spcPts val="0"/>
              </a:spcAft>
            </a:pPr>
            <a:r>
              <a:rPr lang="en-US" sz="2100" dirty="0">
                <a:solidFill>
                  <a:srgbClr val="104C71"/>
                </a:solidFill>
                <a:latin typeface="Calibri" panose="020F0502020204030204"/>
              </a:rPr>
              <a:t>Yukon Regional Chief </a:t>
            </a:r>
            <a:r>
              <a:rPr lang="en-US" sz="2100" dirty="0" err="1">
                <a:solidFill>
                  <a:srgbClr val="104C71"/>
                </a:solidFill>
                <a:latin typeface="Calibri" panose="020F0502020204030204"/>
              </a:rPr>
              <a:t>Kluane</a:t>
            </a:r>
            <a:r>
              <a:rPr lang="en-US" sz="2100" dirty="0">
                <a:solidFill>
                  <a:srgbClr val="104C71"/>
                </a:solidFill>
                <a:latin typeface="Calibri" panose="020F0502020204030204"/>
              </a:rPr>
              <a:t> </a:t>
            </a:r>
            <a:r>
              <a:rPr lang="en-US" sz="2100" dirty="0" err="1">
                <a:solidFill>
                  <a:srgbClr val="104C71"/>
                </a:solidFill>
                <a:latin typeface="Calibri" panose="020F0502020204030204"/>
              </a:rPr>
              <a:t>Adamek</a:t>
            </a:r>
            <a:r>
              <a:rPr lang="en-US" sz="2100" dirty="0">
                <a:solidFill>
                  <a:srgbClr val="104C71"/>
                </a:solidFill>
                <a:latin typeface="Calibri" panose="020F0502020204030204"/>
              </a:rPr>
              <a:t> </a:t>
            </a:r>
            <a:endParaRPr lang="en-CA" sz="2100" dirty="0">
              <a:solidFill>
                <a:srgbClr val="104C71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868657"/>
            <a:ext cx="2895600" cy="3919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00" dirty="0">
                <a:solidFill>
                  <a:srgbClr val="104C71"/>
                </a:solidFill>
                <a:latin typeface="Calibri" panose="020F0502020204030204"/>
              </a:rPr>
              <a:t>Date Prepared: April 25, 2019</a:t>
            </a:r>
            <a:endParaRPr lang="en-CA" sz="1100" dirty="0">
              <a:solidFill>
                <a:srgbClr val="104C71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Canada claims a mandate outside the </a:t>
            </a:r>
            <a:r>
              <a:rPr lang="en-US" altLang="en-US" dirty="0">
                <a:ea typeface="ＭＳ Ｐゴシック" panose="020B0600070205080204" pitchFamily="34" charset="-128"/>
              </a:rPr>
              <a:t>inherent right to self-government (</a:t>
            </a:r>
            <a:r>
              <a:rPr lang="en-CA" dirty="0"/>
              <a:t>IRSG) policy for “exploratory tables”</a:t>
            </a:r>
          </a:p>
          <a:p>
            <a:pPr lvl="1"/>
            <a:r>
              <a:rPr lang="en-CA" dirty="0"/>
              <a:t>Will not reveal mandate</a:t>
            </a:r>
          </a:p>
          <a:p>
            <a:pPr lvl="1"/>
            <a:r>
              <a:rPr lang="en-CA" dirty="0"/>
              <a:t>Has not negotiated a single final agreement outside of IRSG parameters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74036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695" y="4774036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10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6519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03058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Inherent right to self-government (</a:t>
            </a:r>
            <a:r>
              <a:rPr lang="en-CA" dirty="0"/>
              <a:t>IRSG) policy mirrored in Canada’s “rights framework” proposal</a:t>
            </a:r>
          </a:p>
          <a:p>
            <a:pPr lvl="1"/>
            <a:r>
              <a:rPr lang="en-CA" sz="2400" dirty="0"/>
              <a:t>Requires “negotiation” of inherent rights</a:t>
            </a:r>
          </a:p>
          <a:p>
            <a:pPr lvl="1"/>
            <a:r>
              <a:rPr lang="en-CA" sz="2400" dirty="0"/>
              <a:t>Creates 3 tiers of subject matters</a:t>
            </a:r>
          </a:p>
          <a:p>
            <a:pPr lvl="1"/>
            <a:r>
              <a:rPr lang="en-CA" sz="2400" dirty="0"/>
              <a:t>Rejected by Chiefs-in-Assembly</a:t>
            </a:r>
          </a:p>
          <a:p>
            <a:pPr lvl="2"/>
            <a:r>
              <a:rPr lang="en-CA" sz="2000" dirty="0"/>
              <a:t>Call for a First Nations-led process in Resolution 67/2018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7193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532" y="4786313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11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6461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77952"/>
          </a:xfrm>
        </p:spPr>
        <p:txBody>
          <a:bodyPr/>
          <a:lstStyle/>
          <a:p>
            <a:r>
              <a:rPr lang="en-US" sz="2800" i="1" dirty="0"/>
              <a:t>UN Declaration on the Rights of Indigenous Peoples recognizes </a:t>
            </a:r>
            <a:r>
              <a:rPr lang="en-US" sz="2800" b="1" dirty="0"/>
              <a:t>inherent</a:t>
            </a:r>
            <a:r>
              <a:rPr lang="en-US" sz="2800" dirty="0"/>
              <a:t> rights “derive from their political, economic and social structures and from their cultures, spiritual traditions, histories and philosophies, especially their rights to their lands, territories and resources”</a:t>
            </a:r>
            <a:endParaRPr lang="en-CA" sz="2800" dirty="0"/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1550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5466" y="4781549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12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2901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029FDFD-E6A1-487F-8487-68B2B60F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03598"/>
            <a:ext cx="8839200" cy="303058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Bills C-91 - </a:t>
            </a:r>
            <a:r>
              <a:rPr lang="en-US" sz="2400" b="1" i="1" dirty="0"/>
              <a:t>An Act Respecting Indigenous Languages</a:t>
            </a:r>
            <a:r>
              <a:rPr lang="en-US" sz="2400" b="1" dirty="0"/>
              <a:t> &amp;</a:t>
            </a:r>
          </a:p>
          <a:p>
            <a:pPr marL="0" indent="0">
              <a:buNone/>
            </a:pPr>
            <a:r>
              <a:rPr lang="en-US" sz="2400" b="1" dirty="0"/>
              <a:t>Bill C-92 - </a:t>
            </a:r>
            <a:r>
              <a:rPr lang="en-US" sz="2400" b="1" i="1" dirty="0"/>
              <a:t>An Act Respecting First Nations, Inuit and Métis Children, Youth and Families</a:t>
            </a:r>
            <a:endParaRPr lang="en-US" sz="2400" b="1" dirty="0"/>
          </a:p>
          <a:p>
            <a:r>
              <a:rPr lang="en-US" sz="2000" dirty="0"/>
              <a:t>Proposed legislation, Bills C-91 and C-92 begin to add to the ‘empty’ box of S.35 rights.</a:t>
            </a:r>
          </a:p>
          <a:p>
            <a:r>
              <a:rPr lang="en-US" sz="2000" dirty="0"/>
              <a:t>This suggests policies and approaches demanding the ‘negotiation’ of inherent rights may be addressed in other ways.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6313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786312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13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5521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b="1" dirty="0"/>
              <a:t>Next Steps</a:t>
            </a:r>
          </a:p>
          <a:p>
            <a:r>
              <a:rPr lang="en-CA" sz="2800" dirty="0"/>
              <a:t>Funding for a First Nations-led process</a:t>
            </a:r>
          </a:p>
          <a:p>
            <a:r>
              <a:rPr lang="en-CA" sz="2800" dirty="0"/>
              <a:t>May 2019: AFN Forum on 4 Policies and Nation Building Update and seek feedback</a:t>
            </a:r>
          </a:p>
          <a:p>
            <a:r>
              <a:rPr lang="en-CA" sz="2800" dirty="0"/>
              <a:t>June 2019: Review any steps taken by Canada</a:t>
            </a:r>
          </a:p>
          <a:p>
            <a:r>
              <a:rPr lang="en-CA" sz="2800" dirty="0"/>
              <a:t>July 2019: AGA for resolution on path forward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0614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2309" y="4780614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14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058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030587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Key Questions</a:t>
            </a:r>
          </a:p>
          <a:p>
            <a:r>
              <a:rPr lang="en-CA" sz="2800" dirty="0"/>
              <a:t>First Nations led process:</a:t>
            </a:r>
          </a:p>
          <a:p>
            <a:pPr lvl="1"/>
            <a:r>
              <a:rPr lang="en-CA" dirty="0"/>
              <a:t>What topics and structure would lead to the best result?</a:t>
            </a:r>
          </a:p>
          <a:p>
            <a:pPr lvl="2"/>
            <a:r>
              <a:rPr lang="en-CA" dirty="0"/>
              <a:t>Where, when, who and how?</a:t>
            </a:r>
          </a:p>
          <a:p>
            <a:pPr lvl="1"/>
            <a:r>
              <a:rPr lang="en-CA" dirty="0"/>
              <a:t>How to ensure Canada respects all inherent rights without negotiation?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6313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786312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15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3639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In 1992, the Royal Commission on Aboriginal Peoples identified 6 criteria for recognizing and affirming the inherent right.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6313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100" dirty="0"/>
              <a:t>Date Prepared: April 25, 2019</a:t>
            </a: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786312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2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1136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030587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/>
              <a:t>1. Source: it stems from our original occupation of the land since time immemorial and is, therefore, inherent.</a:t>
            </a:r>
          </a:p>
          <a:p>
            <a:pPr marL="0" indent="0">
              <a:buNone/>
            </a:pPr>
            <a:r>
              <a:rPr lang="en-CA" sz="2800" dirty="0"/>
              <a:t>2. Scope: it is limited by the need to co-exist with federal and provincial powers.</a:t>
            </a:r>
          </a:p>
          <a:p>
            <a:pPr marL="0" indent="0">
              <a:buNone/>
            </a:pPr>
            <a:r>
              <a:rPr lang="en-CA" sz="2800" dirty="0"/>
              <a:t>3. Status: it is not subordinate to the federal or provincial governments – sovereign in some spheres, concurrent in others.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0613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786313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3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7787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534400" cy="3505200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/>
              <a:t>4. Process: the method of recognition and affirmation must have the full involvement and consent of First Nations.</a:t>
            </a:r>
          </a:p>
          <a:p>
            <a:pPr marL="0" indent="0">
              <a:buNone/>
            </a:pPr>
            <a:r>
              <a:rPr lang="en-CA" sz="2800" dirty="0"/>
              <a:t>5. Consistent: Section 35 entrenched, did not create, the right.</a:t>
            </a:r>
          </a:p>
          <a:p>
            <a:pPr marL="0" indent="0">
              <a:buNone/>
            </a:pPr>
            <a:r>
              <a:rPr lang="en-CA" sz="2800" dirty="0"/>
              <a:t>6. Justiciability: as it is inherent, it can be recognized by courts with no further legislative action.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6313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3406" y="4786313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4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3501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Content Placeholder 1">
            <a:extLst>
              <a:ext uri="{FF2B5EF4-FFF2-40B4-BE49-F238E27FC236}">
                <a16:creationId xmlns="" xmlns:a16="http://schemas.microsoft.com/office/drawing/2014/main" id="{A7A7F63C-D46F-0644-81B1-3BE82F3232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31590"/>
            <a:ext cx="8229600" cy="346263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Canada’s 1995 policy on the inherent right to self-government (IRSG)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Rejects First Nations sovereignty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Subordinates inherent rights to the Charter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Denies inherent jurisdiction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Requires individual negotiations over national agreements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4786313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4786313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5</a:t>
            </a:fld>
            <a:endParaRPr lang="en-CA" alt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Jurisdiction open to negotiation:</a:t>
            </a:r>
          </a:p>
          <a:p>
            <a:pPr lvl="2"/>
            <a:r>
              <a:rPr lang="en-CA" dirty="0"/>
              <a:t>elections, membership, marriage, child welfare, language, culture, education, health, social services, justice, policing, property rights, land management, natural resources, agriculture, hunting, fishing, trapping, taxation, financial management, infrastructure, housing, local transportation, business operations</a:t>
            </a: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6313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786312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6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7859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i="1" dirty="0"/>
              <a:t>Subordinate</a:t>
            </a:r>
            <a:r>
              <a:rPr lang="en-CA" dirty="0"/>
              <a:t> jurisdiction may be negotiated regarding:</a:t>
            </a:r>
          </a:p>
          <a:p>
            <a:pPr lvl="1"/>
            <a:r>
              <a:rPr lang="en-CA" dirty="0"/>
              <a:t>divorce, labour/training, administration of justice, environmental protection and assessment, fisheries co-management, migratory birds co-management, gaming, emergency preparedness</a:t>
            </a:r>
          </a:p>
          <a:p>
            <a:pPr lvl="1"/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6313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5466" y="4786312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7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8366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10600" cy="3030587"/>
          </a:xfrm>
        </p:spPr>
        <p:txBody>
          <a:bodyPr/>
          <a:lstStyle/>
          <a:p>
            <a:r>
              <a:rPr lang="en-CA" dirty="0"/>
              <a:t>Canada </a:t>
            </a:r>
            <a:r>
              <a:rPr lang="en-CA" b="1" i="1" dirty="0"/>
              <a:t>will not </a:t>
            </a:r>
            <a:r>
              <a:rPr lang="en-CA" dirty="0"/>
              <a:t>negotiate jurisdiction on:</a:t>
            </a:r>
          </a:p>
          <a:p>
            <a:pPr lvl="1"/>
            <a:r>
              <a:rPr lang="en-CA" dirty="0"/>
              <a:t>Sovereignty, defence and foreign policy; managing the national economy; criminal law; emergencies, "peace, order &amp; good government"; health &amp; safety; broadcasting &amp; telecommunications, aeronautics, navigation &amp; shipping, national transportation, postal service, census &amp; statistics</a:t>
            </a:r>
          </a:p>
          <a:p>
            <a:pPr lvl="1"/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6313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4502" y="4786312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8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4438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Through Resolution #</a:t>
            </a:r>
            <a:r>
              <a:rPr lang="en-CA" dirty="0" smtClean="0"/>
              <a:t>5/95 - </a:t>
            </a:r>
            <a:r>
              <a:rPr lang="en-US" i="1" dirty="0" smtClean="0"/>
              <a:t>Proposed </a:t>
            </a:r>
            <a:r>
              <a:rPr lang="en-US" i="1" dirty="0"/>
              <a:t>Federal Policy Framework on </a:t>
            </a:r>
            <a:r>
              <a:rPr lang="en-US" i="1" dirty="0" smtClean="0"/>
              <a:t>the Inherent </a:t>
            </a:r>
            <a:r>
              <a:rPr lang="en-US" i="1" dirty="0"/>
              <a:t>Right of Self -Government</a:t>
            </a:r>
            <a:r>
              <a:rPr lang="en-CA" dirty="0" smtClean="0"/>
              <a:t>, </a:t>
            </a:r>
            <a:r>
              <a:rPr lang="en-CA" dirty="0"/>
              <a:t>Chiefs-in-Assembly rejected Canada’s inherent right policy and called for a First Nations position to be developed and adopted.</a:t>
            </a: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86313"/>
            <a:ext cx="3200400" cy="357187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Date Prepared: April 25, 2019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786312"/>
            <a:ext cx="2133600" cy="357187"/>
          </a:xfrm>
        </p:spPr>
        <p:txBody>
          <a:bodyPr/>
          <a:lstStyle/>
          <a:p>
            <a:pPr algn="r">
              <a:defRPr/>
            </a:pPr>
            <a:fld id="{D25A9ABC-1DB0-7D4D-961D-7639C6B90F6D}" type="slidenum">
              <a:rPr lang="en-CA" altLang="en-US" sz="1200" smtClean="0"/>
              <a:pPr algn="r">
                <a:defRPr/>
              </a:pPr>
              <a:t>9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587544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ation_PPT_Template" id="{BE579A5F-1EE2-C843-9D9A-36B2C6E5FD12}" vid="{CD0CB97A-D6A6-E74F-814C-5F5BD77C06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19-03-27 Inherent Right presentation for Policy Forum (002)</Template>
  <TotalTime>189</TotalTime>
  <Words>771</Words>
  <Application>Microsoft Office PowerPoint</Application>
  <PresentationFormat>On-screen Show (16:9)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Verdana</vt:lpstr>
      <vt:lpstr>Default Design</vt:lpstr>
      <vt:lpstr>Inherent Right to Self-Government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Inherent Right to Self-Government</dc:title>
  <dc:creator>Aaron Asselstine</dc:creator>
  <cp:lastModifiedBy>Vanessa McGregor</cp:lastModifiedBy>
  <cp:revision>15</cp:revision>
  <dcterms:created xsi:type="dcterms:W3CDTF">2019-04-04T17:55:42Z</dcterms:created>
  <dcterms:modified xsi:type="dcterms:W3CDTF">2019-04-30T23:17:11Z</dcterms:modified>
</cp:coreProperties>
</file>