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87" r:id="rId3"/>
    <p:sldId id="268" r:id="rId4"/>
    <p:sldId id="269" r:id="rId5"/>
    <p:sldId id="270" r:id="rId6"/>
    <p:sldId id="271" r:id="rId7"/>
    <p:sldId id="272" r:id="rId8"/>
    <p:sldId id="273" r:id="rId9"/>
    <p:sldId id="274" r:id="rId10"/>
    <p:sldId id="275" r:id="rId11"/>
    <p:sldId id="284" r:id="rId12"/>
    <p:sldId id="276" r:id="rId13"/>
    <p:sldId id="277" r:id="rId14"/>
    <p:sldId id="290" r:id="rId15"/>
    <p:sldId id="281" r:id="rId16"/>
    <p:sldId id="289" r:id="rId17"/>
    <p:sldId id="282" r:id="rId18"/>
  </p:sldIdLst>
  <p:sldSz cx="9144000" cy="5143500" type="screen16x9"/>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86" autoAdjust="0"/>
    <p:restoredTop sz="94694"/>
  </p:normalViewPr>
  <p:slideViewPr>
    <p:cSldViewPr>
      <p:cViewPr>
        <p:scale>
          <a:sx n="50" d="100"/>
          <a:sy n="50" d="100"/>
        </p:scale>
        <p:origin x="168" y="84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4" d="100"/>
          <a:sy n="94" d="100"/>
        </p:scale>
        <p:origin x="-472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9E06CA8-C804-4745-853A-A3A05177C900}"/>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 xmlns:a16="http://schemas.microsoft.com/office/drawing/2014/main" id="{1F1F501B-F95F-D143-9F5C-3F554AB2141F}"/>
              </a:ext>
            </a:extLst>
          </p:cNvPr>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27A3C4A-3B23-3347-9978-0737B8BA29C7}" type="datetimeFigureOut">
              <a:rPr lang="en-US" altLang="en-US"/>
              <a:pPr>
                <a:defRPr/>
              </a:pPr>
              <a:t>4/30/2019</a:t>
            </a:fld>
            <a:endParaRPr lang="en-US" altLang="en-US"/>
          </a:p>
        </p:txBody>
      </p:sp>
      <p:sp>
        <p:nvSpPr>
          <p:cNvPr id="4" name="Slide Image Placeholder 3">
            <a:extLst>
              <a:ext uri="{FF2B5EF4-FFF2-40B4-BE49-F238E27FC236}">
                <a16:creationId xmlns="" xmlns:a16="http://schemas.microsoft.com/office/drawing/2014/main" id="{A8D03F03-A60C-6146-8F7D-EDF780FE9D93}"/>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C89885F3-5FB4-364B-8603-996D199B5216}"/>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82488CBB-FD41-0946-9135-449E6BD27132}"/>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 xmlns:a16="http://schemas.microsoft.com/office/drawing/2014/main" id="{5B0FB799-29A3-4A4B-8654-F57E7C5E8FB2}"/>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204305D-4A2E-4F49-8CCD-6C510E73F981}" type="slidenum">
              <a:rPr lang="en-US" altLang="en-US"/>
              <a:pPr>
                <a:defRPr/>
              </a:pPr>
              <a:t>‹#›</a:t>
            </a:fld>
            <a:endParaRPr lang="en-US" altLang="en-US"/>
          </a:p>
        </p:txBody>
      </p:sp>
    </p:spTree>
    <p:extLst>
      <p:ext uri="{BB962C8B-B14F-4D97-AF65-F5344CB8AC3E}">
        <p14:creationId xmlns:p14="http://schemas.microsoft.com/office/powerpoint/2010/main" val="1224599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a:t>
            </a:fld>
            <a:endParaRPr lang="en-US" altLang="en-US"/>
          </a:p>
        </p:txBody>
      </p:sp>
    </p:spTree>
    <p:extLst>
      <p:ext uri="{BB962C8B-B14F-4D97-AF65-F5344CB8AC3E}">
        <p14:creationId xmlns:p14="http://schemas.microsoft.com/office/powerpoint/2010/main" val="195855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10</a:t>
            </a:fld>
            <a:endParaRPr lang="en-US" altLang="en-US"/>
          </a:p>
        </p:txBody>
      </p:sp>
    </p:spTree>
    <p:extLst>
      <p:ext uri="{BB962C8B-B14F-4D97-AF65-F5344CB8AC3E}">
        <p14:creationId xmlns:p14="http://schemas.microsoft.com/office/powerpoint/2010/main" val="327018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11</a:t>
            </a:fld>
            <a:endParaRPr lang="en-US" altLang="en-US"/>
          </a:p>
        </p:txBody>
      </p:sp>
    </p:spTree>
    <p:extLst>
      <p:ext uri="{BB962C8B-B14F-4D97-AF65-F5344CB8AC3E}">
        <p14:creationId xmlns:p14="http://schemas.microsoft.com/office/powerpoint/2010/main" val="273124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12</a:t>
            </a:fld>
            <a:endParaRPr lang="en-US" altLang="en-US"/>
          </a:p>
        </p:txBody>
      </p:sp>
    </p:spTree>
    <p:extLst>
      <p:ext uri="{BB962C8B-B14F-4D97-AF65-F5344CB8AC3E}">
        <p14:creationId xmlns:p14="http://schemas.microsoft.com/office/powerpoint/2010/main" val="300236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13</a:t>
            </a:fld>
            <a:endParaRPr lang="en-US" altLang="en-US"/>
          </a:p>
        </p:txBody>
      </p:sp>
    </p:spTree>
    <p:extLst>
      <p:ext uri="{BB962C8B-B14F-4D97-AF65-F5344CB8AC3E}">
        <p14:creationId xmlns:p14="http://schemas.microsoft.com/office/powerpoint/2010/main" val="402971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14</a:t>
            </a:fld>
            <a:endParaRPr lang="en-US" altLang="en-US"/>
          </a:p>
        </p:txBody>
      </p:sp>
    </p:spTree>
    <p:extLst>
      <p:ext uri="{BB962C8B-B14F-4D97-AF65-F5344CB8AC3E}">
        <p14:creationId xmlns:p14="http://schemas.microsoft.com/office/powerpoint/2010/main" val="215198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15</a:t>
            </a:fld>
            <a:endParaRPr lang="en-US" altLang="en-US"/>
          </a:p>
        </p:txBody>
      </p:sp>
    </p:spTree>
    <p:extLst>
      <p:ext uri="{BB962C8B-B14F-4D97-AF65-F5344CB8AC3E}">
        <p14:creationId xmlns:p14="http://schemas.microsoft.com/office/powerpoint/2010/main" val="202040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16</a:t>
            </a:fld>
            <a:endParaRPr lang="en-US" altLang="en-US"/>
          </a:p>
        </p:txBody>
      </p:sp>
    </p:spTree>
    <p:extLst>
      <p:ext uri="{BB962C8B-B14F-4D97-AF65-F5344CB8AC3E}">
        <p14:creationId xmlns:p14="http://schemas.microsoft.com/office/powerpoint/2010/main" val="1795946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17</a:t>
            </a:fld>
            <a:endParaRPr lang="en-US" altLang="en-US"/>
          </a:p>
        </p:txBody>
      </p:sp>
    </p:spTree>
    <p:extLst>
      <p:ext uri="{BB962C8B-B14F-4D97-AF65-F5344CB8AC3E}">
        <p14:creationId xmlns:p14="http://schemas.microsoft.com/office/powerpoint/2010/main" val="251433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 xmlns:a16="http://schemas.microsoft.com/office/drawing/2014/main" id="{6D2C2703-E5AB-1642-A0FC-BA121CB114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 xmlns:a16="http://schemas.microsoft.com/office/drawing/2014/main" id="{82F87E7B-6D9F-F44A-919E-01F27FD79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7" name="Slide Number Placeholder 3">
            <a:extLst>
              <a:ext uri="{FF2B5EF4-FFF2-40B4-BE49-F238E27FC236}">
                <a16:creationId xmlns="" xmlns:a16="http://schemas.microsoft.com/office/drawing/2014/main" id="{D23618D8-FC74-C944-8FEB-2EF1757DC5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4892B4-2557-8042-B230-0D6EC7E9F7A4}" type="slidenum">
              <a:rPr lang="en-US" altLang="en-US" smtClean="0"/>
              <a:pPr/>
              <a:t>2</a:t>
            </a:fld>
            <a:endParaRPr lang="en-US" altLang="en-US"/>
          </a:p>
        </p:txBody>
      </p:sp>
    </p:spTree>
    <p:extLst>
      <p:ext uri="{BB962C8B-B14F-4D97-AF65-F5344CB8AC3E}">
        <p14:creationId xmlns:p14="http://schemas.microsoft.com/office/powerpoint/2010/main" val="163601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 xmlns:a16="http://schemas.microsoft.com/office/drawing/2014/main" id="{6D2C2703-E5AB-1642-A0FC-BA121CB114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 xmlns:a16="http://schemas.microsoft.com/office/drawing/2014/main" id="{82F87E7B-6D9F-F44A-919E-01F27FD79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7" name="Slide Number Placeholder 3">
            <a:extLst>
              <a:ext uri="{FF2B5EF4-FFF2-40B4-BE49-F238E27FC236}">
                <a16:creationId xmlns="" xmlns:a16="http://schemas.microsoft.com/office/drawing/2014/main" id="{D23618D8-FC74-C944-8FEB-2EF1757DC5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4892B4-2557-8042-B230-0D6EC7E9F7A4}" type="slidenum">
              <a:rPr lang="en-US" altLang="en-US" smtClean="0"/>
              <a:pPr/>
              <a:t>3</a:t>
            </a:fld>
            <a:endParaRPr lang="en-US" altLang="en-US"/>
          </a:p>
        </p:txBody>
      </p:sp>
    </p:spTree>
    <p:extLst>
      <p:ext uri="{BB962C8B-B14F-4D97-AF65-F5344CB8AC3E}">
        <p14:creationId xmlns:p14="http://schemas.microsoft.com/office/powerpoint/2010/main" val="377212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4</a:t>
            </a:fld>
            <a:endParaRPr lang="en-US" altLang="en-US"/>
          </a:p>
        </p:txBody>
      </p:sp>
    </p:spTree>
    <p:extLst>
      <p:ext uri="{BB962C8B-B14F-4D97-AF65-F5344CB8AC3E}">
        <p14:creationId xmlns:p14="http://schemas.microsoft.com/office/powerpoint/2010/main" val="55573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5</a:t>
            </a:fld>
            <a:endParaRPr lang="en-US" altLang="en-US"/>
          </a:p>
        </p:txBody>
      </p:sp>
    </p:spTree>
    <p:extLst>
      <p:ext uri="{BB962C8B-B14F-4D97-AF65-F5344CB8AC3E}">
        <p14:creationId xmlns:p14="http://schemas.microsoft.com/office/powerpoint/2010/main" val="40962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6</a:t>
            </a:fld>
            <a:endParaRPr lang="en-US" altLang="en-US"/>
          </a:p>
        </p:txBody>
      </p:sp>
    </p:spTree>
    <p:extLst>
      <p:ext uri="{BB962C8B-B14F-4D97-AF65-F5344CB8AC3E}">
        <p14:creationId xmlns:p14="http://schemas.microsoft.com/office/powerpoint/2010/main" val="325795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7</a:t>
            </a:fld>
            <a:endParaRPr lang="en-US" altLang="en-US"/>
          </a:p>
        </p:txBody>
      </p:sp>
    </p:spTree>
    <p:extLst>
      <p:ext uri="{BB962C8B-B14F-4D97-AF65-F5344CB8AC3E}">
        <p14:creationId xmlns:p14="http://schemas.microsoft.com/office/powerpoint/2010/main" val="207035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8</a:t>
            </a:fld>
            <a:endParaRPr lang="en-US" altLang="en-US"/>
          </a:p>
        </p:txBody>
      </p:sp>
    </p:spTree>
    <p:extLst>
      <p:ext uri="{BB962C8B-B14F-4D97-AF65-F5344CB8AC3E}">
        <p14:creationId xmlns:p14="http://schemas.microsoft.com/office/powerpoint/2010/main" val="173117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04305D-4A2E-4F49-8CCD-6C510E73F981}" type="slidenum">
              <a:rPr lang="en-US" altLang="en-US" smtClean="0"/>
              <a:pPr>
                <a:defRPr/>
              </a:pPr>
              <a:t>9</a:t>
            </a:fld>
            <a:endParaRPr lang="en-US" altLang="en-US"/>
          </a:p>
        </p:txBody>
      </p:sp>
    </p:spTree>
    <p:extLst>
      <p:ext uri="{BB962C8B-B14F-4D97-AF65-F5344CB8AC3E}">
        <p14:creationId xmlns:p14="http://schemas.microsoft.com/office/powerpoint/2010/main" val="305756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11190" y="1851670"/>
            <a:ext cx="7989887" cy="936105"/>
          </a:xfrm>
          <a:prstGeom prst="rect">
            <a:avLst/>
          </a:prstGeom>
        </p:spPr>
        <p:txBody>
          <a:bodyPr/>
          <a:lstStyle/>
          <a:p>
            <a:r>
              <a:rPr lang="en-US"/>
              <a:t>Click to edit Master title style</a:t>
            </a:r>
            <a:endParaRPr lang="en-US" dirty="0"/>
          </a:p>
        </p:txBody>
      </p:sp>
      <p:sp>
        <p:nvSpPr>
          <p:cNvPr id="8" name="Rectangle 3"/>
          <p:cNvSpPr>
            <a:spLocks noGrp="1" noChangeArrowheads="1"/>
          </p:cNvSpPr>
          <p:nvPr>
            <p:ph type="subTitle" idx="1"/>
          </p:nvPr>
        </p:nvSpPr>
        <p:spPr>
          <a:xfrm>
            <a:off x="1133477" y="2836296"/>
            <a:ext cx="6945312" cy="648072"/>
          </a:xfrm>
        </p:spPr>
        <p:txBody>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265224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3598"/>
            <a:ext cx="8229600" cy="3030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 xmlns:a16="http://schemas.microsoft.com/office/drawing/2014/main" id="{C3ACA705-D5CA-C245-ABA3-FDA8EA676D51}"/>
              </a:ext>
            </a:extLst>
          </p:cNvPr>
          <p:cNvSpPr>
            <a:spLocks noGrp="1" noChangeArrowheads="1"/>
          </p:cNvSpPr>
          <p:nvPr>
            <p:ph type="dt" sz="half" idx="10"/>
          </p:nvPr>
        </p:nvSpPr>
        <p:spPr>
          <a:xfrm>
            <a:off x="457200" y="4684713"/>
            <a:ext cx="2133600" cy="357187"/>
          </a:xfrm>
          <a:prstGeom prst="rect">
            <a:avLst/>
          </a:prstGeom>
        </p:spPr>
        <p:txBody>
          <a:bodyPr/>
          <a:lstStyle>
            <a:lvl1pPr>
              <a:defRPr>
                <a:latin typeface="Arial" charset="0"/>
                <a:ea typeface="ＭＳ Ｐゴシック" charset="0"/>
                <a:cs typeface="ＭＳ Ｐゴシック" charset="0"/>
              </a:defRPr>
            </a:lvl1pPr>
          </a:lstStyle>
          <a:p>
            <a:pPr>
              <a:defRPr/>
            </a:pPr>
            <a:r>
              <a:rPr lang="en-US" smtClean="0"/>
              <a:t>Date Prepared: April 25, 2019</a:t>
            </a:r>
            <a:endParaRPr lang="en-CA"/>
          </a:p>
        </p:txBody>
      </p:sp>
      <p:sp>
        <p:nvSpPr>
          <p:cNvPr id="5" name="Rectangle 5">
            <a:extLst>
              <a:ext uri="{FF2B5EF4-FFF2-40B4-BE49-F238E27FC236}">
                <a16:creationId xmlns="" xmlns:a16="http://schemas.microsoft.com/office/drawing/2014/main" id="{3FBA751F-8647-E847-9D2B-A236A396F945}"/>
              </a:ext>
            </a:extLst>
          </p:cNvPr>
          <p:cNvSpPr>
            <a:spLocks noGrp="1" noChangeArrowheads="1"/>
          </p:cNvSpPr>
          <p:nvPr>
            <p:ph type="ftr" sz="quarter" idx="11"/>
          </p:nvPr>
        </p:nvSpPr>
        <p:spPr>
          <a:xfrm>
            <a:off x="3124200" y="4684713"/>
            <a:ext cx="2895600" cy="357187"/>
          </a:xfrm>
          <a:prstGeom prst="rect">
            <a:avLst/>
          </a:prstGeom>
        </p:spPr>
        <p:txBody>
          <a:bodyPr/>
          <a:lstStyle>
            <a:lvl1pPr>
              <a:defRPr>
                <a:latin typeface="Arial" charset="0"/>
                <a:ea typeface="ＭＳ Ｐゴシック" charset="0"/>
                <a:cs typeface="ＭＳ Ｐゴシック" charset="0"/>
              </a:defRPr>
            </a:lvl1pPr>
          </a:lstStyle>
          <a:p>
            <a:pPr>
              <a:defRPr/>
            </a:pPr>
            <a:endParaRPr lang="en-CA"/>
          </a:p>
        </p:txBody>
      </p:sp>
      <p:sp>
        <p:nvSpPr>
          <p:cNvPr id="6" name="Rectangle 6">
            <a:extLst>
              <a:ext uri="{FF2B5EF4-FFF2-40B4-BE49-F238E27FC236}">
                <a16:creationId xmlns="" xmlns:a16="http://schemas.microsoft.com/office/drawing/2014/main" id="{9B76C35C-7A25-4543-9350-27B5D6F65208}"/>
              </a:ext>
            </a:extLst>
          </p:cNvPr>
          <p:cNvSpPr>
            <a:spLocks noGrp="1" noChangeArrowheads="1"/>
          </p:cNvSpPr>
          <p:nvPr>
            <p:ph type="sldNum" sz="quarter" idx="12"/>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5A9ABC-1DB0-7D4D-961D-7639C6B90F6D}" type="slidenum">
              <a:rPr lang="en-CA" altLang="en-US"/>
              <a:pPr>
                <a:defRPr/>
              </a:pPr>
              <a:t>‹#›</a:t>
            </a:fld>
            <a:endParaRPr lang="en-CA" altLang="en-US"/>
          </a:p>
        </p:txBody>
      </p:sp>
    </p:spTree>
    <p:extLst>
      <p:ext uri="{BB962C8B-B14F-4D97-AF65-F5344CB8AC3E}">
        <p14:creationId xmlns:p14="http://schemas.microsoft.com/office/powerpoint/2010/main" val="1520567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 xmlns:a16="http://schemas.microsoft.com/office/drawing/2014/main" id="{E54BAE95-18BD-E045-9DA7-85A178A184BE}"/>
              </a:ext>
            </a:extLst>
          </p:cNvPr>
          <p:cNvSpPr>
            <a:spLocks noGrp="1" noChangeArrowheads="1"/>
          </p:cNvSpPr>
          <p:nvPr>
            <p:ph type="body" idx="1"/>
          </p:nvPr>
        </p:nvSpPr>
        <p:spPr bwMode="auto">
          <a:xfrm>
            <a:off x="457200" y="1276350"/>
            <a:ext cx="8229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Lst>
  <p:hf hdr="0" ftr="0"/>
  <p:txStyles>
    <p:titleStyle>
      <a:lvl1pPr algn="ctr"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5">
            <a:extLst>
              <a:ext uri="{FF2B5EF4-FFF2-40B4-BE49-F238E27FC236}">
                <a16:creationId xmlns="" xmlns:a16="http://schemas.microsoft.com/office/drawing/2014/main" id="{783BB88E-BB7C-2142-9E39-7A0752B2050E}"/>
              </a:ext>
            </a:extLst>
          </p:cNvPr>
          <p:cNvSpPr>
            <a:spLocks noGrp="1"/>
          </p:cNvSpPr>
          <p:nvPr>
            <p:ph type="ctrTitle"/>
          </p:nvPr>
        </p:nvSpPr>
        <p:spPr bwMode="auto">
          <a:xfrm>
            <a:off x="5105400" y="2571750"/>
            <a:ext cx="3743325" cy="158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en-US" sz="2800" dirty="0">
                <a:solidFill>
                  <a:srgbClr val="104C71"/>
                </a:solidFill>
                <a:latin typeface="Verdana" panose="020B0604030504040204" pitchFamily="34" charset="0"/>
                <a:ea typeface="ＭＳ Ｐゴシック" panose="020B0600070205080204" pitchFamily="34" charset="-128"/>
              </a:rPr>
              <a:t>Comprehensive Land Claims Policy</a:t>
            </a:r>
          </a:p>
        </p:txBody>
      </p:sp>
      <p:sp>
        <p:nvSpPr>
          <p:cNvPr id="3" name="Title 1"/>
          <p:cNvSpPr txBox="1">
            <a:spLocks/>
          </p:cNvSpPr>
          <p:nvPr/>
        </p:nvSpPr>
        <p:spPr>
          <a:xfrm>
            <a:off x="3429000" y="4230688"/>
            <a:ext cx="5412110" cy="3919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pPr>
            <a:r>
              <a:rPr lang="en-US" sz="2100" dirty="0" smtClean="0">
                <a:solidFill>
                  <a:srgbClr val="104C71"/>
                </a:solidFill>
                <a:latin typeface="Calibri" panose="020F0502020204030204"/>
              </a:rPr>
              <a:t>Presented by:  Aaron Asselstine</a:t>
            </a:r>
            <a:endParaRPr lang="en-CA" sz="2100" dirty="0">
              <a:solidFill>
                <a:srgbClr val="104C71"/>
              </a:solidFill>
              <a:latin typeface="Calibri" panose="020F0502020204030204"/>
            </a:endParaRPr>
          </a:p>
        </p:txBody>
      </p:sp>
      <p:sp>
        <p:nvSpPr>
          <p:cNvPr id="4" name="Title 1"/>
          <p:cNvSpPr txBox="1">
            <a:spLocks/>
          </p:cNvSpPr>
          <p:nvPr/>
        </p:nvSpPr>
        <p:spPr>
          <a:xfrm>
            <a:off x="0" y="4868657"/>
            <a:ext cx="2895600" cy="3919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1100" dirty="0" smtClean="0">
                <a:solidFill>
                  <a:srgbClr val="104C71"/>
                </a:solidFill>
                <a:latin typeface="Calibri" panose="020F0502020204030204"/>
              </a:rPr>
              <a:t>Date Prepared: April 25, 2019</a:t>
            </a:r>
            <a:endParaRPr lang="en-CA" sz="1100" dirty="0">
              <a:solidFill>
                <a:srgbClr val="104C71"/>
              </a:solidFill>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DDB9530-8DF5-49E7-A534-85B94DCA4D48}"/>
              </a:ext>
            </a:extLst>
          </p:cNvPr>
          <p:cNvSpPr>
            <a:spLocks noGrp="1"/>
          </p:cNvSpPr>
          <p:nvPr>
            <p:ph idx="1"/>
          </p:nvPr>
        </p:nvSpPr>
        <p:spPr>
          <a:xfrm>
            <a:off x="228600" y="1203598"/>
            <a:ext cx="8686800" cy="3030587"/>
          </a:xfrm>
        </p:spPr>
        <p:txBody>
          <a:bodyPr/>
          <a:lstStyle/>
          <a:p>
            <a:pPr marL="0" indent="0">
              <a:buNone/>
            </a:pPr>
            <a:r>
              <a:rPr lang="en-US" sz="2800" b="1" dirty="0"/>
              <a:t>2014 Eyford Final Report and “Interim Policy</a:t>
            </a:r>
            <a:r>
              <a:rPr lang="en-US" sz="2800" b="1" dirty="0" smtClean="0"/>
              <a:t>” - 1</a:t>
            </a:r>
            <a:endParaRPr lang="en-US" sz="2800" b="1" dirty="0"/>
          </a:p>
          <a:p>
            <a:endParaRPr lang="en-US" sz="2000" dirty="0"/>
          </a:p>
          <a:p>
            <a:r>
              <a:rPr lang="en-US" sz="2000" dirty="0"/>
              <a:t>2013 Senior Oversight Committee mandate was not renewed by Canada. Instead Mr. Douglas Eyford is unilaterally appointed as Canada’s Ministerial Special Representative to review the policy.</a:t>
            </a:r>
          </a:p>
          <a:p>
            <a:r>
              <a:rPr lang="en-US" sz="2000" dirty="0"/>
              <a:t>Eyford undertakes several months of engagement and delivers his Final Report in 2014.</a:t>
            </a:r>
          </a:p>
          <a:p>
            <a:r>
              <a:rPr lang="en-US" sz="2000" dirty="0"/>
              <a:t>Canada releases an ‘interim’ policy – the only substantive change is the inclusion of the ten SOC principles</a:t>
            </a:r>
          </a:p>
          <a:p>
            <a:pPr marL="0" indent="0">
              <a:buNone/>
            </a:pPr>
            <a:endParaRPr lang="en-US" sz="2000" dirty="0"/>
          </a:p>
          <a:p>
            <a:endParaRPr lang="en-US" sz="2000" dirty="0"/>
          </a:p>
          <a:p>
            <a:pPr marL="0" indent="0">
              <a:buNone/>
            </a:pPr>
            <a:endParaRPr lang="en-US" sz="2000" dirty="0"/>
          </a:p>
          <a:p>
            <a:endParaRPr lang="en-US" sz="2000" dirty="0"/>
          </a:p>
          <a:p>
            <a:pPr marL="0" indent="0">
              <a:buNone/>
            </a:pPr>
            <a:endParaRPr lang="en-US"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10</a:t>
            </a:fld>
            <a:endParaRPr lang="en-CA" altLang="en-US" sz="1200" dirty="0"/>
          </a:p>
        </p:txBody>
      </p:sp>
    </p:spTree>
    <p:extLst>
      <p:ext uri="{BB962C8B-B14F-4D97-AF65-F5344CB8AC3E}">
        <p14:creationId xmlns:p14="http://schemas.microsoft.com/office/powerpoint/2010/main" val="226411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6D006E0-87AF-4CAF-91B3-63F1CA43C84B}"/>
              </a:ext>
            </a:extLst>
          </p:cNvPr>
          <p:cNvSpPr>
            <a:spLocks noGrp="1"/>
          </p:cNvSpPr>
          <p:nvPr>
            <p:ph idx="1"/>
          </p:nvPr>
        </p:nvSpPr>
        <p:spPr>
          <a:xfrm>
            <a:off x="228600" y="1203598"/>
            <a:ext cx="8686800" cy="3030587"/>
          </a:xfrm>
        </p:spPr>
        <p:txBody>
          <a:bodyPr/>
          <a:lstStyle/>
          <a:p>
            <a:pPr marL="0" indent="0">
              <a:buNone/>
            </a:pPr>
            <a:r>
              <a:rPr lang="en-US" sz="2800" b="1" dirty="0"/>
              <a:t>2014 Eyford Final Report and “Interim Policy</a:t>
            </a:r>
            <a:r>
              <a:rPr lang="en-US" sz="2800" b="1" dirty="0" smtClean="0"/>
              <a:t>” - 2</a:t>
            </a:r>
            <a:endParaRPr lang="en-US" sz="2800" b="1" dirty="0"/>
          </a:p>
          <a:p>
            <a:pPr marL="0" indent="0">
              <a:buNone/>
            </a:pPr>
            <a:endParaRPr lang="en-US" sz="2000" dirty="0"/>
          </a:p>
          <a:p>
            <a:r>
              <a:rPr lang="en-US" sz="2000" dirty="0"/>
              <a:t>30 years of international jurisprudence and the UN Declaration largely ignored; there is no examination of a human rights based approach.</a:t>
            </a:r>
          </a:p>
          <a:p>
            <a:r>
              <a:rPr lang="en-US" sz="2000" dirty="0"/>
              <a:t>Diminishes the significance of the 2014 </a:t>
            </a:r>
            <a:r>
              <a:rPr lang="en-US" sz="2000" dirty="0" err="1"/>
              <a:t>Tsilhqot’in</a:t>
            </a:r>
            <a:r>
              <a:rPr lang="en-US" sz="2000" dirty="0"/>
              <a:t> decision and at best considers it a “starting point” for negotiations.</a:t>
            </a:r>
          </a:p>
          <a:p>
            <a:r>
              <a:rPr lang="en-US" sz="2000" dirty="0"/>
              <a:t>Fails to address the need to reconcile pre-existing Aboriginal sovereignty with assumed Crown sovereignty.</a:t>
            </a:r>
          </a:p>
          <a:p>
            <a:pPr marL="0" indent="0">
              <a:buNone/>
            </a:pPr>
            <a:endParaRPr lang="en-US" sz="2000"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11</a:t>
            </a:fld>
            <a:endParaRPr lang="en-CA" altLang="en-US" sz="1200" dirty="0"/>
          </a:p>
        </p:txBody>
      </p:sp>
    </p:spTree>
    <p:extLst>
      <p:ext uri="{BB962C8B-B14F-4D97-AF65-F5344CB8AC3E}">
        <p14:creationId xmlns:p14="http://schemas.microsoft.com/office/powerpoint/2010/main" val="87095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D4D5CDE-AC49-4910-8EB6-9C4E1CED6780}"/>
              </a:ext>
            </a:extLst>
          </p:cNvPr>
          <p:cNvSpPr>
            <a:spLocks noGrp="1"/>
          </p:cNvSpPr>
          <p:nvPr>
            <p:ph idx="1"/>
          </p:nvPr>
        </p:nvSpPr>
        <p:spPr/>
        <p:txBody>
          <a:bodyPr/>
          <a:lstStyle/>
          <a:p>
            <a:pPr marL="0" indent="0">
              <a:buNone/>
            </a:pPr>
            <a:r>
              <a:rPr lang="en-US" sz="2800" b="1" dirty="0"/>
              <a:t>What Eyford Report did not say</a:t>
            </a:r>
            <a:r>
              <a:rPr lang="en-US" sz="2800" b="1" dirty="0" smtClean="0"/>
              <a:t>…. - 1</a:t>
            </a:r>
            <a:endParaRPr lang="en-US" sz="2800" b="1" dirty="0"/>
          </a:p>
          <a:p>
            <a:pPr marL="0" indent="0">
              <a:buNone/>
            </a:pPr>
            <a:endParaRPr lang="en-US" sz="2800" dirty="0"/>
          </a:p>
          <a:p>
            <a:r>
              <a:rPr lang="en-US" sz="2000" dirty="0"/>
              <a:t>Many submissions emphasized that the doctrines of terra nullius and discovery are inconsistent with the Constitutional principles in Canada.</a:t>
            </a:r>
          </a:p>
          <a:p>
            <a:r>
              <a:rPr lang="en-US" sz="2000" dirty="0"/>
              <a:t>Genuine reconciliation requires an approach that is built on a foundation of mutually reinforcing principles of justice, non-discrimination, respect for human rights, good governance, democracy, rule of law and good faith.</a:t>
            </a:r>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3"/>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12</a:t>
            </a:fld>
            <a:endParaRPr lang="en-CA" altLang="en-US" sz="1200" dirty="0"/>
          </a:p>
        </p:txBody>
      </p:sp>
    </p:spTree>
    <p:extLst>
      <p:ext uri="{BB962C8B-B14F-4D97-AF65-F5344CB8AC3E}">
        <p14:creationId xmlns:p14="http://schemas.microsoft.com/office/powerpoint/2010/main" val="326618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2EE01AF-7941-4CD3-B27E-18D2AA37AF4B}"/>
              </a:ext>
            </a:extLst>
          </p:cNvPr>
          <p:cNvSpPr>
            <a:spLocks noGrp="1"/>
          </p:cNvSpPr>
          <p:nvPr>
            <p:ph idx="1"/>
          </p:nvPr>
        </p:nvSpPr>
        <p:spPr/>
        <p:txBody>
          <a:bodyPr/>
          <a:lstStyle/>
          <a:p>
            <a:pPr marL="0" lvl="0" indent="0">
              <a:buNone/>
            </a:pPr>
            <a:r>
              <a:rPr lang="en-US" sz="2800" b="1" dirty="0">
                <a:solidFill>
                  <a:srgbClr val="000000"/>
                </a:solidFill>
              </a:rPr>
              <a:t>What Eyford Report did not say</a:t>
            </a:r>
            <a:r>
              <a:rPr lang="en-US" sz="2800" b="1" dirty="0" smtClean="0">
                <a:solidFill>
                  <a:srgbClr val="000000"/>
                </a:solidFill>
              </a:rPr>
              <a:t>…. - 2</a:t>
            </a:r>
            <a:endParaRPr lang="en-US" sz="2800" b="1" dirty="0">
              <a:solidFill>
                <a:srgbClr val="000000"/>
              </a:solidFill>
            </a:endParaRPr>
          </a:p>
          <a:p>
            <a:pPr marL="0" indent="0">
              <a:buNone/>
            </a:pPr>
            <a:endParaRPr lang="en-US" sz="2000" dirty="0"/>
          </a:p>
          <a:p>
            <a:r>
              <a:rPr lang="en-US" sz="2000" dirty="0"/>
              <a:t>Pre-1975 treaties include language that does not reflect a shared understanding (i.e., cede, release and surrender).</a:t>
            </a:r>
          </a:p>
          <a:p>
            <a:r>
              <a:rPr lang="en-US" sz="2000" dirty="0"/>
              <a:t>First Nations become burdened with debt due to inflexible, uncreative and unreasonable actions taken by the Crown. </a:t>
            </a:r>
          </a:p>
          <a:p>
            <a:r>
              <a:rPr lang="en-US" sz="2000" dirty="0"/>
              <a:t>Proper engagement must be jointly initiated, collaboratively carried out and sustained to a logical outcome.</a:t>
            </a:r>
          </a:p>
          <a:p>
            <a:pPr marL="0" indent="0">
              <a:buNone/>
            </a:pPr>
            <a:r>
              <a:rPr lang="en-US" dirty="0"/>
              <a:t> </a:t>
            </a:r>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13</a:t>
            </a:fld>
            <a:endParaRPr lang="en-CA" altLang="en-US" sz="1200" dirty="0"/>
          </a:p>
        </p:txBody>
      </p:sp>
    </p:spTree>
    <p:extLst>
      <p:ext uri="{BB962C8B-B14F-4D97-AF65-F5344CB8AC3E}">
        <p14:creationId xmlns:p14="http://schemas.microsoft.com/office/powerpoint/2010/main" val="145134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37325EA-16A7-4553-A36E-3C506D146FAF}"/>
              </a:ext>
            </a:extLst>
          </p:cNvPr>
          <p:cNvSpPr>
            <a:spLocks noGrp="1"/>
          </p:cNvSpPr>
          <p:nvPr>
            <p:ph idx="1"/>
          </p:nvPr>
        </p:nvSpPr>
        <p:spPr/>
        <p:txBody>
          <a:bodyPr/>
          <a:lstStyle/>
          <a:p>
            <a:pPr marL="0" indent="0">
              <a:buNone/>
            </a:pPr>
            <a:r>
              <a:rPr lang="en-US" sz="2800" b="1" dirty="0"/>
              <a:t>Existing Process</a:t>
            </a:r>
          </a:p>
          <a:p>
            <a:endParaRPr lang="en-US" sz="2000" dirty="0"/>
          </a:p>
          <a:p>
            <a:r>
              <a:rPr lang="en-US" sz="2000" dirty="0"/>
              <a:t>Currently no joint process exists to reform the </a:t>
            </a:r>
            <a:r>
              <a:rPr lang="en-US" sz="2000" dirty="0" smtClean="0"/>
              <a:t>CLCP.</a:t>
            </a:r>
            <a:endParaRPr lang="en-US" sz="2000" dirty="0"/>
          </a:p>
          <a:p>
            <a:r>
              <a:rPr lang="en-US" sz="2000" dirty="0"/>
              <a:t>Minister Bennett and the National Chief have called for a joint process to be </a:t>
            </a:r>
            <a:r>
              <a:rPr lang="en-US" sz="2000" dirty="0" smtClean="0"/>
              <a:t>developed.</a:t>
            </a:r>
            <a:endParaRPr lang="en-US" sz="2000" dirty="0"/>
          </a:p>
          <a:p>
            <a:r>
              <a:rPr lang="en-US" sz="2000" dirty="0"/>
              <a:t>Federal officials have expressed interest in developing a First Nations led process that will result in new </a:t>
            </a:r>
            <a:r>
              <a:rPr lang="en-US" sz="2000" dirty="0" smtClean="0"/>
              <a:t>policy.</a:t>
            </a:r>
            <a:endParaRPr lang="en-US" sz="2000"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05735"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14</a:t>
            </a:fld>
            <a:endParaRPr lang="en-CA" altLang="en-US" sz="1200" dirty="0"/>
          </a:p>
        </p:txBody>
      </p:sp>
    </p:spTree>
    <p:extLst>
      <p:ext uri="{BB962C8B-B14F-4D97-AF65-F5344CB8AC3E}">
        <p14:creationId xmlns:p14="http://schemas.microsoft.com/office/powerpoint/2010/main" val="374342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5EA4F25-6EE5-44C6-AC0A-D8D115BE5FAF}"/>
              </a:ext>
            </a:extLst>
          </p:cNvPr>
          <p:cNvSpPr>
            <a:spLocks noGrp="1"/>
          </p:cNvSpPr>
          <p:nvPr>
            <p:ph idx="1"/>
          </p:nvPr>
        </p:nvSpPr>
        <p:spPr>
          <a:xfrm>
            <a:off x="457200" y="1047750"/>
            <a:ext cx="8229600" cy="3030587"/>
          </a:xfrm>
        </p:spPr>
        <p:txBody>
          <a:bodyPr/>
          <a:lstStyle/>
          <a:p>
            <a:pPr marL="0" indent="0">
              <a:buNone/>
            </a:pPr>
            <a:r>
              <a:rPr lang="en-US" sz="2800" b="1" dirty="0"/>
              <a:t>AFN Resolutions </a:t>
            </a:r>
          </a:p>
          <a:p>
            <a:pPr marL="0" indent="0">
              <a:buNone/>
            </a:pPr>
            <a:endParaRPr lang="en-US" sz="2400" dirty="0"/>
          </a:p>
          <a:p>
            <a:r>
              <a:rPr lang="en-US" sz="2000" dirty="0"/>
              <a:t>AFN Resolution 30/2015 “Rejecting Canada’s Process for Comprehensive Claims Policy Reform”</a:t>
            </a:r>
          </a:p>
          <a:p>
            <a:pPr lvl="1"/>
            <a:r>
              <a:rPr lang="en-US" sz="1600" dirty="0"/>
              <a:t>Calls on Canada to ‘dispense with processes that aim to generation an optics of engagement‘’</a:t>
            </a:r>
          </a:p>
          <a:p>
            <a:pPr lvl="1"/>
            <a:r>
              <a:rPr lang="en-US" sz="1600" dirty="0"/>
              <a:t>Overhaul of the policy to be carried out with ALL First Nations </a:t>
            </a:r>
          </a:p>
          <a:p>
            <a:r>
              <a:rPr lang="en-US" sz="2000" dirty="0"/>
              <a:t>Resolution 47/2015 “Develop a Federal Comprehensive Land Claims Policy Based on the Full Recognition of Aboriginal Title”</a:t>
            </a:r>
          </a:p>
          <a:p>
            <a:pPr lvl="1"/>
            <a:r>
              <a:rPr lang="en-US" sz="1600" dirty="0"/>
              <a:t>Rejects Canada’s CLCP and calls for a First Nations led </a:t>
            </a:r>
            <a:r>
              <a:rPr lang="en-US" sz="1600" dirty="0" smtClean="0"/>
              <a:t>process. </a:t>
            </a:r>
            <a:endParaRPr lang="en-US" sz="2000" dirty="0"/>
          </a:p>
          <a:p>
            <a:pPr marL="457200" lvl="1" indent="0">
              <a:buNone/>
            </a:pPr>
            <a:endParaRPr lang="en-US" sz="2000"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3"/>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15</a:t>
            </a:fld>
            <a:endParaRPr lang="en-CA" altLang="en-US" sz="1200" dirty="0"/>
          </a:p>
        </p:txBody>
      </p:sp>
    </p:spTree>
    <p:extLst>
      <p:ext uri="{BB962C8B-B14F-4D97-AF65-F5344CB8AC3E}">
        <p14:creationId xmlns:p14="http://schemas.microsoft.com/office/powerpoint/2010/main" val="360913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5EA4F25-6EE5-44C6-AC0A-D8D115BE5FAF}"/>
              </a:ext>
            </a:extLst>
          </p:cNvPr>
          <p:cNvSpPr>
            <a:spLocks noGrp="1"/>
          </p:cNvSpPr>
          <p:nvPr>
            <p:ph idx="1"/>
          </p:nvPr>
        </p:nvSpPr>
        <p:spPr>
          <a:xfrm>
            <a:off x="457200" y="1203598"/>
            <a:ext cx="8229600" cy="3030587"/>
          </a:xfrm>
        </p:spPr>
        <p:txBody>
          <a:bodyPr/>
          <a:lstStyle/>
          <a:p>
            <a:pPr marL="0" indent="0">
              <a:buNone/>
            </a:pPr>
            <a:r>
              <a:rPr lang="en-US" sz="2800" b="1" dirty="0"/>
              <a:t>UN </a:t>
            </a:r>
            <a:r>
              <a:rPr lang="en-US" sz="2800" b="1" dirty="0" smtClean="0"/>
              <a:t>Declaration - 1</a:t>
            </a:r>
            <a:endParaRPr lang="en-US" sz="2800" b="1" dirty="0"/>
          </a:p>
          <a:p>
            <a:endParaRPr lang="en-US" sz="2000" dirty="0"/>
          </a:p>
          <a:p>
            <a:r>
              <a:rPr lang="en-US" sz="2000" dirty="0"/>
              <a:t>Provides a Framework to </a:t>
            </a:r>
            <a:r>
              <a:rPr lang="en-US" sz="2000" dirty="0" smtClean="0"/>
              <a:t>Reconciliation.</a:t>
            </a:r>
            <a:endParaRPr lang="en-US" sz="2000" dirty="0"/>
          </a:p>
          <a:p>
            <a:endParaRPr lang="en-US" sz="2000" dirty="0"/>
          </a:p>
          <a:p>
            <a:r>
              <a:rPr lang="en-US" sz="2000" dirty="0"/>
              <a:t>All federal Laws and Policies must </a:t>
            </a:r>
            <a:r>
              <a:rPr lang="en-US" sz="2000" dirty="0" smtClean="0"/>
              <a:t>align.</a:t>
            </a:r>
            <a:endParaRPr lang="en-US" sz="2000" dirty="0"/>
          </a:p>
          <a:p>
            <a:endParaRPr lang="en-US" sz="2000" dirty="0"/>
          </a:p>
          <a:p>
            <a:r>
              <a:rPr lang="en-US" sz="2000" dirty="0"/>
              <a:t>Repudiates the Doctrine of Discovery and Terra </a:t>
            </a:r>
            <a:r>
              <a:rPr lang="en-US" sz="2000" dirty="0" smtClean="0"/>
              <a:t>Nullius</a:t>
            </a:r>
            <a:r>
              <a:rPr lang="en-US" sz="2000" dirty="0"/>
              <a:t>.</a:t>
            </a:r>
            <a:endParaRPr lang="en-US" sz="2400"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02624"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16</a:t>
            </a:fld>
            <a:endParaRPr lang="en-CA" altLang="en-US" sz="1200" dirty="0"/>
          </a:p>
        </p:txBody>
      </p:sp>
    </p:spTree>
    <p:extLst>
      <p:ext uri="{BB962C8B-B14F-4D97-AF65-F5344CB8AC3E}">
        <p14:creationId xmlns:p14="http://schemas.microsoft.com/office/powerpoint/2010/main" val="19798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37325EA-16A7-4553-A36E-3C506D146FAF}"/>
              </a:ext>
            </a:extLst>
          </p:cNvPr>
          <p:cNvSpPr>
            <a:spLocks noGrp="1"/>
          </p:cNvSpPr>
          <p:nvPr>
            <p:ph idx="1"/>
          </p:nvPr>
        </p:nvSpPr>
        <p:spPr/>
        <p:txBody>
          <a:bodyPr/>
          <a:lstStyle/>
          <a:p>
            <a:pPr marL="0" indent="0">
              <a:buNone/>
            </a:pPr>
            <a:r>
              <a:rPr lang="en-US" sz="2800" b="1" dirty="0"/>
              <a:t>UN </a:t>
            </a:r>
            <a:r>
              <a:rPr lang="en-US" sz="2800" b="1" dirty="0" smtClean="0"/>
              <a:t>Declaration - 2</a:t>
            </a:r>
            <a:endParaRPr lang="en-US" sz="2800" b="1" dirty="0"/>
          </a:p>
          <a:p>
            <a:endParaRPr lang="en-US" sz="2000" dirty="0"/>
          </a:p>
          <a:p>
            <a:r>
              <a:rPr lang="en-US" sz="2000" dirty="0"/>
              <a:t>Article 26 states that “Indigenous peoples have the right to the lands, territories and resources which they have traditionally owned, occupied or otherwise used or acquired.”</a:t>
            </a:r>
          </a:p>
          <a:p>
            <a:r>
              <a:rPr lang="en-US" sz="2000" dirty="0"/>
              <a:t>Article 27 states that “States shall establish and implement, in conjunction with indigenous peoples concerned, a fair, independent, impartial, open and transparent process, giving due recognition to indigenous peoples’ laws, traditions, customs and land tenure systems.”</a:t>
            </a:r>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17</a:t>
            </a:fld>
            <a:endParaRPr lang="en-CA" altLang="en-US" sz="1200"/>
          </a:p>
        </p:txBody>
      </p:sp>
    </p:spTree>
    <p:extLst>
      <p:ext uri="{BB962C8B-B14F-4D97-AF65-F5344CB8AC3E}">
        <p14:creationId xmlns:p14="http://schemas.microsoft.com/office/powerpoint/2010/main" val="90362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a:extLst>
              <a:ext uri="{FF2B5EF4-FFF2-40B4-BE49-F238E27FC236}">
                <a16:creationId xmlns="" xmlns:a16="http://schemas.microsoft.com/office/drawing/2014/main" id="{A7A7F63C-D46F-0644-81B1-3BE82F3232D6}"/>
              </a:ext>
            </a:extLst>
          </p:cNvPr>
          <p:cNvSpPr>
            <a:spLocks noGrp="1" noChangeArrowheads="1"/>
          </p:cNvSpPr>
          <p:nvPr>
            <p:ph idx="1"/>
          </p:nvPr>
        </p:nvSpPr>
        <p:spPr>
          <a:xfrm>
            <a:off x="457200" y="1131590"/>
            <a:ext cx="8229600" cy="3462635"/>
          </a:xfrm>
        </p:spPr>
        <p:txBody>
          <a:bodyPr/>
          <a:lstStyle/>
          <a:p>
            <a:r>
              <a:rPr lang="en-US" altLang="en-US" sz="2000" dirty="0">
                <a:ea typeface="ＭＳ Ｐゴシック" panose="020B0600070205080204" pitchFamily="34" charset="-128"/>
              </a:rPr>
              <a:t>First Nations have expressed concern with Canada’s Comprehensive Land Claims policy (CLCP) since the first official policy in 1981.</a:t>
            </a:r>
          </a:p>
          <a:p>
            <a:pPr marL="0" indent="0">
              <a:buNone/>
            </a:pP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The CLCP is based on the extinguishment of First Nations title and operates as an exchange model. </a:t>
            </a:r>
          </a:p>
          <a:p>
            <a:pPr marL="0" indent="0">
              <a:buNone/>
            </a:pP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The Assembly of First Nations (AFN) has been involved in a number of reform efforts over the years, however Canada has been unwilling to address the key concerns.</a:t>
            </a:r>
            <a:endParaRPr lang="en-US" altLang="en-US" sz="1800" dirty="0">
              <a:ea typeface="ＭＳ Ｐゴシック" panose="020B0600070205080204" pitchFamily="34" charset="-128"/>
            </a:endParaRPr>
          </a:p>
          <a:p>
            <a:endParaRPr lang="en-US" altLang="en-US" dirty="0">
              <a:ea typeface="ＭＳ Ｐゴシック" panose="020B0600070205080204" pitchFamily="34" charset="-128"/>
            </a:endParaRPr>
          </a:p>
          <a:p>
            <a:pPr marL="457200" lvl="1" indent="0">
              <a:buNone/>
            </a:pPr>
            <a:endParaRPr lang="en-US" altLang="en-US" dirty="0">
              <a:ea typeface="ＭＳ Ｐゴシック" panose="020B0600070205080204" pitchFamily="34" charset="-128"/>
            </a:endParaRPr>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2" name="Slide Number Placeholder 1"/>
          <p:cNvSpPr>
            <a:spLocks noGrp="1"/>
          </p:cNvSpPr>
          <p:nvPr>
            <p:ph type="sldNum" sz="quarter" idx="12"/>
          </p:nvPr>
        </p:nvSpPr>
        <p:spPr>
          <a:xfrm>
            <a:off x="7010400" y="4786312"/>
            <a:ext cx="2133600" cy="357187"/>
          </a:xfrm>
        </p:spPr>
        <p:txBody>
          <a:bodyPr/>
          <a:lstStyle/>
          <a:p>
            <a:pPr algn="r">
              <a:defRPr/>
            </a:pPr>
            <a:fld id="{D25A9ABC-1DB0-7D4D-961D-7639C6B90F6D}" type="slidenum">
              <a:rPr lang="en-CA" altLang="en-US" sz="1200" smtClean="0"/>
              <a:pPr algn="r">
                <a:defRPr/>
              </a:pPr>
              <a:t>2</a:t>
            </a:fld>
            <a:endParaRPr lang="en-CA" altLang="en-US" sz="1200" dirty="0"/>
          </a:p>
        </p:txBody>
      </p:sp>
    </p:spTree>
    <p:extLst>
      <p:ext uri="{BB962C8B-B14F-4D97-AF65-F5344CB8AC3E}">
        <p14:creationId xmlns:p14="http://schemas.microsoft.com/office/powerpoint/2010/main" val="54409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1">
            <a:extLst>
              <a:ext uri="{FF2B5EF4-FFF2-40B4-BE49-F238E27FC236}">
                <a16:creationId xmlns="" xmlns:a16="http://schemas.microsoft.com/office/drawing/2014/main" id="{A7A7F63C-D46F-0644-81B1-3BE82F3232D6}"/>
              </a:ext>
            </a:extLst>
          </p:cNvPr>
          <p:cNvSpPr>
            <a:spLocks noGrp="1" noChangeArrowheads="1"/>
          </p:cNvSpPr>
          <p:nvPr>
            <p:ph idx="1"/>
          </p:nvPr>
        </p:nvSpPr>
        <p:spPr>
          <a:xfrm>
            <a:off x="457200" y="1131590"/>
            <a:ext cx="8229600" cy="3462635"/>
          </a:xfrm>
        </p:spPr>
        <p:txBody>
          <a:bodyPr/>
          <a:lstStyle/>
          <a:p>
            <a:pPr marL="0" indent="0">
              <a:buNone/>
            </a:pPr>
            <a:r>
              <a:rPr lang="en-US" altLang="en-US" sz="2800" b="1" dirty="0">
                <a:ea typeface="ＭＳ Ｐゴシック" panose="020B0600070205080204" pitchFamily="34" charset="-128"/>
              </a:rPr>
              <a:t>Background</a:t>
            </a:r>
          </a:p>
          <a:p>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2002 </a:t>
            </a:r>
            <a:r>
              <a:rPr lang="en-US" altLang="en-US" sz="2000" dirty="0" err="1">
                <a:ea typeface="ＭＳ Ｐゴシック" panose="020B0600070205080204" pitchFamily="34" charset="-128"/>
              </a:rPr>
              <a:t>Delgamuukw</a:t>
            </a:r>
            <a:r>
              <a:rPr lang="en-US" altLang="en-US" sz="2000" dirty="0">
                <a:ea typeface="ＭＳ Ｐゴシック" panose="020B0600070205080204" pitchFamily="34" charset="-128"/>
              </a:rPr>
              <a:t> Implementation Steering Committee (DISC)</a:t>
            </a:r>
          </a:p>
          <a:p>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2013 Senior Oversight Committee on Comprehensive Claims (SOC)</a:t>
            </a:r>
          </a:p>
          <a:p>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2014 Eyford Report and ‘Interim’ Policy </a:t>
            </a:r>
          </a:p>
          <a:p>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a:p>
            <a:pPr marL="457200" lvl="1" indent="0">
              <a:buNone/>
            </a:pPr>
            <a:endParaRPr lang="en-US" altLang="en-US" dirty="0">
              <a:ea typeface="ＭＳ Ｐゴシック" panose="020B0600070205080204" pitchFamily="34" charset="-128"/>
            </a:endParaRPr>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2" name="Slide Number Placeholder 1"/>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3</a:t>
            </a:fld>
            <a:endParaRPr lang="en-CA" alt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3598"/>
            <a:ext cx="8229600" cy="3030587"/>
          </a:xfrm>
        </p:spPr>
        <p:txBody>
          <a:bodyPr/>
          <a:lstStyle/>
          <a:p>
            <a:pPr marL="0" indent="0">
              <a:buNone/>
            </a:pPr>
            <a:r>
              <a:rPr lang="en-US" sz="2800" b="1" dirty="0"/>
              <a:t>2002 AFN DISC Committee </a:t>
            </a:r>
            <a:r>
              <a:rPr lang="en-US" sz="2800" b="1" dirty="0" smtClean="0"/>
              <a:t>Analysis - 1</a:t>
            </a:r>
            <a:endParaRPr lang="en-US" sz="2000" b="1" dirty="0"/>
          </a:p>
          <a:p>
            <a:r>
              <a:rPr lang="en-US" sz="2000" dirty="0"/>
              <a:t>Provides an analysis of the CLCP in light of the </a:t>
            </a:r>
            <a:r>
              <a:rPr lang="en-US" sz="2000" dirty="0" err="1"/>
              <a:t>Delgamuukw</a:t>
            </a:r>
            <a:r>
              <a:rPr lang="en-US" sz="2000" dirty="0"/>
              <a:t> decision.</a:t>
            </a:r>
          </a:p>
          <a:p>
            <a:r>
              <a:rPr lang="en-US" sz="2000" dirty="0"/>
              <a:t>The findings conclude that the CLCP:</a:t>
            </a:r>
          </a:p>
          <a:p>
            <a:pPr lvl="1"/>
            <a:r>
              <a:rPr lang="en-US" sz="1800" dirty="0"/>
              <a:t>Remains based on the extinguishment of Aboriginal title.</a:t>
            </a:r>
          </a:p>
          <a:p>
            <a:pPr lvl="1"/>
            <a:r>
              <a:rPr lang="en-US" sz="1800" dirty="0"/>
              <a:t>Is not a recognition model but an ‘exchange model’</a:t>
            </a:r>
          </a:p>
          <a:p>
            <a:pPr lvl="1"/>
            <a:r>
              <a:rPr lang="en-US" sz="1800" dirty="0"/>
              <a:t>Inconsistent with the developments in the common law: </a:t>
            </a:r>
            <a:r>
              <a:rPr lang="en-US" sz="1800" dirty="0" err="1"/>
              <a:t>Delgamuukw</a:t>
            </a:r>
            <a:r>
              <a:rPr lang="en-US" sz="1800" dirty="0"/>
              <a:t>, Sparrow, Van der Peet, Gladstone.</a:t>
            </a:r>
          </a:p>
          <a:p>
            <a:pPr marL="0" indent="0">
              <a:buNone/>
            </a:pPr>
            <a:endParaRPr lang="en-US" sz="2400" dirty="0"/>
          </a:p>
          <a:p>
            <a:pPr marL="0" indent="0">
              <a:buNone/>
            </a:pPr>
            <a:endParaRPr lang="en-CA" sz="2400"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4</a:t>
            </a:fld>
            <a:endParaRPr lang="en-CA" altLang="en-US" sz="1200" dirty="0"/>
          </a:p>
        </p:txBody>
      </p:sp>
    </p:spTree>
    <p:extLst>
      <p:ext uri="{BB962C8B-B14F-4D97-AF65-F5344CB8AC3E}">
        <p14:creationId xmlns:p14="http://schemas.microsoft.com/office/powerpoint/2010/main" val="187859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229600" cy="3030587"/>
          </a:xfrm>
        </p:spPr>
        <p:txBody>
          <a:bodyPr/>
          <a:lstStyle/>
          <a:p>
            <a:pPr marL="0" lvl="0" indent="0">
              <a:buNone/>
            </a:pPr>
            <a:r>
              <a:rPr lang="en-US" sz="2800" b="1" dirty="0">
                <a:solidFill>
                  <a:srgbClr val="000000"/>
                </a:solidFill>
              </a:rPr>
              <a:t>2002 AFN DISC Committee </a:t>
            </a:r>
            <a:r>
              <a:rPr lang="en-US" sz="2800" b="1" dirty="0" smtClean="0">
                <a:solidFill>
                  <a:srgbClr val="000000"/>
                </a:solidFill>
              </a:rPr>
              <a:t>Analysis - 2</a:t>
            </a:r>
            <a:endParaRPr lang="en-US" sz="2000" b="1" dirty="0">
              <a:solidFill>
                <a:srgbClr val="000000"/>
              </a:solidFill>
            </a:endParaRPr>
          </a:p>
          <a:p>
            <a:pPr marL="457200" lvl="1" indent="0">
              <a:buNone/>
            </a:pPr>
            <a:endParaRPr lang="en-US" sz="1600" dirty="0"/>
          </a:p>
          <a:p>
            <a:r>
              <a:rPr lang="en-US" sz="2400" dirty="0"/>
              <a:t>DISC findings continued:</a:t>
            </a:r>
          </a:p>
          <a:p>
            <a:pPr lvl="1"/>
            <a:r>
              <a:rPr lang="en-US" sz="1800" dirty="0"/>
              <a:t>Extinguishment is contrary to the common law which requires as “little infringement as possible” (Sparrow). </a:t>
            </a:r>
          </a:p>
          <a:p>
            <a:pPr lvl="1"/>
            <a:r>
              <a:rPr lang="en-US" sz="1800" dirty="0"/>
              <a:t>Fiduciary relationship requires Crown’s “complete trust and utmost loyalty”. The </a:t>
            </a:r>
            <a:r>
              <a:rPr lang="en-US" sz="1800" dirty="0" err="1"/>
              <a:t>Honour</a:t>
            </a:r>
            <a:r>
              <a:rPr lang="en-US" sz="1800" dirty="0"/>
              <a:t> of the Crown is always at stake.</a:t>
            </a:r>
          </a:p>
          <a:p>
            <a:pPr lvl="1"/>
            <a:r>
              <a:rPr lang="en-US" sz="1800" dirty="0"/>
              <a:t>Compensation is not part of actual negotiations yet policy indicates it is.</a:t>
            </a:r>
          </a:p>
          <a:p>
            <a:pPr lvl="1"/>
            <a:r>
              <a:rPr lang="en-US" sz="1800" dirty="0"/>
              <a:t>In BC, settlement lands must become fee simple and no longer constitutionally protected under s. 91(24).</a:t>
            </a:r>
          </a:p>
          <a:p>
            <a:endParaRPr lang="en-CA" sz="2800" dirty="0"/>
          </a:p>
          <a:p>
            <a:endParaRPr lang="en-CA" sz="2000" dirty="0"/>
          </a:p>
          <a:p>
            <a:pPr marL="0" indent="0">
              <a:buNone/>
            </a:pPr>
            <a:endParaRPr lang="en-CA" sz="2400"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5</a:t>
            </a:fld>
            <a:endParaRPr lang="en-CA" altLang="en-US" sz="1200" dirty="0"/>
          </a:p>
        </p:txBody>
      </p:sp>
    </p:spTree>
    <p:extLst>
      <p:ext uri="{BB962C8B-B14F-4D97-AF65-F5344CB8AC3E}">
        <p14:creationId xmlns:p14="http://schemas.microsoft.com/office/powerpoint/2010/main" val="48366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sz="2800" b="1" dirty="0"/>
              <a:t>2013 Senior Oversight Committee (SOC</a:t>
            </a:r>
            <a:r>
              <a:rPr lang="en-CA" sz="2800" b="1" dirty="0" smtClean="0"/>
              <a:t>) - 1</a:t>
            </a:r>
            <a:endParaRPr lang="en-CA" sz="2800" b="1" dirty="0"/>
          </a:p>
          <a:p>
            <a:r>
              <a:rPr lang="en-CA" sz="2000" dirty="0"/>
              <a:t>Focus on six specific areas but mandate not renewed in 2014.</a:t>
            </a:r>
          </a:p>
          <a:p>
            <a:r>
              <a:rPr lang="en-CA" sz="2000" dirty="0"/>
              <a:t>Ten SOC Principles developed:</a:t>
            </a:r>
          </a:p>
          <a:p>
            <a:pPr marL="457200" indent="-457200">
              <a:buFont typeface="+mj-lt"/>
              <a:buAutoNum type="arabicPeriod"/>
            </a:pPr>
            <a:r>
              <a:rPr lang="en-CA" sz="2000" dirty="0"/>
              <a:t>Canada recognizes that reconciliation is a fundamental objective of s. 35.</a:t>
            </a:r>
          </a:p>
          <a:p>
            <a:pPr marL="457200" indent="-457200">
              <a:buFont typeface="+mj-lt"/>
              <a:buAutoNum type="arabicPeriod"/>
            </a:pPr>
            <a:r>
              <a:rPr lang="en-CA" sz="2000" dirty="0"/>
              <a:t>Canada recognizes that Aboriginal peoples have existing s. 35 rights and it is on this basis that reconciliation processes occur. Section 35 rights include both Aboriginal rights, including Aboriginal title, and treaty rights. </a:t>
            </a:r>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02624"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6</a:t>
            </a:fld>
            <a:endParaRPr lang="en-CA" altLang="en-US" sz="1200" dirty="0"/>
          </a:p>
        </p:txBody>
      </p:sp>
    </p:spTree>
    <p:extLst>
      <p:ext uri="{BB962C8B-B14F-4D97-AF65-F5344CB8AC3E}">
        <p14:creationId xmlns:p14="http://schemas.microsoft.com/office/powerpoint/2010/main" val="154438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7750"/>
            <a:ext cx="8229600" cy="3030587"/>
          </a:xfrm>
        </p:spPr>
        <p:txBody>
          <a:bodyPr/>
          <a:lstStyle/>
          <a:p>
            <a:pPr marL="0" lvl="0" indent="0">
              <a:buNone/>
            </a:pPr>
            <a:r>
              <a:rPr lang="en-CA" sz="2800" b="1" dirty="0">
                <a:solidFill>
                  <a:srgbClr val="000000"/>
                </a:solidFill>
              </a:rPr>
              <a:t>2013 Senior Oversight Committee (SOC</a:t>
            </a:r>
            <a:r>
              <a:rPr lang="en-CA" sz="2800" b="1" dirty="0" smtClean="0">
                <a:solidFill>
                  <a:srgbClr val="000000"/>
                </a:solidFill>
              </a:rPr>
              <a:t>) - 2</a:t>
            </a:r>
            <a:endParaRPr lang="en-CA" sz="2800" b="1" dirty="0">
              <a:solidFill>
                <a:srgbClr val="000000"/>
              </a:solidFill>
            </a:endParaRPr>
          </a:p>
          <a:p>
            <a:r>
              <a:rPr lang="en-CA" sz="2000" dirty="0">
                <a:solidFill>
                  <a:srgbClr val="000000"/>
                </a:solidFill>
              </a:rPr>
              <a:t>Ten SOC Principles continued:</a:t>
            </a:r>
          </a:p>
          <a:p>
            <a:pPr marL="457200" indent="-457200">
              <a:buFont typeface="+mj-lt"/>
              <a:buAutoNum type="arabicPeriod" startAt="3"/>
            </a:pPr>
            <a:r>
              <a:rPr lang="en-US" sz="2000" dirty="0"/>
              <a:t>Canada recognizes that the reconciliation of s. 35 rights is not limited to comprehensive modern treaties, but may include other forms of agreements and constructive arrangements without the need for extinguishment. </a:t>
            </a:r>
          </a:p>
          <a:p>
            <a:pPr marL="457200" indent="-457200">
              <a:buFont typeface="+mj-lt"/>
              <a:buAutoNum type="arabicPeriod" startAt="3"/>
            </a:pPr>
            <a:r>
              <a:rPr lang="en-US" sz="2000" dirty="0"/>
              <a:t>Canada recognizes that the </a:t>
            </a:r>
            <a:r>
              <a:rPr lang="en-US" sz="2000" dirty="0" err="1"/>
              <a:t>honour</a:t>
            </a:r>
            <a:r>
              <a:rPr lang="en-US" sz="2000" dirty="0"/>
              <a:t> of the Crown is a guiding principle for the conduct of the federal Crown in all federal processes for achieving reconciliation with respect to section 35 rights.</a:t>
            </a:r>
          </a:p>
          <a:p>
            <a:pPr marL="0" indent="0">
              <a:buNone/>
            </a:pPr>
            <a:endParaRPr lang="en-US" sz="2000" dirty="0"/>
          </a:p>
          <a:p>
            <a:pPr marL="457200" indent="-457200">
              <a:buFont typeface="+mj-lt"/>
              <a:buAutoNum type="arabicPeriod" startAt="3"/>
            </a:pPr>
            <a:endParaRPr lang="en-US" sz="2000"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6990184"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7</a:t>
            </a:fld>
            <a:endParaRPr lang="en-CA" altLang="en-US" sz="1200" dirty="0"/>
          </a:p>
        </p:txBody>
      </p:sp>
    </p:spTree>
    <p:extLst>
      <p:ext uri="{BB962C8B-B14F-4D97-AF65-F5344CB8AC3E}">
        <p14:creationId xmlns:p14="http://schemas.microsoft.com/office/powerpoint/2010/main" val="226519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7750"/>
            <a:ext cx="8229600" cy="3030587"/>
          </a:xfrm>
        </p:spPr>
        <p:txBody>
          <a:bodyPr/>
          <a:lstStyle/>
          <a:p>
            <a:pPr marL="0" lvl="0" indent="0">
              <a:buNone/>
            </a:pPr>
            <a:r>
              <a:rPr lang="en-CA" sz="2800" b="1" dirty="0">
                <a:solidFill>
                  <a:srgbClr val="000000"/>
                </a:solidFill>
              </a:rPr>
              <a:t>2013 Senior Oversight Committee (SOC</a:t>
            </a:r>
            <a:r>
              <a:rPr lang="en-CA" sz="2800" b="1" dirty="0" smtClean="0">
                <a:solidFill>
                  <a:srgbClr val="000000"/>
                </a:solidFill>
              </a:rPr>
              <a:t>) - 3</a:t>
            </a:r>
            <a:endParaRPr lang="en-CA" sz="2800" b="1" dirty="0">
              <a:solidFill>
                <a:srgbClr val="000000"/>
              </a:solidFill>
            </a:endParaRPr>
          </a:p>
          <a:p>
            <a:pPr lvl="0"/>
            <a:r>
              <a:rPr lang="en-CA" sz="2000" dirty="0">
                <a:solidFill>
                  <a:srgbClr val="000000"/>
                </a:solidFill>
              </a:rPr>
              <a:t>Ten SOC Principles continued:</a:t>
            </a:r>
          </a:p>
          <a:p>
            <a:pPr>
              <a:buFont typeface="+mj-lt"/>
              <a:buAutoNum type="arabicPeriod" startAt="5"/>
            </a:pPr>
            <a:r>
              <a:rPr lang="en-US" sz="2000" dirty="0"/>
              <a:t>Canada recognizes that the </a:t>
            </a:r>
            <a:r>
              <a:rPr lang="en-US" sz="2000" dirty="0" err="1"/>
              <a:t>honour</a:t>
            </a:r>
            <a:r>
              <a:rPr lang="en-US" sz="2000" dirty="0"/>
              <a:t> of the Crown gives rise to the duty to consult, and, where appropriate, accommodate when the Crown contemplates conduct that may adversely affect potential or established Aboriginal or treaty rights.</a:t>
            </a:r>
          </a:p>
          <a:p>
            <a:pPr>
              <a:buFont typeface="+mj-lt"/>
              <a:buAutoNum type="arabicPeriod" startAt="5"/>
            </a:pPr>
            <a:r>
              <a:rPr lang="en-US" sz="2000" dirty="0"/>
              <a:t>Canada recognizes the importance of implementing modern treaties in a manner which upholds the </a:t>
            </a:r>
            <a:r>
              <a:rPr lang="en-US" sz="2000" dirty="0" err="1"/>
              <a:t>honour</a:t>
            </a:r>
            <a:r>
              <a:rPr lang="en-US" sz="2000" dirty="0"/>
              <a:t> of the Crown.</a:t>
            </a:r>
          </a:p>
          <a:p>
            <a:pPr>
              <a:buFont typeface="+mj-lt"/>
              <a:buAutoNum type="arabicPeriod" startAt="5"/>
            </a:pPr>
            <a:r>
              <a:rPr lang="en-US" sz="2000" dirty="0"/>
              <a:t>Canada recognizes that reconciliation requires justification for any infringement of s. 35 rights.</a:t>
            </a:r>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02624"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8</a:t>
            </a:fld>
            <a:endParaRPr lang="en-CA" altLang="en-US" sz="1200" dirty="0"/>
          </a:p>
        </p:txBody>
      </p:sp>
    </p:spTree>
    <p:extLst>
      <p:ext uri="{BB962C8B-B14F-4D97-AF65-F5344CB8AC3E}">
        <p14:creationId xmlns:p14="http://schemas.microsoft.com/office/powerpoint/2010/main" val="386461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3598"/>
            <a:ext cx="8229600" cy="3030587"/>
          </a:xfrm>
        </p:spPr>
        <p:txBody>
          <a:bodyPr/>
          <a:lstStyle/>
          <a:p>
            <a:pPr marL="0" lvl="0" indent="0">
              <a:buNone/>
            </a:pPr>
            <a:r>
              <a:rPr lang="en-CA" sz="2800" b="1" dirty="0">
                <a:solidFill>
                  <a:srgbClr val="000000"/>
                </a:solidFill>
              </a:rPr>
              <a:t>2013 Senior Oversight Committee (SOC</a:t>
            </a:r>
            <a:r>
              <a:rPr lang="en-CA" sz="2800" b="1" dirty="0" smtClean="0">
                <a:solidFill>
                  <a:srgbClr val="000000"/>
                </a:solidFill>
              </a:rPr>
              <a:t>) - 4</a:t>
            </a:r>
            <a:endParaRPr lang="en-CA" sz="2800" b="1" dirty="0">
              <a:solidFill>
                <a:srgbClr val="000000"/>
              </a:solidFill>
            </a:endParaRPr>
          </a:p>
          <a:p>
            <a:pPr lvl="0"/>
            <a:r>
              <a:rPr lang="en-CA" sz="2000" dirty="0">
                <a:solidFill>
                  <a:srgbClr val="000000"/>
                </a:solidFill>
              </a:rPr>
              <a:t>Ten SOC Principles continued:</a:t>
            </a:r>
          </a:p>
          <a:p>
            <a:pPr marL="457200" indent="-457200">
              <a:buFont typeface="+mj-lt"/>
              <a:buAutoNum type="arabicPeriod" startAt="8"/>
            </a:pPr>
            <a:r>
              <a:rPr lang="en-US" sz="2000" dirty="0"/>
              <a:t>Canada recognizes that reconciliation can lead to economic prosperity.</a:t>
            </a:r>
            <a:endParaRPr lang="en-CA" sz="2000" dirty="0"/>
          </a:p>
          <a:p>
            <a:pPr marL="457200" indent="-457200">
              <a:buFont typeface="+mj-lt"/>
              <a:buAutoNum type="arabicPeriod" startAt="8"/>
            </a:pPr>
            <a:r>
              <a:rPr lang="en-US" sz="2000" dirty="0"/>
              <a:t>Canada recognizes the importance of working jointly with Aboriginal groups to identify timely and effective processes for the negotiation of modern treaties and other constructive arrangements that address section 35 rights.</a:t>
            </a:r>
            <a:endParaRPr lang="en-CA" sz="2000" dirty="0"/>
          </a:p>
          <a:p>
            <a:pPr marL="457200" indent="-457200">
              <a:buFont typeface="+mj-lt"/>
              <a:buAutoNum type="arabicPeriod" startAt="8"/>
            </a:pPr>
            <a:r>
              <a:rPr lang="en-US" sz="2000" dirty="0"/>
              <a:t>Canada recognizes that reconciliation is an on-going process that occurs in the context of evolving Crown-Aboriginal relationships.</a:t>
            </a:r>
            <a:endParaRPr lang="en-CA" sz="2000" dirty="0"/>
          </a:p>
          <a:p>
            <a:endParaRPr lang="en-CA" dirty="0"/>
          </a:p>
        </p:txBody>
      </p:sp>
      <p:sp>
        <p:nvSpPr>
          <p:cNvPr id="3" name="Date Placeholder 2"/>
          <p:cNvSpPr>
            <a:spLocks noGrp="1"/>
          </p:cNvSpPr>
          <p:nvPr>
            <p:ph type="dt" sz="half" idx="10"/>
          </p:nvPr>
        </p:nvSpPr>
        <p:spPr>
          <a:xfrm>
            <a:off x="0" y="4786313"/>
            <a:ext cx="3200400" cy="357187"/>
          </a:xfrm>
        </p:spPr>
        <p:txBody>
          <a:bodyPr/>
          <a:lstStyle/>
          <a:p>
            <a:pPr>
              <a:defRPr/>
            </a:pPr>
            <a:r>
              <a:rPr lang="en-US" sz="1100" smtClean="0"/>
              <a:t>Date Prepared: April 25, 2019</a:t>
            </a:r>
            <a:endParaRPr lang="en-CA" sz="1100" dirty="0"/>
          </a:p>
        </p:txBody>
      </p:sp>
      <p:sp>
        <p:nvSpPr>
          <p:cNvPr id="4" name="Slide Number Placeholder 3"/>
          <p:cNvSpPr>
            <a:spLocks noGrp="1"/>
          </p:cNvSpPr>
          <p:nvPr>
            <p:ph type="sldNum" sz="quarter" idx="12"/>
          </p:nvPr>
        </p:nvSpPr>
        <p:spPr>
          <a:xfrm>
            <a:off x="7010400" y="4786312"/>
            <a:ext cx="2133600" cy="357187"/>
          </a:xfrm>
        </p:spPr>
        <p:txBody>
          <a:bodyPr vert="horz" wrap="square" lIns="91440" tIns="45720" rIns="91440" bIns="45720" numCol="1" anchor="t" anchorCtr="0" compatLnSpc="1">
            <a:prstTxWarp prst="textNoShape">
              <a:avLst/>
            </a:prstTxWarp>
          </a:bodyPr>
          <a:lstStyle/>
          <a:p>
            <a:pPr algn="r"/>
            <a:fld id="{D25A9ABC-1DB0-7D4D-961D-7639C6B90F6D}" type="slidenum">
              <a:rPr lang="en-CA" altLang="en-US" sz="1200"/>
              <a:pPr algn="r"/>
              <a:t>9</a:t>
            </a:fld>
            <a:endParaRPr lang="en-CA" altLang="en-US" sz="1200" dirty="0"/>
          </a:p>
        </p:txBody>
      </p:sp>
    </p:spTree>
    <p:extLst>
      <p:ext uri="{BB962C8B-B14F-4D97-AF65-F5344CB8AC3E}">
        <p14:creationId xmlns:p14="http://schemas.microsoft.com/office/powerpoint/2010/main" val="373639354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3-27 Inherent Right presentation for Policy Forum  -  Read-Only" id="{0AB4F299-1E33-41BC-B6F1-6DA92F556622}" vid="{CC5C4AAB-0E29-48A7-990F-044204E9B9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19-04-01 Specific Claims Deck for Policy Forum</Template>
  <TotalTime>199</TotalTime>
  <Words>1234</Words>
  <Application>Microsoft Office PowerPoint</Application>
  <PresentationFormat>On-screen Show (16:9)</PresentationFormat>
  <Paragraphs>144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Verdana</vt:lpstr>
      <vt:lpstr>Default Design</vt:lpstr>
      <vt:lpstr>Comprehensive Land Claims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 Claims</dc:title>
  <dc:creator>Aaron Asselstine</dc:creator>
  <cp:lastModifiedBy>Vanessa McGregor</cp:lastModifiedBy>
  <cp:revision>21</cp:revision>
  <cp:lastPrinted>2019-04-23T12:50:27Z</cp:lastPrinted>
  <dcterms:created xsi:type="dcterms:W3CDTF">2019-04-04T14:08:57Z</dcterms:created>
  <dcterms:modified xsi:type="dcterms:W3CDTF">2019-04-30T23:31:41Z</dcterms:modified>
</cp:coreProperties>
</file>