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9"/>
  </p:notesMasterIdLst>
  <p:handoutMasterIdLst>
    <p:handoutMasterId r:id="rId40"/>
  </p:handoutMasterIdLst>
  <p:sldIdLst>
    <p:sldId id="403" r:id="rId2"/>
    <p:sldId id="520" r:id="rId3"/>
    <p:sldId id="799" r:id="rId4"/>
    <p:sldId id="800" r:id="rId5"/>
    <p:sldId id="411" r:id="rId6"/>
    <p:sldId id="294" r:id="rId7"/>
    <p:sldId id="299" r:id="rId8"/>
    <p:sldId id="298" r:id="rId9"/>
    <p:sldId id="297" r:id="rId10"/>
    <p:sldId id="300" r:id="rId11"/>
    <p:sldId id="521" r:id="rId12"/>
    <p:sldId id="801" r:id="rId13"/>
    <p:sldId id="503" r:id="rId14"/>
    <p:sldId id="798" r:id="rId15"/>
    <p:sldId id="522" r:id="rId16"/>
    <p:sldId id="579" r:id="rId17"/>
    <p:sldId id="580" r:id="rId18"/>
    <p:sldId id="514" r:id="rId19"/>
    <p:sldId id="794" r:id="rId20"/>
    <p:sldId id="441" r:id="rId21"/>
    <p:sldId id="330" r:id="rId22"/>
    <p:sldId id="519" r:id="rId23"/>
    <p:sldId id="802" r:id="rId24"/>
    <p:sldId id="505" r:id="rId25"/>
    <p:sldId id="795" r:id="rId26"/>
    <p:sldId id="444" r:id="rId27"/>
    <p:sldId id="447" r:id="rId28"/>
    <p:sldId id="449" r:id="rId29"/>
    <p:sldId id="453" r:id="rId30"/>
    <p:sldId id="454" r:id="rId31"/>
    <p:sldId id="455" r:id="rId32"/>
    <p:sldId id="458" r:id="rId33"/>
    <p:sldId id="796" r:id="rId34"/>
    <p:sldId id="508" r:id="rId35"/>
    <p:sldId id="509" r:id="rId36"/>
    <p:sldId id="517" r:id="rId37"/>
    <p:sldId id="803" r:id="rId38"/>
  </p:sldIdLst>
  <p:sldSz cx="9144000" cy="6858000" type="screen4x3"/>
  <p:notesSz cx="6858000" cy="9296400"/>
  <p:defaultTextStyle>
    <a:defPPr>
      <a:defRPr lang="en-US"/>
    </a:defPPr>
    <a:lvl1pPr algn="l" rtl="0" eaLnBrk="0" fontAlgn="base" hangingPunct="0">
      <a:spcBef>
        <a:spcPct val="0"/>
      </a:spcBef>
      <a:spcAft>
        <a:spcPct val="0"/>
      </a:spcAft>
      <a:defRPr sz="3200" b="1" kern="1200">
        <a:solidFill>
          <a:srgbClr val="333399"/>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b="1" kern="1200">
        <a:solidFill>
          <a:srgbClr val="333399"/>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b="1" kern="1200">
        <a:solidFill>
          <a:srgbClr val="333399"/>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b="1" kern="1200">
        <a:solidFill>
          <a:srgbClr val="333399"/>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b="1" kern="1200">
        <a:solidFill>
          <a:srgbClr val="333399"/>
        </a:solidFill>
        <a:latin typeface="Times New Roman" panose="02020603050405020304" pitchFamily="18" charset="0"/>
        <a:ea typeface="+mn-ea"/>
        <a:cs typeface="+mn-cs"/>
      </a:defRPr>
    </a:lvl5pPr>
    <a:lvl6pPr marL="2286000" algn="l" defTabSz="914400" rtl="0" eaLnBrk="1" latinLnBrk="0" hangingPunct="1">
      <a:defRPr sz="3200" b="1" kern="1200">
        <a:solidFill>
          <a:srgbClr val="333399"/>
        </a:solidFill>
        <a:latin typeface="Times New Roman" panose="02020603050405020304" pitchFamily="18" charset="0"/>
        <a:ea typeface="+mn-ea"/>
        <a:cs typeface="+mn-cs"/>
      </a:defRPr>
    </a:lvl6pPr>
    <a:lvl7pPr marL="2743200" algn="l" defTabSz="914400" rtl="0" eaLnBrk="1" latinLnBrk="0" hangingPunct="1">
      <a:defRPr sz="3200" b="1" kern="1200">
        <a:solidFill>
          <a:srgbClr val="333399"/>
        </a:solidFill>
        <a:latin typeface="Times New Roman" panose="02020603050405020304" pitchFamily="18" charset="0"/>
        <a:ea typeface="+mn-ea"/>
        <a:cs typeface="+mn-cs"/>
      </a:defRPr>
    </a:lvl7pPr>
    <a:lvl8pPr marL="3200400" algn="l" defTabSz="914400" rtl="0" eaLnBrk="1" latinLnBrk="0" hangingPunct="1">
      <a:defRPr sz="3200" b="1" kern="1200">
        <a:solidFill>
          <a:srgbClr val="333399"/>
        </a:solidFill>
        <a:latin typeface="Times New Roman" panose="02020603050405020304" pitchFamily="18" charset="0"/>
        <a:ea typeface="+mn-ea"/>
        <a:cs typeface="+mn-cs"/>
      </a:defRPr>
    </a:lvl8pPr>
    <a:lvl9pPr marL="3657600" algn="l" defTabSz="914400" rtl="0" eaLnBrk="1" latinLnBrk="0" hangingPunct="1">
      <a:defRPr sz="3200" b="1" kern="1200">
        <a:solidFill>
          <a:srgbClr val="333399"/>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42"/>
    <a:srgbClr val="800000"/>
    <a:srgbClr val="736BDB"/>
    <a:srgbClr val="000046"/>
    <a:srgbClr val="000066"/>
    <a:srgbClr val="99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71" autoAdjust="0"/>
  </p:normalViewPr>
  <p:slideViewPr>
    <p:cSldViewPr>
      <p:cViewPr varScale="1">
        <p:scale>
          <a:sx n="45" d="100"/>
          <a:sy n="45" d="100"/>
        </p:scale>
        <p:origin x="19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97" y="23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jkalt\Documents\JOE\HARVARD%20PROJECT\Census%20Data\AI%20v%20US%20Census%20Data%201990-2010.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solidFill>
                  <a:srgbClr val="25257D"/>
                </a:solidFill>
                <a:latin typeface="Times New Roman" panose="02020603050405020304" pitchFamily="18" charset="0"/>
                <a:cs typeface="Times New Roman" panose="02020603050405020304" pitchFamily="18" charset="0"/>
              </a:defRPr>
            </a:pPr>
            <a:r>
              <a:rPr lang="en-US" sz="2800" dirty="0">
                <a:solidFill>
                  <a:srgbClr val="25257D"/>
                </a:solidFill>
                <a:latin typeface="Times New Roman" panose="02020603050405020304" pitchFamily="18" charset="0"/>
                <a:cs typeface="Times New Roman" panose="02020603050405020304" pitchFamily="18" charset="0"/>
              </a:rPr>
              <a:t>Real</a:t>
            </a:r>
            <a:r>
              <a:rPr lang="en-US" sz="2800" baseline="0" dirty="0">
                <a:solidFill>
                  <a:srgbClr val="25257D"/>
                </a:solidFill>
                <a:latin typeface="Times New Roman" panose="02020603050405020304" pitchFamily="18" charset="0"/>
                <a:cs typeface="Times New Roman" panose="02020603050405020304" pitchFamily="18" charset="0"/>
              </a:rPr>
              <a:t> </a:t>
            </a:r>
            <a:r>
              <a:rPr lang="en-US" sz="2800" dirty="0">
                <a:solidFill>
                  <a:srgbClr val="25257D"/>
                </a:solidFill>
                <a:latin typeface="Times New Roman" panose="02020603050405020304" pitchFamily="18" charset="0"/>
                <a:cs typeface="Times New Roman" panose="02020603050405020304" pitchFamily="18" charset="0"/>
              </a:rPr>
              <a:t>Per Capita Income on US Reservations:  1990-2010</a:t>
            </a:r>
          </a:p>
          <a:p>
            <a:pPr>
              <a:defRPr sz="1600">
                <a:solidFill>
                  <a:srgbClr val="25257D"/>
                </a:solidFill>
                <a:latin typeface="Times New Roman" panose="02020603050405020304" pitchFamily="18" charset="0"/>
                <a:cs typeface="Times New Roman" panose="02020603050405020304" pitchFamily="18" charset="0"/>
              </a:defRPr>
            </a:pPr>
            <a:r>
              <a:rPr lang="en-US" sz="1600" b="0" dirty="0">
                <a:solidFill>
                  <a:srgbClr val="25257D"/>
                </a:solidFill>
                <a:latin typeface="Times New Roman" panose="02020603050405020304" pitchFamily="18" charset="0"/>
                <a:cs typeface="Times New Roman" panose="02020603050405020304" pitchFamily="18" charset="0"/>
              </a:rPr>
              <a:t>2009</a:t>
            </a:r>
            <a:r>
              <a:rPr lang="en-US" sz="1600" b="0" baseline="0" dirty="0">
                <a:solidFill>
                  <a:srgbClr val="25257D"/>
                </a:solidFill>
                <a:latin typeface="Times New Roman" panose="02020603050405020304" pitchFamily="18" charset="0"/>
                <a:cs typeface="Times New Roman" panose="02020603050405020304" pitchFamily="18" charset="0"/>
              </a:rPr>
              <a:t> $s</a:t>
            </a:r>
            <a:endParaRPr lang="en-US" sz="1600" b="0" dirty="0">
              <a:solidFill>
                <a:srgbClr val="25257D"/>
              </a:solidFill>
              <a:latin typeface="Times New Roman" panose="02020603050405020304" pitchFamily="18" charset="0"/>
              <a:cs typeface="Times New Roman" panose="02020603050405020304" pitchFamily="18" charset="0"/>
            </a:endParaRPr>
          </a:p>
        </c:rich>
      </c:tx>
      <c:layout>
        <c:manualLayout>
          <c:xMode val="edge"/>
          <c:yMode val="edge"/>
          <c:x val="0.15996867327067987"/>
          <c:y val="8.7767416346681299E-3"/>
        </c:manualLayout>
      </c:layout>
      <c:overlay val="0"/>
    </c:title>
    <c:autoTitleDeleted val="0"/>
    <c:plotArea>
      <c:layout/>
      <c:barChart>
        <c:barDir val="col"/>
        <c:grouping val="clustered"/>
        <c:varyColors val="0"/>
        <c:ser>
          <c:idx val="2"/>
          <c:order val="0"/>
          <c:tx>
            <c:strRef>
              <c:f>Figures!$B$29</c:f>
              <c:strCache>
                <c:ptCount val="1"/>
                <c:pt idx="0">
                  <c:v>AIAN on All Reservations in the Lower 48</c:v>
                </c:pt>
              </c:strCache>
            </c:strRef>
          </c:tx>
          <c:spPr>
            <a:gradFill flip="none" rotWithShape="1">
              <a:gsLst>
                <a:gs pos="0">
                  <a:srgbClr val="C22C2C"/>
                </a:gs>
                <a:gs pos="66000">
                  <a:srgbClr val="BC2622">
                    <a:tint val="44500"/>
                    <a:satMod val="160000"/>
                  </a:srgbClr>
                </a:gs>
                <a:gs pos="100000">
                  <a:srgbClr val="BC2622">
                    <a:tint val="23500"/>
                    <a:satMod val="160000"/>
                  </a:srgbClr>
                </a:gs>
              </a:gsLst>
              <a:lin ang="16200000" scaled="1"/>
              <a:tileRect/>
            </a:gra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Figures!$C$26:$E$26</c:f>
              <c:strCache>
                <c:ptCount val="3"/>
                <c:pt idx="0">
                  <c:v>1990</c:v>
                </c:pt>
                <c:pt idx="1">
                  <c:v>2000</c:v>
                </c:pt>
                <c:pt idx="2">
                  <c:v>2006-2010</c:v>
                </c:pt>
              </c:strCache>
            </c:strRef>
          </c:cat>
          <c:val>
            <c:numRef>
              <c:f>Figures!$C$29:$E$29</c:f>
              <c:numCache>
                <c:formatCode>_("$"* #,##0_);_("$"* \(#,##0\);_("$"* "-"??_);_(@_)</c:formatCode>
                <c:ptCount val="3"/>
                <c:pt idx="0">
                  <c:v>7673.1300850927901</c:v>
                </c:pt>
                <c:pt idx="1">
                  <c:v>10226.654987486938</c:v>
                </c:pt>
                <c:pt idx="2">
                  <c:v>11405.594171987579</c:v>
                </c:pt>
              </c:numCache>
            </c:numRef>
          </c:val>
          <c:extLst>
            <c:ext xmlns:c16="http://schemas.microsoft.com/office/drawing/2014/chart" uri="{C3380CC4-5D6E-409C-BE32-E72D297353CC}">
              <c16:uniqueId val="{00000000-A5A8-4E58-84BB-DCB4F5122476}"/>
            </c:ext>
          </c:extLst>
        </c:ser>
        <c:ser>
          <c:idx val="6"/>
          <c:order val="1"/>
          <c:tx>
            <c:strRef>
              <c:f>Figures!$B$33</c:f>
              <c:strCache>
                <c:ptCount val="1"/>
                <c:pt idx="0">
                  <c:v>All Races US-wide</c:v>
                </c:pt>
              </c:strCache>
            </c:strRef>
          </c:tx>
          <c:spPr>
            <a:gradFill flip="none" rotWithShape="1">
              <a:gsLst>
                <a:gs pos="0">
                  <a:srgbClr val="7F53B5"/>
                </a:gs>
                <a:gs pos="62000">
                  <a:srgbClr val="7030A0">
                    <a:tint val="44500"/>
                    <a:satMod val="160000"/>
                  </a:srgbClr>
                </a:gs>
                <a:gs pos="100000">
                  <a:srgbClr val="7030A0">
                    <a:tint val="23500"/>
                    <a:satMod val="160000"/>
                  </a:srgbClr>
                </a:gs>
              </a:gsLst>
              <a:lin ang="16200000" scaled="1"/>
              <a:tileRect/>
            </a:gra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Figures!$C$26:$E$26</c:f>
              <c:strCache>
                <c:ptCount val="3"/>
                <c:pt idx="0">
                  <c:v>1990</c:v>
                </c:pt>
                <c:pt idx="1">
                  <c:v>2000</c:v>
                </c:pt>
                <c:pt idx="2">
                  <c:v>2006-2010</c:v>
                </c:pt>
              </c:strCache>
            </c:strRef>
          </c:cat>
          <c:val>
            <c:numRef>
              <c:f>Figures!$C$33:$E$33</c:f>
              <c:numCache>
                <c:formatCode>_("$"* #,##0_);_("$"* \(#,##0\);_("$"* "-"??_);_(@_)</c:formatCode>
                <c:ptCount val="3"/>
                <c:pt idx="0">
                  <c:v>24951.190743724525</c:v>
                </c:pt>
                <c:pt idx="1">
                  <c:v>27798.129058763439</c:v>
                </c:pt>
                <c:pt idx="2">
                  <c:v>26893.175945599469</c:v>
                </c:pt>
              </c:numCache>
            </c:numRef>
          </c:val>
          <c:extLst>
            <c:ext xmlns:c16="http://schemas.microsoft.com/office/drawing/2014/chart" uri="{C3380CC4-5D6E-409C-BE32-E72D297353CC}">
              <c16:uniqueId val="{00000001-A5A8-4E58-84BB-DCB4F5122476}"/>
            </c:ext>
          </c:extLst>
        </c:ser>
        <c:dLbls>
          <c:dLblPos val="outEnd"/>
          <c:showLegendKey val="0"/>
          <c:showVal val="1"/>
          <c:showCatName val="0"/>
          <c:showSerName val="0"/>
          <c:showPercent val="0"/>
          <c:showBubbleSize val="0"/>
        </c:dLbls>
        <c:gapWidth val="150"/>
        <c:axId val="403774848"/>
        <c:axId val="403817600"/>
      </c:barChart>
      <c:catAx>
        <c:axId val="403774848"/>
        <c:scaling>
          <c:orientation val="minMax"/>
        </c:scaling>
        <c:delete val="0"/>
        <c:axPos val="b"/>
        <c:numFmt formatCode="General" sourceLinked="0"/>
        <c:majorTickMark val="out"/>
        <c:minorTickMark val="none"/>
        <c:tickLblPos val="nextTo"/>
        <c:crossAx val="403817600"/>
        <c:crosses val="autoZero"/>
        <c:auto val="1"/>
        <c:lblAlgn val="ctr"/>
        <c:lblOffset val="100"/>
        <c:noMultiLvlLbl val="0"/>
      </c:catAx>
      <c:valAx>
        <c:axId val="403817600"/>
        <c:scaling>
          <c:orientation val="minMax"/>
        </c:scaling>
        <c:delete val="0"/>
        <c:axPos val="l"/>
        <c:majorGridlines>
          <c:spPr>
            <a:ln>
              <a:noFill/>
            </a:ln>
          </c:spPr>
        </c:majorGridlines>
        <c:numFmt formatCode="_(&quot;$&quot;* #,##0_);_(&quot;$&quot;* \(#,##0\);_(&quot;$&quot;* &quot;-&quot;??_);_(@_)" sourceLinked="1"/>
        <c:majorTickMark val="out"/>
        <c:minorTickMark val="none"/>
        <c:tickLblPos val="nextTo"/>
        <c:crossAx val="403774848"/>
        <c:crosses val="autoZero"/>
        <c:crossBetween val="between"/>
        <c:majorUnit val="10000"/>
      </c:valAx>
    </c:plotArea>
    <c:legend>
      <c:legendPos val="b"/>
      <c:overlay val="0"/>
      <c:txPr>
        <a:bodyPr/>
        <a:lstStyle/>
        <a:p>
          <a:pPr>
            <a:defRPr sz="1100"/>
          </a:pPr>
          <a:endParaRPr lang="en-US"/>
        </a:p>
      </c:txPr>
    </c:legend>
    <c:plotVisOnly val="1"/>
    <c:dispBlanksAs val="zero"/>
    <c:showDLblsOverMax val="0"/>
  </c:chart>
  <c:txPr>
    <a:bodyPr/>
    <a:lstStyle/>
    <a:p>
      <a:pPr>
        <a:defRPr b="1"/>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id="{714EDA46-BDF5-4F76-9D06-12A72025CD0C}"/>
              </a:ext>
            </a:extLst>
          </p:cNvPr>
          <p:cNvSpPr>
            <a:spLocks noGrp="1" noChangeArrowheads="1"/>
          </p:cNvSpPr>
          <p:nvPr>
            <p:ph type="sldNum" sz="quarter" idx="3"/>
          </p:nvPr>
        </p:nvSpPr>
        <p:spPr bwMode="auto">
          <a:xfrm>
            <a:off x="5334000" y="8831263"/>
            <a:ext cx="15240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7A6A7A49-14FD-4036-8313-B44A959EE7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4DF6610-D5FC-4309-AFA0-353D0D02DA8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9571" name="Rectangle 3">
            <a:extLst>
              <a:ext uri="{FF2B5EF4-FFF2-40B4-BE49-F238E27FC236}">
                <a16:creationId xmlns:a16="http://schemas.microsoft.com/office/drawing/2014/main" id="{8A7FF52C-6F67-40EE-ACE4-5C3012CF75C2}"/>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00" name="Rectangle 4">
            <a:extLst>
              <a:ext uri="{FF2B5EF4-FFF2-40B4-BE49-F238E27FC236}">
                <a16:creationId xmlns:a16="http://schemas.microsoft.com/office/drawing/2014/main" id="{577181F6-B00C-4BC2-96D1-68BC86D2719E}"/>
              </a:ext>
            </a:extLst>
          </p:cNvPr>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a:extLst>
              <a:ext uri="{FF2B5EF4-FFF2-40B4-BE49-F238E27FC236}">
                <a16:creationId xmlns:a16="http://schemas.microsoft.com/office/drawing/2014/main" id="{8E0D72F2-65F8-4115-A8F9-F83A2CBDA109}"/>
              </a:ext>
            </a:extLst>
          </p:cNvPr>
          <p:cNvSpPr>
            <a:spLocks noGrp="1" noChangeArrowheads="1"/>
          </p:cNvSpPr>
          <p:nvPr>
            <p:ph type="body" sz="quarter" idx="3"/>
          </p:nvPr>
        </p:nvSpPr>
        <p:spPr bwMode="auto">
          <a:xfrm>
            <a:off x="914400" y="4419600"/>
            <a:ext cx="5029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9574" name="Rectangle 6">
            <a:extLst>
              <a:ext uri="{FF2B5EF4-FFF2-40B4-BE49-F238E27FC236}">
                <a16:creationId xmlns:a16="http://schemas.microsoft.com/office/drawing/2014/main" id="{18DC4ACE-2188-49B2-A424-2F3FD312A26E}"/>
              </a:ext>
            </a:extLst>
          </p:cNvPr>
          <p:cNvSpPr>
            <a:spLocks noGrp="1" noChangeArrowheads="1"/>
          </p:cNvSpPr>
          <p:nvPr>
            <p:ph type="ftr" sz="quarter" idx="4"/>
          </p:nvPr>
        </p:nvSpPr>
        <p:spPr bwMode="auto">
          <a:xfrm>
            <a:off x="0" y="8839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9575" name="Rectangle 7">
            <a:extLst>
              <a:ext uri="{FF2B5EF4-FFF2-40B4-BE49-F238E27FC236}">
                <a16:creationId xmlns:a16="http://schemas.microsoft.com/office/drawing/2014/main" id="{74989FDE-C3F0-4B9C-B7DD-6117C1421AE8}"/>
              </a:ext>
            </a:extLst>
          </p:cNvPr>
          <p:cNvSpPr>
            <a:spLocks noGrp="1" noChangeArrowheads="1"/>
          </p:cNvSpPr>
          <p:nvPr>
            <p:ph type="sldNum" sz="quarter" idx="5"/>
          </p:nvPr>
        </p:nvSpPr>
        <p:spPr bwMode="auto">
          <a:xfrm>
            <a:off x="3886200" y="8839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B1E1E5-4D2D-4E75-A958-7C965F13A2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ABF2442-5025-494B-A12E-E5DAFE8CB643}"/>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C0520219-9458-475F-A0E8-9E965E900CD9}"/>
              </a:ext>
            </a:extLst>
          </p:cNvPr>
          <p:cNvSpPr>
            <a:spLocks noGrp="1" noChangeArrowheads="1"/>
          </p:cNvSpPr>
          <p:nvPr>
            <p:ph type="body" idx="1"/>
          </p:nvPr>
        </p:nvSpPr>
        <p:spPr>
          <a:noFill/>
        </p:spPr>
        <p:txBody>
          <a:bodyPr/>
          <a:lstStyle/>
          <a:p>
            <a:r>
              <a:rPr lang="en-US" altLang="en-US"/>
              <a:t>30 years ago – Federal focus…. Mitchell, Pierre</a:t>
            </a:r>
          </a:p>
          <a:p>
            <a:r>
              <a:rPr lang="en-US" altLang="en-US"/>
              <a:t>Fight mightily….  Fall flat </a:t>
            </a:r>
          </a:p>
        </p:txBody>
      </p:sp>
      <p:sp>
        <p:nvSpPr>
          <p:cNvPr id="7172" name="Slide Number Placeholder 3">
            <a:extLst>
              <a:ext uri="{FF2B5EF4-FFF2-40B4-BE49-F238E27FC236}">
                <a16:creationId xmlns:a16="http://schemas.microsoft.com/office/drawing/2014/main" id="{8A6D45A4-DAB6-48EF-8F97-8869ABAF2662}"/>
              </a:ext>
            </a:extLst>
          </p:cNvPr>
          <p:cNvSpPr>
            <a:spLocks noGrp="1"/>
          </p:cNvSpPr>
          <p:nvPr>
            <p:ph type="sldNum" sz="quarter" idx="5"/>
          </p:nvPr>
        </p:nvSpPr>
        <p:spPr>
          <a:noFill/>
        </p:spPr>
        <p:txBody>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fld id="{3DA71585-C801-4B17-B32D-1C006EF030F9}"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735E25D-4BB7-41DA-A4F4-F9C8E7EF2C14}"/>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6B1927CD-D9F9-46C0-BB90-DBE5C2D5D35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B7437669-0F9D-4A59-A126-038D7D1764A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A87D40-DB85-47D3-8550-D23E89E99017}" type="slidenum">
              <a:rPr lang="en-US" altLang="en-US" smtClean="0">
                <a:solidFill>
                  <a:srgbClr val="333399"/>
                </a:solidFill>
              </a:rPr>
              <a:pPr>
                <a:spcBef>
                  <a:spcPct val="0"/>
                </a:spcBef>
              </a:pPr>
              <a:t>28</a:t>
            </a:fld>
            <a:endParaRPr lang="en-US" altLang="en-US">
              <a:solidFill>
                <a:srgbClr val="33339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83DF5B0-2A9D-44DE-AC71-B0BC3C8239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2114DD-6A39-4529-874D-BE93AB08EB49}" type="slidenum">
              <a:rPr lang="en-US" altLang="en-US" smtClean="0">
                <a:latin typeface="Arial" panose="020B0604020202020204" pitchFamily="34" charset="0"/>
              </a:rPr>
              <a:pPr>
                <a:spcBef>
                  <a:spcPct val="0"/>
                </a:spcBef>
              </a:pPr>
              <a:t>29</a:t>
            </a:fld>
            <a:endParaRPr lang="en-US" altLang="en-US">
              <a:latin typeface="Arial" panose="020B0604020202020204" pitchFamily="34" charset="0"/>
            </a:endParaRPr>
          </a:p>
        </p:txBody>
      </p:sp>
      <p:sp>
        <p:nvSpPr>
          <p:cNvPr id="46083" name="Rectangle 2">
            <a:extLst>
              <a:ext uri="{FF2B5EF4-FFF2-40B4-BE49-F238E27FC236}">
                <a16:creationId xmlns:a16="http://schemas.microsoft.com/office/drawing/2014/main" id="{A30E8350-F5CA-4CB3-A1B7-1D7D316AC6AC}"/>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F7B3EEA-4098-4C02-8ED9-DE3DA7021B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BC37706-862A-4E37-AD61-26432FD4A04E}"/>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6BB2DFBB-B2AB-4262-A8FE-BCCA642B4375}"/>
              </a:ext>
            </a:extLst>
          </p:cNvPr>
          <p:cNvSpPr>
            <a:spLocks noGrp="1" noChangeArrowheads="1"/>
          </p:cNvSpPr>
          <p:nvPr>
            <p:ph type="body" idx="1"/>
          </p:nvPr>
        </p:nvSpPr>
        <p:spPr>
          <a:noFill/>
        </p:spPr>
        <p:txBody>
          <a:bodyPr/>
          <a:lstStyle/>
          <a:p>
            <a:endParaRPr lang="en-US" altLang="en-US"/>
          </a:p>
        </p:txBody>
      </p:sp>
      <p:sp>
        <p:nvSpPr>
          <p:cNvPr id="54276" name="Slide Number Placeholder 3">
            <a:extLst>
              <a:ext uri="{FF2B5EF4-FFF2-40B4-BE49-F238E27FC236}">
                <a16:creationId xmlns:a16="http://schemas.microsoft.com/office/drawing/2014/main" id="{304EBA86-190C-4A56-ACC1-EC6680DD096C}"/>
              </a:ext>
            </a:extLst>
          </p:cNvPr>
          <p:cNvSpPr>
            <a:spLocks noGrp="1"/>
          </p:cNvSpPr>
          <p:nvPr>
            <p:ph type="sldNum" sz="quarter" idx="5"/>
          </p:nvPr>
        </p:nvSpPr>
        <p:spPr>
          <a:noFill/>
        </p:spPr>
        <p:txBody>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fld id="{71C3967C-FDE3-4DA0-A6F3-73E61B481345}" type="slidenum">
              <a:rPr lang="en-US" altLang="en-US" sz="1200" smtClean="0"/>
              <a:pPr/>
              <a:t>36</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319E9BB-54F2-4832-BE82-40657254F428}"/>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ED8EC90F-A95B-476B-B434-650F08B50965}"/>
              </a:ext>
            </a:extLst>
          </p:cNvPr>
          <p:cNvSpPr>
            <a:spLocks noGrp="1" noChangeArrowheads="1"/>
          </p:cNvSpPr>
          <p:nvPr>
            <p:ph type="body" idx="1"/>
          </p:nvPr>
        </p:nvSpPr>
        <p:spPr>
          <a:noFill/>
        </p:spPr>
        <p:txBody>
          <a:bodyPr/>
          <a:lstStyle/>
          <a:p>
            <a:r>
              <a:rPr lang="en-US" altLang="en-US"/>
              <a:t>Gentleman from Manitoba… “Land, resources, jurisdiction &amp; we’ll take care of ourselves”</a:t>
            </a:r>
          </a:p>
          <a:p>
            <a:r>
              <a:rPr lang="en-US" altLang="en-US"/>
              <a:t>It will be bumpy, but it will be better than the status quo.</a:t>
            </a:r>
          </a:p>
          <a:p>
            <a:r>
              <a:rPr lang="en-US" altLang="en-US"/>
              <a:t>First Nations will benefit, Canada will benefit.</a:t>
            </a:r>
          </a:p>
          <a:p>
            <a:r>
              <a:rPr lang="en-US" altLang="en-US"/>
              <a:t>Only the racists will remain to oppose true Indigenous self-gov</a:t>
            </a:r>
          </a:p>
        </p:txBody>
      </p:sp>
      <p:sp>
        <p:nvSpPr>
          <p:cNvPr id="56324" name="Slide Number Placeholder 3">
            <a:extLst>
              <a:ext uri="{FF2B5EF4-FFF2-40B4-BE49-F238E27FC236}">
                <a16:creationId xmlns:a16="http://schemas.microsoft.com/office/drawing/2014/main" id="{034FA1F1-1D70-4C40-ADE6-E71DC3DED0E3}"/>
              </a:ext>
            </a:extLst>
          </p:cNvPr>
          <p:cNvSpPr>
            <a:spLocks noGrp="1"/>
          </p:cNvSpPr>
          <p:nvPr>
            <p:ph type="sldNum" sz="quarter" idx="5"/>
          </p:nvPr>
        </p:nvSpPr>
        <p:spPr>
          <a:noFill/>
        </p:spPr>
        <p:txBody>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fld id="{297F1B8C-131A-41ED-8BD2-229035E0337C}" type="slidenum">
              <a:rPr lang="en-US" altLang="en-US" sz="1200" smtClean="0"/>
              <a:pPr/>
              <a:t>37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BACF316-93D8-4FA6-BCFA-3C563CE2E3E6}"/>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00FD6E25-3B1E-40BA-9ACD-0081D727BF25}"/>
              </a:ext>
            </a:extLst>
          </p:cNvPr>
          <p:cNvSpPr>
            <a:spLocks noGrp="1" noChangeArrowheads="1"/>
          </p:cNvSpPr>
          <p:nvPr>
            <p:ph type="body" idx="1"/>
          </p:nvPr>
        </p:nvSpPr>
        <p:spPr>
          <a:noFill/>
        </p:spPr>
        <p:txBody>
          <a:bodyPr/>
          <a:lstStyle/>
          <a:p>
            <a:endParaRPr lang="en-US" altLang="en-US"/>
          </a:p>
        </p:txBody>
      </p:sp>
      <p:sp>
        <p:nvSpPr>
          <p:cNvPr id="9220" name="Slide Number Placeholder 3">
            <a:extLst>
              <a:ext uri="{FF2B5EF4-FFF2-40B4-BE49-F238E27FC236}">
                <a16:creationId xmlns:a16="http://schemas.microsoft.com/office/drawing/2014/main" id="{3B5736AA-D5D8-436C-9624-5D6CBE7FAB68}"/>
              </a:ext>
            </a:extLst>
          </p:cNvPr>
          <p:cNvSpPr>
            <a:spLocks noGrp="1"/>
          </p:cNvSpPr>
          <p:nvPr>
            <p:ph type="sldNum" sz="quarter" idx="5"/>
          </p:nvPr>
        </p:nvSpPr>
        <p:spPr>
          <a:noFill/>
        </p:spPr>
        <p:txBody>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fld id="{C5853490-6EAD-42F2-8A15-68737EBD0D1B}"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29BD4C7-66F7-4C44-BBD3-B61DFD38A0D6}"/>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9016D11-73C6-452C-A4DC-51AA6FC1EEB1}"/>
              </a:ext>
            </a:extLst>
          </p:cNvPr>
          <p:cNvSpPr>
            <a:spLocks noGrp="1" noChangeArrowheads="1"/>
          </p:cNvSpPr>
          <p:nvPr>
            <p:ph type="body" idx="1"/>
          </p:nvPr>
        </p:nvSpPr>
        <p:spPr>
          <a:noFill/>
        </p:spPr>
        <p:txBody>
          <a:bodyPr/>
          <a:lstStyle/>
          <a:p>
            <a:endParaRPr lang="en-US" altLang="en-US"/>
          </a:p>
        </p:txBody>
      </p:sp>
      <p:sp>
        <p:nvSpPr>
          <p:cNvPr id="17412" name="Slide Number Placeholder 3">
            <a:extLst>
              <a:ext uri="{FF2B5EF4-FFF2-40B4-BE49-F238E27FC236}">
                <a16:creationId xmlns:a16="http://schemas.microsoft.com/office/drawing/2014/main" id="{5383F0A3-29CC-4395-83B7-66847FE6C127}"/>
              </a:ext>
            </a:extLst>
          </p:cNvPr>
          <p:cNvSpPr>
            <a:spLocks noGrp="1"/>
          </p:cNvSpPr>
          <p:nvPr>
            <p:ph type="sldNum" sz="quarter" idx="5"/>
          </p:nvPr>
        </p:nvSpPr>
        <p:spPr>
          <a:noFill/>
        </p:spPr>
        <p:txBody>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fld id="{216399DC-B8EA-4A83-99EC-1CE51D7039CB}" type="slidenum">
              <a:rPr lang="en-US" altLang="en-US" sz="1200" smtClean="0"/>
              <a:pPr/>
              <a:t>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90C6A9A-8295-4E9D-B2F2-A8B1E61F8E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01DBAD-1486-41AD-B9A9-5E1CBCD9515E}"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8E0A2781-DA71-4EF1-A89D-502CC914E35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5038F89-1F8A-4883-A385-33AE56D057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CD67CEE-04CB-4289-ADCF-8834ABCB56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3B5DA6-E418-47F6-A222-E1F9D9EFD026}"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BBCD7910-B610-4697-827C-F9E273F8D116}"/>
              </a:ext>
            </a:extLst>
          </p:cNvPr>
          <p:cNvSpPr>
            <a:spLocks noGrp="1" noRot="1" noChangeAspect="1" noChangeArrowheads="1" noTextEdit="1"/>
          </p:cNvSpPr>
          <p:nvPr>
            <p:ph type="sldImg"/>
          </p:nvPr>
        </p:nvSpPr>
        <p:spPr>
          <a:xfrm>
            <a:off x="1181100" y="696913"/>
            <a:ext cx="4649788" cy="3487737"/>
          </a:xfrm>
          <a:ln/>
        </p:spPr>
      </p:sp>
      <p:sp>
        <p:nvSpPr>
          <p:cNvPr id="26628" name="Rectangle 3">
            <a:extLst>
              <a:ext uri="{FF2B5EF4-FFF2-40B4-BE49-F238E27FC236}">
                <a16:creationId xmlns:a16="http://schemas.microsoft.com/office/drawing/2014/main" id="{FD2B3342-476F-4C00-B644-9B8E45E9A5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Economics</a:t>
            </a:r>
          </a:p>
          <a:p>
            <a:pPr eaLnBrk="1" hangingPunct="1"/>
            <a:endParaRPr lang="en-US" altLang="en-US"/>
          </a:p>
          <a:p>
            <a:pPr eaLnBrk="1" hangingPunct="1"/>
            <a:r>
              <a:rPr lang="en-US" altLang="en-US"/>
              <a:t>Still problems</a:t>
            </a:r>
          </a:p>
          <a:p>
            <a:pPr eaLnBrk="1" hangingPunct="1"/>
            <a:r>
              <a:rPr lang="en-US" altLang="en-US"/>
              <a:t>EDUCATION = High School</a:t>
            </a:r>
          </a:p>
          <a:p>
            <a:pPr eaLnBrk="1" hangingPunct="1"/>
            <a:r>
              <a:rPr lang="en-US" altLang="en-US"/>
              <a:t>Housing</a:t>
            </a:r>
          </a:p>
          <a:p>
            <a:pPr eaLnBrk="1" hangingPunct="1"/>
            <a:r>
              <a:rPr lang="en-US" altLang="en-US"/>
              <a:t>Health – Infectious diseases</a:t>
            </a:r>
          </a:p>
          <a:p>
            <a:pPr eaLnBrk="1" hangingPunct="1"/>
            <a:endParaRPr lang="en-US" altLang="en-US"/>
          </a:p>
          <a:p>
            <a:pPr eaLnBrk="1" hangingPunct="1"/>
            <a:r>
              <a:rPr lang="en-US" altLang="en-US"/>
              <a:t>Social and political status </a:t>
            </a:r>
          </a:p>
          <a:p>
            <a:pPr eaLnBrk="1" hangingPunct="1"/>
            <a:endParaRPr lang="en-US" altLang="en-US"/>
          </a:p>
          <a:p>
            <a:pPr eaLnBrk="1" hangingPunct="1"/>
            <a:r>
              <a:rPr lang="en-US" altLang="en-US"/>
              <a:t>These trends, of course, compel us to begin to ask about their feasibility outside the United States.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73273A8-08D8-47FF-94F2-95319FFB32D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CD9FA9-ABE2-40F9-AAFA-3327CC99AAA9}"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
        <p:nvSpPr>
          <p:cNvPr id="29699" name="Rectangle 2">
            <a:extLst>
              <a:ext uri="{FF2B5EF4-FFF2-40B4-BE49-F238E27FC236}">
                <a16:creationId xmlns:a16="http://schemas.microsoft.com/office/drawing/2014/main" id="{19BDFCBE-BCB0-4E83-BD38-ED5C41E99FAA}"/>
              </a:ext>
            </a:extLst>
          </p:cNvPr>
          <p:cNvSpPr>
            <a:spLocks noGrp="1" noRot="1" noChangeAspect="1" noChangeArrowheads="1" noTextEdit="1"/>
          </p:cNvSpPr>
          <p:nvPr>
            <p:ph type="sldImg"/>
          </p:nvPr>
        </p:nvSpPr>
        <p:spPr>
          <a:xfrm>
            <a:off x="1104900" y="696913"/>
            <a:ext cx="4649788" cy="3487737"/>
          </a:xfrm>
          <a:ln/>
        </p:spPr>
      </p:sp>
      <p:sp>
        <p:nvSpPr>
          <p:cNvPr id="29700" name="Rectangle 3">
            <a:extLst>
              <a:ext uri="{FF2B5EF4-FFF2-40B4-BE49-F238E27FC236}">
                <a16:creationId xmlns:a16="http://schemas.microsoft.com/office/drawing/2014/main" id="{5A793E68-4B37-426F-8A19-5731567ED7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Economics</a:t>
            </a:r>
          </a:p>
          <a:p>
            <a:pPr eaLnBrk="1" hangingPunct="1"/>
            <a:endParaRPr lang="en-US" altLang="en-US"/>
          </a:p>
          <a:p>
            <a:pPr eaLnBrk="1" hangingPunct="1"/>
            <a:r>
              <a:rPr lang="en-US" altLang="en-US"/>
              <a:t>Still problems</a:t>
            </a:r>
          </a:p>
          <a:p>
            <a:pPr eaLnBrk="1" hangingPunct="1"/>
            <a:r>
              <a:rPr lang="en-US" altLang="en-US"/>
              <a:t>EDUCATION = High School</a:t>
            </a:r>
          </a:p>
          <a:p>
            <a:pPr eaLnBrk="1" hangingPunct="1"/>
            <a:r>
              <a:rPr lang="en-US" altLang="en-US"/>
              <a:t>Housing</a:t>
            </a:r>
          </a:p>
          <a:p>
            <a:pPr eaLnBrk="1" hangingPunct="1"/>
            <a:r>
              <a:rPr lang="en-US" altLang="en-US"/>
              <a:t>Health – Infectious diseases</a:t>
            </a:r>
          </a:p>
          <a:p>
            <a:pPr eaLnBrk="1" hangingPunct="1"/>
            <a:endParaRPr lang="en-US" altLang="en-US"/>
          </a:p>
          <a:p>
            <a:pPr eaLnBrk="1" hangingPunct="1"/>
            <a:r>
              <a:rPr lang="en-US" altLang="en-US"/>
              <a:t>Social and political status </a:t>
            </a:r>
          </a:p>
          <a:p>
            <a:pPr eaLnBrk="1" hangingPunct="1"/>
            <a:endParaRPr lang="en-US" altLang="en-US"/>
          </a:p>
          <a:p>
            <a:pPr eaLnBrk="1" hangingPunct="1"/>
            <a:r>
              <a:rPr lang="en-US" altLang="en-US"/>
              <a:t>These trends, of course, compel us to begin to ask about their feasibility outside the United States.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418E997-3638-4BFD-8FBE-65F4423585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C7D9887-EF54-4CDA-A888-65933F0F02B5}" type="slidenum">
              <a:rPr lang="en-US" altLang="en-US" smtClean="0">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33795" name="Rectangle 2">
            <a:extLst>
              <a:ext uri="{FF2B5EF4-FFF2-40B4-BE49-F238E27FC236}">
                <a16:creationId xmlns:a16="http://schemas.microsoft.com/office/drawing/2014/main" id="{063D72D7-C627-4899-9723-0BC14E8BE3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ECB51D7-9DB2-4A84-A570-98F830B439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6C5C6C6-3D88-49C1-AC59-59B2ACE800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34FB5A-5A71-49D1-AF89-88505C6E5EB3}" type="slidenum">
              <a:rPr lang="en-US" altLang="en-US" smtClean="0">
                <a:latin typeface="Arial" panose="020B0604020202020204" pitchFamily="34" charset="0"/>
              </a:rPr>
              <a:pPr>
                <a:spcBef>
                  <a:spcPct val="0"/>
                </a:spcBef>
              </a:pPr>
              <a:t>22</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CCAE2E08-746B-40EF-AA7E-84C8FAC2BC7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1E7183D7-45E9-4994-9C01-F01B27A626A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C1EED2-415D-4860-81B2-4D390EA8C52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5BB33EA-7F75-4866-A638-2587B2CF998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ED1A9A4C-D1DD-4ED9-A30D-EE00326D0D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5650" indent="-290513">
              <a:spcBef>
                <a:spcPct val="30000"/>
              </a:spcBef>
              <a:defRPr sz="1200">
                <a:solidFill>
                  <a:schemeClr val="tx1"/>
                </a:solidFill>
                <a:latin typeface="Times New Roman" panose="02020603050405020304" pitchFamily="18" charset="0"/>
              </a:defRPr>
            </a:lvl2pPr>
            <a:lvl3pPr marL="1163638" indent="-231775">
              <a:spcBef>
                <a:spcPct val="30000"/>
              </a:spcBef>
              <a:defRPr sz="1200">
                <a:solidFill>
                  <a:schemeClr val="tx1"/>
                </a:solidFill>
                <a:latin typeface="Times New Roman" panose="02020603050405020304" pitchFamily="18" charset="0"/>
              </a:defRPr>
            </a:lvl3pPr>
            <a:lvl4pPr marL="1630363" indent="-231775">
              <a:spcBef>
                <a:spcPct val="30000"/>
              </a:spcBef>
              <a:defRPr sz="1200">
                <a:solidFill>
                  <a:schemeClr val="tx1"/>
                </a:solidFill>
                <a:latin typeface="Times New Roman" panose="02020603050405020304" pitchFamily="18" charset="0"/>
              </a:defRPr>
            </a:lvl4pPr>
            <a:lvl5pPr marL="2095500" indent="-231775">
              <a:spcBef>
                <a:spcPct val="30000"/>
              </a:spcBef>
              <a:defRPr sz="1200">
                <a:solidFill>
                  <a:schemeClr val="tx1"/>
                </a:solidFill>
                <a:latin typeface="Times New Roman" panose="02020603050405020304" pitchFamily="18" charset="0"/>
              </a:defRPr>
            </a:lvl5pPr>
            <a:lvl6pPr marL="2552700" indent="-231775"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768C99-ACC1-40E1-8547-5CBF6A5A7630}" type="slidenum">
              <a:rPr lang="en-US" altLang="en-US" smtClean="0">
                <a:latin typeface="Arial" panose="020B0604020202020204" pitchFamily="34" charset="0"/>
              </a:rPr>
              <a:pPr>
                <a:spcBef>
                  <a:spcPct val="0"/>
                </a:spcBef>
              </a:pPr>
              <a:t>26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7851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68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048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20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2FAAF13-7A65-4AEF-B6B6-D4C98E65DFAC}"/>
              </a:ext>
            </a:extLst>
          </p:cNvPr>
          <p:cNvSpPr>
            <a:spLocks noChangeArrowheads="1"/>
          </p:cNvSpPr>
          <p:nvPr/>
        </p:nvSpPr>
        <p:spPr bwMode="auto">
          <a:xfrm>
            <a:off x="685800" y="6169025"/>
            <a:ext cx="769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spAutoFit/>
          </a:bodyPr>
          <a:lstStyle>
            <a:lvl1pPr eaLnBrk="0" hangingPunct="0">
              <a:defRPr sz="3200" b="1">
                <a:solidFill>
                  <a:srgbClr val="333399"/>
                </a:solidFill>
                <a:latin typeface="Times New Roman" pitchFamily="18" charset="0"/>
              </a:defRPr>
            </a:lvl1pPr>
            <a:lvl2pPr marL="742950" indent="-285750" eaLnBrk="0" hangingPunct="0">
              <a:defRPr sz="3200" b="1">
                <a:solidFill>
                  <a:srgbClr val="333399"/>
                </a:solidFill>
                <a:latin typeface="Times New Roman" pitchFamily="18" charset="0"/>
              </a:defRPr>
            </a:lvl2pPr>
            <a:lvl3pPr marL="1143000" indent="-228600" eaLnBrk="0" hangingPunct="0">
              <a:defRPr sz="3200" b="1">
                <a:solidFill>
                  <a:srgbClr val="333399"/>
                </a:solidFill>
                <a:latin typeface="Times New Roman" pitchFamily="18" charset="0"/>
              </a:defRPr>
            </a:lvl3pPr>
            <a:lvl4pPr marL="1600200" indent="-228600" eaLnBrk="0" hangingPunct="0">
              <a:defRPr sz="3200" b="1">
                <a:solidFill>
                  <a:srgbClr val="333399"/>
                </a:solidFill>
                <a:latin typeface="Times New Roman" pitchFamily="18" charset="0"/>
              </a:defRPr>
            </a:lvl4pPr>
            <a:lvl5pPr marL="2057400" indent="-228600" eaLnBrk="0" hangingPunct="0">
              <a:defRPr sz="3200" b="1">
                <a:solidFill>
                  <a:srgbClr val="333399"/>
                </a:solidFill>
                <a:latin typeface="Times New Roman" pitchFamily="18" charset="0"/>
              </a:defRPr>
            </a:lvl5pPr>
            <a:lvl6pPr marL="2514600" indent="-228600" eaLnBrk="0" fontAlgn="base" hangingPunct="0">
              <a:spcBef>
                <a:spcPct val="0"/>
              </a:spcBef>
              <a:spcAft>
                <a:spcPct val="0"/>
              </a:spcAft>
              <a:defRPr sz="3200" b="1">
                <a:solidFill>
                  <a:srgbClr val="333399"/>
                </a:solidFill>
                <a:latin typeface="Times New Roman" pitchFamily="18" charset="0"/>
              </a:defRPr>
            </a:lvl6pPr>
            <a:lvl7pPr marL="2971800" indent="-228600" eaLnBrk="0" fontAlgn="base" hangingPunct="0">
              <a:spcBef>
                <a:spcPct val="0"/>
              </a:spcBef>
              <a:spcAft>
                <a:spcPct val="0"/>
              </a:spcAft>
              <a:defRPr sz="3200" b="1">
                <a:solidFill>
                  <a:srgbClr val="333399"/>
                </a:solidFill>
                <a:latin typeface="Times New Roman" pitchFamily="18" charset="0"/>
              </a:defRPr>
            </a:lvl7pPr>
            <a:lvl8pPr marL="3429000" indent="-228600" eaLnBrk="0" fontAlgn="base" hangingPunct="0">
              <a:spcBef>
                <a:spcPct val="0"/>
              </a:spcBef>
              <a:spcAft>
                <a:spcPct val="0"/>
              </a:spcAft>
              <a:defRPr sz="3200" b="1">
                <a:solidFill>
                  <a:srgbClr val="333399"/>
                </a:solidFill>
                <a:latin typeface="Times New Roman" pitchFamily="18" charset="0"/>
              </a:defRPr>
            </a:lvl8pPr>
            <a:lvl9pPr marL="3886200" indent="-228600" eaLnBrk="0" fontAlgn="base" hangingPunct="0">
              <a:spcBef>
                <a:spcPct val="0"/>
              </a:spcBef>
              <a:spcAft>
                <a:spcPct val="0"/>
              </a:spcAft>
              <a:defRPr sz="3200" b="1">
                <a:solidFill>
                  <a:srgbClr val="333399"/>
                </a:solidFill>
                <a:latin typeface="Times New Roman" pitchFamily="18" charset="0"/>
              </a:defRPr>
            </a:lvl9pPr>
          </a:lstStyle>
          <a:p>
            <a:pPr algn="ctr">
              <a:defRPr/>
            </a:pPr>
            <a:r>
              <a:rPr lang="en-US" altLang="en-US" sz="900">
                <a:solidFill>
                  <a:srgbClr val="A50021"/>
                </a:solidFill>
                <a:latin typeface="Verdana" pitchFamily="34" charset="0"/>
              </a:rPr>
              <a:t>GSE A101 &amp; HKS PED 501m</a:t>
            </a:r>
          </a:p>
          <a:p>
            <a:pPr algn="ctr">
              <a:defRPr/>
            </a:pPr>
            <a:r>
              <a:rPr lang="en-US" altLang="en-US" sz="900">
                <a:solidFill>
                  <a:srgbClr val="A50021"/>
                </a:solidFill>
                <a:latin typeface="Verdana" pitchFamily="34" charset="0"/>
              </a:rPr>
              <a:t>Native Americans in the 21</a:t>
            </a:r>
            <a:r>
              <a:rPr lang="en-US" altLang="en-US" sz="900" baseline="30000">
                <a:solidFill>
                  <a:srgbClr val="A50021"/>
                </a:solidFill>
                <a:latin typeface="Verdana" pitchFamily="34" charset="0"/>
              </a:rPr>
              <a:t>st</a:t>
            </a:r>
            <a:r>
              <a:rPr lang="en-US" altLang="en-US" sz="900">
                <a:solidFill>
                  <a:srgbClr val="A50021"/>
                </a:solidFill>
                <a:latin typeface="Verdana" pitchFamily="34" charset="0"/>
              </a:rPr>
              <a:t> Century:  Nation Building I</a:t>
            </a:r>
          </a:p>
        </p:txBody>
      </p:sp>
      <p:sp>
        <p:nvSpPr>
          <p:cNvPr id="4" name="Line 4">
            <a:extLst>
              <a:ext uri="{FF2B5EF4-FFF2-40B4-BE49-F238E27FC236}">
                <a16:creationId xmlns:a16="http://schemas.microsoft.com/office/drawing/2014/main" id="{00AFD412-D218-4D37-A3AF-955D053E1BEC}"/>
              </a:ext>
            </a:extLst>
          </p:cNvPr>
          <p:cNvSpPr>
            <a:spLocks noChangeShapeType="1"/>
          </p:cNvSpPr>
          <p:nvPr/>
        </p:nvSpPr>
        <p:spPr bwMode="auto">
          <a:xfrm>
            <a:off x="1066800" y="6172200"/>
            <a:ext cx="7391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Rectangle 8">
            <a:extLst>
              <a:ext uri="{FF2B5EF4-FFF2-40B4-BE49-F238E27FC236}">
                <a16:creationId xmlns:a16="http://schemas.microsoft.com/office/drawing/2014/main" id="{10976A0D-1FB0-4DDD-B74F-F9F9776A835C}"/>
              </a:ext>
            </a:extLst>
          </p:cNvPr>
          <p:cNvSpPr>
            <a:spLocks noChangeArrowheads="1"/>
          </p:cNvSpPr>
          <p:nvPr userDrawn="1"/>
        </p:nvSpPr>
        <p:spPr bwMode="auto">
          <a:xfrm>
            <a:off x="4052888" y="2605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3200" b="1">
                <a:solidFill>
                  <a:srgbClr val="333399"/>
                </a:solidFill>
                <a:latin typeface="Times New Roman" pitchFamily="18" charset="0"/>
              </a:defRPr>
            </a:lvl1pPr>
            <a:lvl2pPr marL="742950" indent="-285750" eaLnBrk="0" hangingPunct="0">
              <a:defRPr sz="3200" b="1">
                <a:solidFill>
                  <a:srgbClr val="333399"/>
                </a:solidFill>
                <a:latin typeface="Times New Roman" pitchFamily="18" charset="0"/>
              </a:defRPr>
            </a:lvl2pPr>
            <a:lvl3pPr marL="1143000" indent="-228600" eaLnBrk="0" hangingPunct="0">
              <a:defRPr sz="3200" b="1">
                <a:solidFill>
                  <a:srgbClr val="333399"/>
                </a:solidFill>
                <a:latin typeface="Times New Roman" pitchFamily="18" charset="0"/>
              </a:defRPr>
            </a:lvl3pPr>
            <a:lvl4pPr marL="1600200" indent="-228600" eaLnBrk="0" hangingPunct="0">
              <a:defRPr sz="3200" b="1">
                <a:solidFill>
                  <a:srgbClr val="333399"/>
                </a:solidFill>
                <a:latin typeface="Times New Roman" pitchFamily="18" charset="0"/>
              </a:defRPr>
            </a:lvl4pPr>
            <a:lvl5pPr marL="2057400" indent="-228600" eaLnBrk="0" hangingPunct="0">
              <a:defRPr sz="3200" b="1">
                <a:solidFill>
                  <a:srgbClr val="333399"/>
                </a:solidFill>
                <a:latin typeface="Times New Roman" pitchFamily="18" charset="0"/>
              </a:defRPr>
            </a:lvl5pPr>
            <a:lvl6pPr marL="2514600" indent="-228600" eaLnBrk="0" fontAlgn="base" hangingPunct="0">
              <a:spcBef>
                <a:spcPct val="0"/>
              </a:spcBef>
              <a:spcAft>
                <a:spcPct val="0"/>
              </a:spcAft>
              <a:defRPr sz="3200" b="1">
                <a:solidFill>
                  <a:srgbClr val="333399"/>
                </a:solidFill>
                <a:latin typeface="Times New Roman" pitchFamily="18" charset="0"/>
              </a:defRPr>
            </a:lvl6pPr>
            <a:lvl7pPr marL="2971800" indent="-228600" eaLnBrk="0" fontAlgn="base" hangingPunct="0">
              <a:spcBef>
                <a:spcPct val="0"/>
              </a:spcBef>
              <a:spcAft>
                <a:spcPct val="0"/>
              </a:spcAft>
              <a:defRPr sz="3200" b="1">
                <a:solidFill>
                  <a:srgbClr val="333399"/>
                </a:solidFill>
                <a:latin typeface="Times New Roman" pitchFamily="18" charset="0"/>
              </a:defRPr>
            </a:lvl7pPr>
            <a:lvl8pPr marL="3429000" indent="-228600" eaLnBrk="0" fontAlgn="base" hangingPunct="0">
              <a:spcBef>
                <a:spcPct val="0"/>
              </a:spcBef>
              <a:spcAft>
                <a:spcPct val="0"/>
              </a:spcAft>
              <a:defRPr sz="3200" b="1">
                <a:solidFill>
                  <a:srgbClr val="333399"/>
                </a:solidFill>
                <a:latin typeface="Times New Roman" pitchFamily="18" charset="0"/>
              </a:defRPr>
            </a:lvl8pPr>
            <a:lvl9pPr marL="3886200" indent="-228600" eaLnBrk="0" fontAlgn="base" hangingPunct="0">
              <a:spcBef>
                <a:spcPct val="0"/>
              </a:spcBef>
              <a:spcAft>
                <a:spcPct val="0"/>
              </a:spcAft>
              <a:defRPr sz="3200" b="1">
                <a:solidFill>
                  <a:srgbClr val="333399"/>
                </a:solidFill>
                <a:latin typeface="Times New Roman" pitchFamily="18" charset="0"/>
              </a:defRPr>
            </a:lvl9pPr>
          </a:lstStyle>
          <a:p>
            <a:pPr eaLnBrk="1" hangingPunct="1">
              <a:defRPr/>
            </a:pPr>
            <a:endParaRPr lang="en-US" altLang="en-US"/>
          </a:p>
        </p:txBody>
      </p:sp>
      <p:graphicFrame>
        <p:nvGraphicFramePr>
          <p:cNvPr id="6" name="Object 11">
            <a:extLst>
              <a:ext uri="{FF2B5EF4-FFF2-40B4-BE49-F238E27FC236}">
                <a16:creationId xmlns:a16="http://schemas.microsoft.com/office/drawing/2014/main" id="{E184E91B-9B9E-40ED-90AD-D4E7CCA30937}"/>
              </a:ext>
            </a:extLst>
          </p:cNvPr>
          <p:cNvGraphicFramePr>
            <a:graphicFrameLocks noChangeAspect="1"/>
          </p:cNvGraphicFramePr>
          <p:nvPr userDrawn="1"/>
        </p:nvGraphicFramePr>
        <p:xfrm>
          <a:off x="450850" y="6019800"/>
          <a:ext cx="376238" cy="533400"/>
        </p:xfrm>
        <a:graphic>
          <a:graphicData uri="http://schemas.openxmlformats.org/presentationml/2006/ole">
            <mc:AlternateContent xmlns:mc="http://schemas.openxmlformats.org/markup-compatibility/2006">
              <mc:Choice xmlns:v="urn:schemas-microsoft-com:vml" Requires="v">
                <p:oleObj spid="_x0000_s1025" name="Bitmap Image" r:id="rId3" imgW="0" imgH="0" progId="Paint.Picture">
                  <p:embed/>
                </p:oleObj>
              </mc:Choice>
              <mc:Fallback>
                <p:oleObj name="Bitmap Image" r:id="rId3" imgW="0" imgH="0" progId="Paint.Picture">
                  <p:embed/>
                  <p:pic>
                    <p:nvPicPr>
                      <p:cNvPr id="6" name="Object 11">
                        <a:extLst>
                          <a:ext uri="{FF2B5EF4-FFF2-40B4-BE49-F238E27FC236}">
                            <a16:creationId xmlns:a16="http://schemas.microsoft.com/office/drawing/2014/main" id="{E184E91B-9B9E-40ED-90AD-D4E7CCA30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6019800"/>
                        <a:ext cx="3762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a:extLst>
              <a:ext uri="{FF2B5EF4-FFF2-40B4-BE49-F238E27FC236}">
                <a16:creationId xmlns:a16="http://schemas.microsoft.com/office/drawing/2014/main" id="{41476249-5C13-4A70-962D-027D614DE6E6}"/>
              </a:ext>
            </a:extLst>
          </p:cNvPr>
          <p:cNvSpPr>
            <a:spLocks noGrp="1"/>
          </p:cNvSpPr>
          <p:nvPr>
            <p:ph type="dt" sz="half" idx="10"/>
          </p:nvPr>
        </p:nvSpPr>
        <p:spPr>
          <a:xfrm>
            <a:off x="457200" y="6245225"/>
            <a:ext cx="2133600" cy="476250"/>
          </a:xfrm>
          <a:prstGeom prst="rect">
            <a:avLst/>
          </a:prstGeom>
        </p:spPr>
        <p:txBody>
          <a:bodyPr/>
          <a:lstStyle>
            <a:lvl1pPr eaLnBrk="1" hangingPunct="1">
              <a:defRPr b="0">
                <a:effectLst/>
              </a:defRPr>
            </a:lvl1pPr>
          </a:lstStyle>
          <a:p>
            <a:pPr>
              <a:defRPr/>
            </a:pPr>
            <a:endParaRPr lang="en-US"/>
          </a:p>
          <a:p>
            <a:pPr>
              <a:defRPr/>
            </a:pPr>
            <a:r>
              <a:rPr lang="en-US"/>
              <a:t>The Harvard Project on American Indian Economic Development</a:t>
            </a:r>
          </a:p>
          <a:p>
            <a:pPr>
              <a:defRPr/>
            </a:pPr>
            <a:r>
              <a:rPr lang="en-US"/>
              <a:t>Kennedy School of Government, Harvard University</a:t>
            </a:r>
          </a:p>
        </p:txBody>
      </p:sp>
    </p:spTree>
    <p:extLst>
      <p:ext uri="{BB962C8B-B14F-4D97-AF65-F5344CB8AC3E}">
        <p14:creationId xmlns:p14="http://schemas.microsoft.com/office/powerpoint/2010/main" val="369622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13C50-AF00-4FF2-9B4B-11374644F69C}"/>
              </a:ext>
            </a:extLst>
          </p:cNvPr>
          <p:cNvSpPr>
            <a:spLocks noGrp="1"/>
          </p:cNvSpPr>
          <p:nvPr>
            <p:ph type="dt" sz="half" idx="10"/>
          </p:nvPr>
        </p:nvSpPr>
        <p:spPr>
          <a:xfrm>
            <a:off x="457200" y="6245225"/>
            <a:ext cx="2133600" cy="476250"/>
          </a:xfrm>
          <a:prstGeom prst="rect">
            <a:avLst/>
          </a:prstGeom>
        </p:spPr>
        <p:txBody>
          <a:bodyPr/>
          <a:lstStyle>
            <a:lvl1pPr eaLnBrk="1" hangingPunct="1">
              <a:defRPr/>
            </a:lvl1pPr>
          </a:lstStyle>
          <a:p>
            <a:pPr>
              <a:defRPr/>
            </a:pPr>
            <a:endParaRPr lang="en-US"/>
          </a:p>
        </p:txBody>
      </p:sp>
      <p:sp>
        <p:nvSpPr>
          <p:cNvPr id="6" name="Footer Placeholder 5">
            <a:extLst>
              <a:ext uri="{FF2B5EF4-FFF2-40B4-BE49-F238E27FC236}">
                <a16:creationId xmlns:a16="http://schemas.microsoft.com/office/drawing/2014/main" id="{ADBCCDA2-B7E6-4E92-9C17-C834BEF708DB}"/>
              </a:ext>
            </a:extLst>
          </p:cNvPr>
          <p:cNvSpPr>
            <a:spLocks noGrp="1"/>
          </p:cNvSpPr>
          <p:nvPr>
            <p:ph type="ftr" sz="quarter" idx="11"/>
          </p:nvPr>
        </p:nvSpPr>
        <p:spPr>
          <a:xfrm>
            <a:off x="3124200" y="6245225"/>
            <a:ext cx="2895600" cy="476250"/>
          </a:xfrm>
          <a:prstGeom prst="rect">
            <a:avLst/>
          </a:prstGeom>
        </p:spPr>
        <p:txBody>
          <a:bodyPr/>
          <a:lstStyle>
            <a:lvl1pPr eaLnBrk="1" hangingPunct="1">
              <a:defRPr/>
            </a:lvl1pPr>
          </a:lstStyle>
          <a:p>
            <a:pPr>
              <a:defRPr/>
            </a:pPr>
            <a:endParaRPr lang="en-US"/>
          </a:p>
        </p:txBody>
      </p:sp>
      <p:sp>
        <p:nvSpPr>
          <p:cNvPr id="7" name="Slide Number Placeholder 6">
            <a:extLst>
              <a:ext uri="{FF2B5EF4-FFF2-40B4-BE49-F238E27FC236}">
                <a16:creationId xmlns:a16="http://schemas.microsoft.com/office/drawing/2014/main" id="{CE0B263A-AB0C-45E2-97BD-0219676216ED}"/>
              </a:ext>
            </a:extLst>
          </p:cNvPr>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C65F377-F8DB-4822-93F1-D0A1DD58ACBD}" type="slidenum">
              <a:rPr lang="en-US" altLang="en-US"/>
              <a:pPr>
                <a:defRPr/>
              </a:pPr>
              <a:t>‹#›</a:t>
            </a:fld>
            <a:endParaRPr lang="en-US" altLang="en-US"/>
          </a:p>
        </p:txBody>
      </p:sp>
    </p:spTree>
    <p:extLst>
      <p:ext uri="{BB962C8B-B14F-4D97-AF65-F5344CB8AC3E}">
        <p14:creationId xmlns:p14="http://schemas.microsoft.com/office/powerpoint/2010/main" val="34375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74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0605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192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2192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4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90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291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40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474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152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5959136-2781-4C24-94CB-2114BC98CCA0}"/>
              </a:ext>
            </a:extLst>
          </p:cNvPr>
          <p:cNvSpPr>
            <a:spLocks noChangeArrowheads="1"/>
          </p:cNvSpPr>
          <p:nvPr/>
        </p:nvSpPr>
        <p:spPr bwMode="auto">
          <a:xfrm>
            <a:off x="685800" y="6245225"/>
            <a:ext cx="7696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lvl1pPr eaLnBrk="0" hangingPunct="0">
              <a:defRPr sz="3200" b="1">
                <a:solidFill>
                  <a:srgbClr val="333399"/>
                </a:solidFill>
                <a:latin typeface="Times New Roman" pitchFamily="18" charset="0"/>
              </a:defRPr>
            </a:lvl1pPr>
            <a:lvl2pPr marL="742950" indent="-285750" eaLnBrk="0" hangingPunct="0">
              <a:defRPr sz="3200" b="1">
                <a:solidFill>
                  <a:srgbClr val="333399"/>
                </a:solidFill>
                <a:latin typeface="Times New Roman" pitchFamily="18" charset="0"/>
              </a:defRPr>
            </a:lvl2pPr>
            <a:lvl3pPr marL="1143000" indent="-228600" eaLnBrk="0" hangingPunct="0">
              <a:defRPr sz="3200" b="1">
                <a:solidFill>
                  <a:srgbClr val="333399"/>
                </a:solidFill>
                <a:latin typeface="Times New Roman" pitchFamily="18" charset="0"/>
              </a:defRPr>
            </a:lvl3pPr>
            <a:lvl4pPr marL="1600200" indent="-228600" eaLnBrk="0" hangingPunct="0">
              <a:defRPr sz="3200" b="1">
                <a:solidFill>
                  <a:srgbClr val="333399"/>
                </a:solidFill>
                <a:latin typeface="Times New Roman" pitchFamily="18" charset="0"/>
              </a:defRPr>
            </a:lvl4pPr>
            <a:lvl5pPr marL="2057400" indent="-228600" eaLnBrk="0" hangingPunct="0">
              <a:defRPr sz="3200" b="1">
                <a:solidFill>
                  <a:srgbClr val="333399"/>
                </a:solidFill>
                <a:latin typeface="Times New Roman" pitchFamily="18" charset="0"/>
              </a:defRPr>
            </a:lvl5pPr>
            <a:lvl6pPr marL="2514600" indent="-228600" eaLnBrk="0" fontAlgn="base" hangingPunct="0">
              <a:spcBef>
                <a:spcPct val="0"/>
              </a:spcBef>
              <a:spcAft>
                <a:spcPct val="0"/>
              </a:spcAft>
              <a:defRPr sz="3200" b="1">
                <a:solidFill>
                  <a:srgbClr val="333399"/>
                </a:solidFill>
                <a:latin typeface="Times New Roman" pitchFamily="18" charset="0"/>
              </a:defRPr>
            </a:lvl6pPr>
            <a:lvl7pPr marL="2971800" indent="-228600" eaLnBrk="0" fontAlgn="base" hangingPunct="0">
              <a:spcBef>
                <a:spcPct val="0"/>
              </a:spcBef>
              <a:spcAft>
                <a:spcPct val="0"/>
              </a:spcAft>
              <a:defRPr sz="3200" b="1">
                <a:solidFill>
                  <a:srgbClr val="333399"/>
                </a:solidFill>
                <a:latin typeface="Times New Roman" pitchFamily="18" charset="0"/>
              </a:defRPr>
            </a:lvl7pPr>
            <a:lvl8pPr marL="3429000" indent="-228600" eaLnBrk="0" fontAlgn="base" hangingPunct="0">
              <a:spcBef>
                <a:spcPct val="0"/>
              </a:spcBef>
              <a:spcAft>
                <a:spcPct val="0"/>
              </a:spcAft>
              <a:defRPr sz="3200" b="1">
                <a:solidFill>
                  <a:srgbClr val="333399"/>
                </a:solidFill>
                <a:latin typeface="Times New Roman" pitchFamily="18" charset="0"/>
              </a:defRPr>
            </a:lvl8pPr>
            <a:lvl9pPr marL="3886200" indent="-228600" eaLnBrk="0" fontAlgn="base" hangingPunct="0">
              <a:spcBef>
                <a:spcPct val="0"/>
              </a:spcBef>
              <a:spcAft>
                <a:spcPct val="0"/>
              </a:spcAft>
              <a:defRPr sz="3200" b="1">
                <a:solidFill>
                  <a:srgbClr val="333399"/>
                </a:solidFill>
                <a:latin typeface="Times New Roman" pitchFamily="18" charset="0"/>
              </a:defRPr>
            </a:lvl9pPr>
          </a:lstStyle>
          <a:p>
            <a:pPr algn="ctr">
              <a:defRPr/>
            </a:pPr>
            <a:endParaRPr lang="en-US" altLang="en-US" sz="900">
              <a:solidFill>
                <a:srgbClr val="A50021"/>
              </a:solidFill>
              <a:latin typeface="Verdana" pitchFamily="34" charset="0"/>
            </a:endParaRPr>
          </a:p>
          <a:p>
            <a:pPr algn="ctr">
              <a:defRPr/>
            </a:pPr>
            <a:r>
              <a:rPr lang="en-US" altLang="en-US" sz="900">
                <a:solidFill>
                  <a:srgbClr val="800000"/>
                </a:solidFill>
                <a:latin typeface="Verdana" pitchFamily="34" charset="0"/>
              </a:rPr>
              <a:t>The Harvard Project on American Indian Economic Development</a:t>
            </a:r>
          </a:p>
        </p:txBody>
      </p:sp>
      <p:sp>
        <p:nvSpPr>
          <p:cNvPr id="1027" name="Line 4">
            <a:extLst>
              <a:ext uri="{FF2B5EF4-FFF2-40B4-BE49-F238E27FC236}">
                <a16:creationId xmlns:a16="http://schemas.microsoft.com/office/drawing/2014/main" id="{93F6D853-C242-4C4D-A1E4-837FEF534A71}"/>
              </a:ext>
            </a:extLst>
          </p:cNvPr>
          <p:cNvSpPr>
            <a:spLocks noChangeShapeType="1"/>
          </p:cNvSpPr>
          <p:nvPr/>
        </p:nvSpPr>
        <p:spPr bwMode="auto">
          <a:xfrm>
            <a:off x="1066800" y="6172200"/>
            <a:ext cx="7391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8" name="Rectangle 5">
            <a:extLst>
              <a:ext uri="{FF2B5EF4-FFF2-40B4-BE49-F238E27FC236}">
                <a16:creationId xmlns:a16="http://schemas.microsoft.com/office/drawing/2014/main" id="{21F4173E-A7D9-4950-ADA9-257134C8F298}"/>
              </a:ext>
            </a:extLst>
          </p:cNvPr>
          <p:cNvSpPr>
            <a:spLocks noGrp="1" noChangeArrowheads="1"/>
          </p:cNvSpPr>
          <p:nvPr>
            <p:ph type="body" idx="1"/>
          </p:nvPr>
        </p:nvSpPr>
        <p:spPr bwMode="auto">
          <a:xfrm>
            <a:off x="838200" y="12192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6">
            <a:extLst>
              <a:ext uri="{FF2B5EF4-FFF2-40B4-BE49-F238E27FC236}">
                <a16:creationId xmlns:a16="http://schemas.microsoft.com/office/drawing/2014/main" id="{9A11CC98-7182-495F-BDB3-EBA95C310AAD}"/>
              </a:ext>
            </a:extLst>
          </p:cNvPr>
          <p:cNvSpPr>
            <a:spLocks noGrp="1" noChangeArrowheads="1"/>
          </p:cNvSpPr>
          <p:nvPr>
            <p:ph type="title"/>
          </p:nvPr>
        </p:nvSpPr>
        <p:spPr bwMode="auto">
          <a:xfrm>
            <a:off x="838200" y="3048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8">
            <a:extLst>
              <a:ext uri="{FF2B5EF4-FFF2-40B4-BE49-F238E27FC236}">
                <a16:creationId xmlns:a16="http://schemas.microsoft.com/office/drawing/2014/main" id="{456A562E-C836-404B-B5F4-FF9294D134EB}"/>
              </a:ext>
            </a:extLst>
          </p:cNvPr>
          <p:cNvSpPr>
            <a:spLocks noChangeArrowheads="1"/>
          </p:cNvSpPr>
          <p:nvPr userDrawn="1"/>
        </p:nvSpPr>
        <p:spPr bwMode="auto">
          <a:xfrm>
            <a:off x="4052888" y="2605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3200" b="1">
                <a:solidFill>
                  <a:srgbClr val="333399"/>
                </a:solidFill>
                <a:latin typeface="Times New Roman" pitchFamily="18" charset="0"/>
              </a:defRPr>
            </a:lvl1pPr>
            <a:lvl2pPr marL="742950" indent="-285750" eaLnBrk="0" hangingPunct="0">
              <a:defRPr sz="3200" b="1">
                <a:solidFill>
                  <a:srgbClr val="333399"/>
                </a:solidFill>
                <a:latin typeface="Times New Roman" pitchFamily="18" charset="0"/>
              </a:defRPr>
            </a:lvl2pPr>
            <a:lvl3pPr marL="1143000" indent="-228600" eaLnBrk="0" hangingPunct="0">
              <a:defRPr sz="3200" b="1">
                <a:solidFill>
                  <a:srgbClr val="333399"/>
                </a:solidFill>
                <a:latin typeface="Times New Roman" pitchFamily="18" charset="0"/>
              </a:defRPr>
            </a:lvl3pPr>
            <a:lvl4pPr marL="1600200" indent="-228600" eaLnBrk="0" hangingPunct="0">
              <a:defRPr sz="3200" b="1">
                <a:solidFill>
                  <a:srgbClr val="333399"/>
                </a:solidFill>
                <a:latin typeface="Times New Roman" pitchFamily="18" charset="0"/>
              </a:defRPr>
            </a:lvl4pPr>
            <a:lvl5pPr marL="2057400" indent="-228600" eaLnBrk="0" hangingPunct="0">
              <a:defRPr sz="3200" b="1">
                <a:solidFill>
                  <a:srgbClr val="333399"/>
                </a:solidFill>
                <a:latin typeface="Times New Roman" pitchFamily="18" charset="0"/>
              </a:defRPr>
            </a:lvl5pPr>
            <a:lvl6pPr marL="2514600" indent="-228600" eaLnBrk="0" fontAlgn="base" hangingPunct="0">
              <a:spcBef>
                <a:spcPct val="0"/>
              </a:spcBef>
              <a:spcAft>
                <a:spcPct val="0"/>
              </a:spcAft>
              <a:defRPr sz="3200" b="1">
                <a:solidFill>
                  <a:srgbClr val="333399"/>
                </a:solidFill>
                <a:latin typeface="Times New Roman" pitchFamily="18" charset="0"/>
              </a:defRPr>
            </a:lvl6pPr>
            <a:lvl7pPr marL="2971800" indent="-228600" eaLnBrk="0" fontAlgn="base" hangingPunct="0">
              <a:spcBef>
                <a:spcPct val="0"/>
              </a:spcBef>
              <a:spcAft>
                <a:spcPct val="0"/>
              </a:spcAft>
              <a:defRPr sz="3200" b="1">
                <a:solidFill>
                  <a:srgbClr val="333399"/>
                </a:solidFill>
                <a:latin typeface="Times New Roman" pitchFamily="18" charset="0"/>
              </a:defRPr>
            </a:lvl7pPr>
            <a:lvl8pPr marL="3429000" indent="-228600" eaLnBrk="0" fontAlgn="base" hangingPunct="0">
              <a:spcBef>
                <a:spcPct val="0"/>
              </a:spcBef>
              <a:spcAft>
                <a:spcPct val="0"/>
              </a:spcAft>
              <a:defRPr sz="3200" b="1">
                <a:solidFill>
                  <a:srgbClr val="333399"/>
                </a:solidFill>
                <a:latin typeface="Times New Roman" pitchFamily="18" charset="0"/>
              </a:defRPr>
            </a:lvl8pPr>
            <a:lvl9pPr marL="3886200" indent="-228600" eaLnBrk="0" fontAlgn="base" hangingPunct="0">
              <a:spcBef>
                <a:spcPct val="0"/>
              </a:spcBef>
              <a:spcAft>
                <a:spcPct val="0"/>
              </a:spcAft>
              <a:defRPr sz="3200" b="1">
                <a:solidFill>
                  <a:srgbClr val="333399"/>
                </a:solidFill>
                <a:latin typeface="Times New Roman" pitchFamily="18" charset="0"/>
              </a:defRPr>
            </a:lvl9pPr>
          </a:lstStyle>
          <a:p>
            <a:pPr eaLnBrk="1" hangingPunct="1">
              <a:defRPr/>
            </a:pPr>
            <a:endParaRPr lang="en-US" altLang="en-US"/>
          </a:p>
        </p:txBody>
      </p:sp>
      <p:pic>
        <p:nvPicPr>
          <p:cNvPr id="1031" name="Picture 13" descr="HPAIED shield Color">
            <a:extLst>
              <a:ext uri="{FF2B5EF4-FFF2-40B4-BE49-F238E27FC236}">
                <a16:creationId xmlns:a16="http://schemas.microsoft.com/office/drawing/2014/main" id="{E63C57F2-01BD-4FE0-97E6-48FD7FD0A64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096000"/>
            <a:ext cx="31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800">
          <a:solidFill>
            <a:srgbClr val="A50021"/>
          </a:solidFill>
          <a:latin typeface="+mn-lt"/>
          <a:ea typeface="+mn-ea"/>
          <a:cs typeface="+mn-cs"/>
        </a:defRPr>
      </a:lvl1pPr>
      <a:lvl2pPr marL="742950" indent="-285750" algn="l" rtl="0" eaLnBrk="0" fontAlgn="base" hangingPunct="0">
        <a:spcBef>
          <a:spcPct val="20000"/>
        </a:spcBef>
        <a:spcAft>
          <a:spcPct val="0"/>
        </a:spcAft>
        <a:buFont typeface="Wingdings 2" panose="05020102010507070707" pitchFamily="18" charset="2"/>
        <a:buChar char="®"/>
        <a:defRPr sz="2400">
          <a:solidFill>
            <a:srgbClr val="000066"/>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defRPr>
      </a:lvl3pPr>
      <a:lvl4pPr marL="1600200" indent="-228600" algn="l" rtl="0" eaLnBrk="0" fontAlgn="base" hangingPunct="0">
        <a:spcBef>
          <a:spcPct val="20000"/>
        </a:spcBef>
        <a:spcAft>
          <a:spcPct val="0"/>
        </a:spcAft>
        <a:buChar char="•"/>
        <a:defRPr sz="2000">
          <a:solidFill>
            <a:srgbClr val="CC0000"/>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7.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E4E7C9E-9A3D-4C4E-BA22-9594C4B6BAE9}"/>
              </a:ext>
            </a:extLst>
          </p:cNvPr>
          <p:cNvSpPr>
            <a:spLocks noGrp="1"/>
          </p:cNvSpPr>
          <p:nvPr>
            <p:ph type="ctrTitle"/>
          </p:nvPr>
        </p:nvSpPr>
        <p:spPr>
          <a:xfrm>
            <a:off x="152400" y="838200"/>
            <a:ext cx="8839200" cy="1470025"/>
          </a:xfrm>
        </p:spPr>
        <p:txBody>
          <a:bodyPr/>
          <a:lstStyle/>
          <a:p>
            <a:pPr>
              <a:defRPr/>
            </a:pPr>
            <a:r>
              <a:rPr lang="en-US" sz="3500" i="1" cap="small" dirty="0">
                <a:cs typeface="Times New Roman" pitchFamily="18" charset="0"/>
              </a:rPr>
              <a:t>The Indigenous Resurgence:</a:t>
            </a:r>
            <a:br>
              <a:rPr lang="en-US" sz="3500" i="1" cap="small" dirty="0">
                <a:cs typeface="Times New Roman" pitchFamily="18" charset="0"/>
              </a:rPr>
            </a:br>
            <a:r>
              <a:rPr lang="en-US" sz="3500" i="1" cap="small" dirty="0">
                <a:cs typeface="Times New Roman" pitchFamily="18" charset="0"/>
              </a:rPr>
              <a:t>Culture, Institutions &amp; </a:t>
            </a:r>
            <a:r>
              <a:rPr lang="en-US" sz="3500" i="1" cap="small" dirty="0">
                <a:solidFill>
                  <a:srgbClr val="000042"/>
                </a:solidFill>
                <a:cs typeface="Times New Roman" pitchFamily="18" charset="0"/>
              </a:rPr>
              <a:t>Nation</a:t>
            </a:r>
            <a:r>
              <a:rPr lang="en-US" sz="3500" i="1" cap="small" dirty="0">
                <a:cs typeface="Times New Roman" pitchFamily="18" charset="0"/>
              </a:rPr>
              <a:t> Building</a:t>
            </a:r>
          </a:p>
        </p:txBody>
      </p:sp>
      <p:sp>
        <p:nvSpPr>
          <p:cNvPr id="4" name="Title 1">
            <a:extLst>
              <a:ext uri="{FF2B5EF4-FFF2-40B4-BE49-F238E27FC236}">
                <a16:creationId xmlns:a16="http://schemas.microsoft.com/office/drawing/2014/main" id="{E3545B42-7170-496D-BC3E-13000AC1BC05}"/>
              </a:ext>
            </a:extLst>
          </p:cNvPr>
          <p:cNvSpPr txBox="1">
            <a:spLocks/>
          </p:cNvSpPr>
          <p:nvPr/>
        </p:nvSpPr>
        <p:spPr bwMode="auto">
          <a:xfrm>
            <a:off x="266700" y="2308225"/>
            <a:ext cx="861060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7500" lnSpcReduction="10000"/>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a:defRPr/>
            </a:pPr>
            <a:r>
              <a:rPr lang="en-US" sz="2500" kern="0" dirty="0">
                <a:solidFill>
                  <a:srgbClr val="800000"/>
                </a:solidFill>
              </a:rPr>
              <a:t>Professor Joe Kalt</a:t>
            </a:r>
          </a:p>
          <a:p>
            <a:pPr>
              <a:defRPr/>
            </a:pPr>
            <a:r>
              <a:rPr lang="en-US" sz="2300" b="0" kern="0" dirty="0">
                <a:solidFill>
                  <a:srgbClr val="800000"/>
                </a:solidFill>
              </a:rPr>
              <a:t>Ford Foundation Professor (Emeritus) </a:t>
            </a:r>
          </a:p>
          <a:p>
            <a:pPr>
              <a:defRPr/>
            </a:pPr>
            <a:r>
              <a:rPr lang="en-US" sz="2300" b="0" kern="0" dirty="0">
                <a:solidFill>
                  <a:srgbClr val="800000"/>
                </a:solidFill>
              </a:rPr>
              <a:t>of International Political Economy </a:t>
            </a:r>
          </a:p>
          <a:p>
            <a:pPr>
              <a:defRPr/>
            </a:pPr>
            <a:r>
              <a:rPr lang="en-US" sz="2300" b="0" kern="0" dirty="0">
                <a:solidFill>
                  <a:srgbClr val="800000"/>
                </a:solidFill>
              </a:rPr>
              <a:t>and</a:t>
            </a:r>
          </a:p>
          <a:p>
            <a:pPr>
              <a:defRPr/>
            </a:pPr>
            <a:r>
              <a:rPr lang="en-US" sz="2300" b="0" kern="0" dirty="0">
                <a:solidFill>
                  <a:srgbClr val="800000"/>
                </a:solidFill>
              </a:rPr>
              <a:t>Co-Director, The Harvard Project </a:t>
            </a:r>
          </a:p>
          <a:p>
            <a:pPr>
              <a:defRPr/>
            </a:pPr>
            <a:r>
              <a:rPr lang="en-US" sz="2300" b="0" kern="0" dirty="0">
                <a:solidFill>
                  <a:srgbClr val="800000"/>
                </a:solidFill>
              </a:rPr>
              <a:t>on American Indian Economic Development</a:t>
            </a:r>
          </a:p>
          <a:p>
            <a:pPr>
              <a:defRPr/>
            </a:pPr>
            <a:r>
              <a:rPr lang="en-US" sz="2300" b="0" kern="0" dirty="0">
                <a:solidFill>
                  <a:srgbClr val="800000"/>
                </a:solidFill>
              </a:rPr>
              <a:t>John F. Kennedy School of Government, Harvard University</a:t>
            </a:r>
          </a:p>
          <a:p>
            <a:pPr>
              <a:defRPr/>
            </a:pPr>
            <a:endParaRPr lang="en-US" sz="2400" b="0" kern="0" dirty="0">
              <a:solidFill>
                <a:srgbClr val="800000"/>
              </a:solidFill>
            </a:endParaRPr>
          </a:p>
          <a:p>
            <a:pPr>
              <a:defRPr/>
            </a:pPr>
            <a:r>
              <a:rPr lang="en-US" sz="2100" b="0" kern="0" dirty="0">
                <a:solidFill>
                  <a:srgbClr val="000042"/>
                </a:solidFill>
              </a:rPr>
              <a:t>Policy Forum – 2019 </a:t>
            </a:r>
          </a:p>
          <a:p>
            <a:pPr>
              <a:defRPr/>
            </a:pPr>
            <a:r>
              <a:rPr lang="en-US" sz="2100" b="0" kern="0" dirty="0">
                <a:solidFill>
                  <a:srgbClr val="000042"/>
                </a:solidFill>
              </a:rPr>
              <a:t>Assembly of First Nations</a:t>
            </a:r>
          </a:p>
          <a:p>
            <a:pPr>
              <a:defRPr/>
            </a:pPr>
            <a:r>
              <a:rPr lang="en-US" sz="2100" b="0" kern="0" dirty="0">
                <a:solidFill>
                  <a:srgbClr val="000042"/>
                </a:solidFill>
              </a:rPr>
              <a:t>May 2,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0D60EEA-3A20-45A6-80A0-91D4F113BC90}"/>
              </a:ext>
            </a:extLst>
          </p:cNvPr>
          <p:cNvSpPr>
            <a:spLocks noGrp="1" noChangeArrowheads="1"/>
          </p:cNvSpPr>
          <p:nvPr>
            <p:ph type="body" idx="1"/>
          </p:nvPr>
        </p:nvSpPr>
        <p:spPr>
          <a:xfrm>
            <a:off x="685800" y="1446213"/>
            <a:ext cx="8153400" cy="3735387"/>
          </a:xfrm>
        </p:spPr>
        <p:txBody>
          <a:bodyPr/>
          <a:lstStyle/>
          <a:p>
            <a:pPr eaLnBrk="1" hangingPunct="1">
              <a:lnSpc>
                <a:spcPct val="90000"/>
              </a:lnSpc>
              <a:spcBef>
                <a:spcPts val="1000"/>
              </a:spcBef>
              <a:spcAft>
                <a:spcPts val="600"/>
              </a:spcAft>
            </a:pPr>
            <a:r>
              <a:rPr lang="en-US" altLang="en-US" sz="3000">
                <a:cs typeface="Times New Roman" panose="02020603050405020304" pitchFamily="18" charset="0"/>
              </a:rPr>
              <a:t>Failed enterprises, projects, and programs</a:t>
            </a:r>
          </a:p>
          <a:p>
            <a:pPr eaLnBrk="1" hangingPunct="1">
              <a:lnSpc>
                <a:spcPct val="90000"/>
              </a:lnSpc>
              <a:spcBef>
                <a:spcPts val="1000"/>
              </a:spcBef>
              <a:spcAft>
                <a:spcPts val="600"/>
              </a:spcAft>
            </a:pPr>
            <a:r>
              <a:rPr lang="en-US" altLang="en-US" sz="3000">
                <a:cs typeface="Times New Roman" panose="02020603050405020304" pitchFamily="18" charset="0"/>
              </a:rPr>
              <a:t>A politics of spoils and favorites</a:t>
            </a:r>
          </a:p>
          <a:p>
            <a:pPr eaLnBrk="1" hangingPunct="1">
              <a:lnSpc>
                <a:spcPct val="90000"/>
              </a:lnSpc>
              <a:spcBef>
                <a:spcPts val="1000"/>
              </a:spcBef>
              <a:spcAft>
                <a:spcPts val="600"/>
              </a:spcAft>
            </a:pPr>
            <a:r>
              <a:rPr lang="en-US" altLang="en-US" sz="3000">
                <a:cs typeface="Times New Roman" panose="02020603050405020304" pitchFamily="18" charset="0"/>
              </a:rPr>
              <a:t>Brain drain</a:t>
            </a:r>
          </a:p>
          <a:p>
            <a:pPr eaLnBrk="1" hangingPunct="1">
              <a:lnSpc>
                <a:spcPct val="90000"/>
              </a:lnSpc>
              <a:spcBef>
                <a:spcPts val="1000"/>
              </a:spcBef>
              <a:spcAft>
                <a:spcPts val="600"/>
              </a:spcAft>
            </a:pPr>
            <a:r>
              <a:rPr lang="en-US" altLang="en-US" sz="3000">
                <a:cs typeface="Times New Roman" panose="02020603050405020304" pitchFamily="18" charset="0"/>
              </a:rPr>
              <a:t>Continuing poverty </a:t>
            </a:r>
          </a:p>
          <a:p>
            <a:pPr eaLnBrk="1" hangingPunct="1">
              <a:lnSpc>
                <a:spcPct val="90000"/>
              </a:lnSpc>
              <a:spcBef>
                <a:spcPts val="1000"/>
              </a:spcBef>
              <a:spcAft>
                <a:spcPts val="600"/>
              </a:spcAft>
            </a:pPr>
            <a:r>
              <a:rPr lang="en-US" altLang="en-US" sz="3000">
                <a:cs typeface="Times New Roman" panose="02020603050405020304" pitchFamily="18" charset="0"/>
              </a:rPr>
              <a:t>Outside perceptions of incompetence and chaos that undermine </a:t>
            </a:r>
            <a:r>
              <a:rPr lang="en-US" altLang="en-US" sz="3000" i="1">
                <a:cs typeface="Times New Roman" panose="02020603050405020304" pitchFamily="18" charset="0"/>
              </a:rPr>
              <a:t>self-</a:t>
            </a:r>
            <a:r>
              <a:rPr lang="en-US" altLang="en-US" sz="3000">
                <a:cs typeface="Times New Roman" panose="02020603050405020304" pitchFamily="18" charset="0"/>
              </a:rPr>
              <a:t>rule and </a:t>
            </a:r>
            <a:r>
              <a:rPr lang="en-US" altLang="en-US" sz="3000" i="1">
                <a:cs typeface="Times New Roman" panose="02020603050405020304" pitchFamily="18" charset="0"/>
              </a:rPr>
              <a:t>self</a:t>
            </a:r>
            <a:r>
              <a:rPr lang="en-US" altLang="en-US" sz="3000">
                <a:cs typeface="Times New Roman" panose="02020603050405020304" pitchFamily="18" charset="0"/>
              </a:rPr>
              <a:t>-determination</a:t>
            </a:r>
          </a:p>
          <a:p>
            <a:pPr eaLnBrk="1" hangingPunct="1">
              <a:lnSpc>
                <a:spcPct val="90000"/>
              </a:lnSpc>
              <a:spcBef>
                <a:spcPts val="1000"/>
              </a:spcBef>
              <a:spcAft>
                <a:spcPts val="600"/>
              </a:spcAft>
            </a:pPr>
            <a:r>
              <a:rPr lang="en-US" altLang="en-US" sz="3000" i="1">
                <a:cs typeface="Times New Roman" panose="02020603050405020304" pitchFamily="18" charset="0"/>
              </a:rPr>
              <a:t>Inside </a:t>
            </a:r>
            <a:r>
              <a:rPr lang="en-US" altLang="en-US" sz="3000">
                <a:cs typeface="Times New Roman" panose="02020603050405020304" pitchFamily="18" charset="0"/>
              </a:rPr>
              <a:t>perceptions of incompetence and chaos that undermine </a:t>
            </a:r>
            <a:r>
              <a:rPr lang="en-US" altLang="en-US" sz="3000" i="1">
                <a:cs typeface="Times New Roman" panose="02020603050405020304" pitchFamily="18" charset="0"/>
              </a:rPr>
              <a:t>self-</a:t>
            </a:r>
            <a:r>
              <a:rPr lang="en-US" altLang="en-US" sz="3000">
                <a:cs typeface="Times New Roman" panose="02020603050405020304" pitchFamily="18" charset="0"/>
              </a:rPr>
              <a:t>rule and </a:t>
            </a:r>
            <a:r>
              <a:rPr lang="en-US" altLang="en-US" sz="3000" i="1">
                <a:cs typeface="Times New Roman" panose="02020603050405020304" pitchFamily="18" charset="0"/>
              </a:rPr>
              <a:t>self</a:t>
            </a:r>
            <a:r>
              <a:rPr lang="en-US" altLang="en-US" sz="3000">
                <a:cs typeface="Times New Roman" panose="02020603050405020304" pitchFamily="18" charset="0"/>
              </a:rPr>
              <a:t>-determination</a:t>
            </a:r>
            <a:endParaRPr lang="en-US" altLang="en-US" sz="3000" i="1">
              <a:cs typeface="Times New Roman" panose="02020603050405020304" pitchFamily="18" charset="0"/>
            </a:endParaRPr>
          </a:p>
        </p:txBody>
      </p:sp>
      <p:sp>
        <p:nvSpPr>
          <p:cNvPr id="18435" name="Rectangle 3">
            <a:extLst>
              <a:ext uri="{FF2B5EF4-FFF2-40B4-BE49-F238E27FC236}">
                <a16:creationId xmlns:a16="http://schemas.microsoft.com/office/drawing/2014/main" id="{AA66E96A-58E0-4316-B2EB-3C5D8F9E1BA5}"/>
              </a:ext>
            </a:extLst>
          </p:cNvPr>
          <p:cNvSpPr>
            <a:spLocks noGrp="1" noChangeArrowheads="1"/>
          </p:cNvSpPr>
          <p:nvPr>
            <p:ph type="title"/>
          </p:nvPr>
        </p:nvSpPr>
        <p:spPr>
          <a:xfrm>
            <a:off x="982663" y="76200"/>
            <a:ext cx="7162800" cy="1066800"/>
          </a:xfrm>
        </p:spPr>
        <p:txBody>
          <a:bodyPr/>
          <a:lstStyle/>
          <a:p>
            <a:pPr eaLnBrk="1" hangingPunct="1"/>
            <a:r>
              <a:rPr lang="en-US" altLang="en-US" sz="3600">
                <a:cs typeface="Times New Roman" panose="02020603050405020304" pitchFamily="18" charset="0"/>
              </a:rPr>
              <a:t>The “Standard” Approach…</a:t>
            </a:r>
            <a:br>
              <a:rPr lang="en-US" altLang="en-US" sz="3600">
                <a:cs typeface="Times New Roman" panose="02020603050405020304" pitchFamily="18" charset="0"/>
              </a:rPr>
            </a:br>
            <a:r>
              <a:rPr lang="en-US" altLang="en-US" sz="3600">
                <a:cs typeface="Times New Roman" panose="02020603050405020304" pitchFamily="18" charset="0"/>
              </a:rPr>
              <a:t>What Are the Typical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wipe(left)">
                                      <p:cBhvr>
                                        <p:cTn id="7" dur="500"/>
                                        <p:tgtEl>
                                          <p:spTgt spid="122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wipe(left)">
                                      <p:cBhvr>
                                        <p:cTn id="12" dur="500"/>
                                        <p:tgtEl>
                                          <p:spTgt spid="122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wipe(left)">
                                      <p:cBhvr>
                                        <p:cTn id="17" dur="500"/>
                                        <p:tgtEl>
                                          <p:spTgt spid="122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0">
                                            <p:txEl>
                                              <p:pRg st="3" end="3"/>
                                            </p:txEl>
                                          </p:spTgt>
                                        </p:tgtEl>
                                        <p:attrNameLst>
                                          <p:attrName>style.visibility</p:attrName>
                                        </p:attrNameLst>
                                      </p:cBhvr>
                                      <p:to>
                                        <p:strVal val="visible"/>
                                      </p:to>
                                    </p:set>
                                    <p:animEffect transition="in" filter="wipe(left)">
                                      <p:cBhvr>
                                        <p:cTn id="22" dur="500"/>
                                        <p:tgtEl>
                                          <p:spTgt spid="1229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0">
                                            <p:txEl>
                                              <p:pRg st="4" end="4"/>
                                            </p:txEl>
                                          </p:spTgt>
                                        </p:tgtEl>
                                        <p:attrNameLst>
                                          <p:attrName>style.visibility</p:attrName>
                                        </p:attrNameLst>
                                      </p:cBhvr>
                                      <p:to>
                                        <p:strVal val="visible"/>
                                      </p:to>
                                    </p:set>
                                    <p:animEffect transition="in" filter="wipe(left)">
                                      <p:cBhvr>
                                        <p:cTn id="27" dur="500"/>
                                        <p:tgtEl>
                                          <p:spTgt spid="1229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0">
                                            <p:txEl>
                                              <p:pRg st="5" end="5"/>
                                            </p:txEl>
                                          </p:spTgt>
                                        </p:tgtEl>
                                        <p:attrNameLst>
                                          <p:attrName>style.visibility</p:attrName>
                                        </p:attrNameLst>
                                      </p:cBhvr>
                                      <p:to>
                                        <p:strVal val="visible"/>
                                      </p:to>
                                    </p:set>
                                    <p:animEffect transition="in" filter="wipe(left)">
                                      <p:cBhvr>
                                        <p:cTn id="32" dur="5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E3ABD1E-D84B-4EBC-B4B6-51F6CBA5B1CA}"/>
              </a:ext>
            </a:extLst>
          </p:cNvPr>
          <p:cNvSpPr>
            <a:spLocks noGrp="1" noChangeArrowheads="1"/>
          </p:cNvSpPr>
          <p:nvPr>
            <p:ph type="title"/>
          </p:nvPr>
        </p:nvSpPr>
        <p:spPr>
          <a:xfrm>
            <a:off x="838200" y="381000"/>
            <a:ext cx="7772400" cy="762000"/>
          </a:xfrm>
        </p:spPr>
        <p:txBody>
          <a:bodyPr/>
          <a:lstStyle/>
          <a:p>
            <a:r>
              <a:rPr lang="en-US" altLang="en-US" sz="3600"/>
              <a:t>The “Nation Building” Approach…</a:t>
            </a:r>
          </a:p>
        </p:txBody>
      </p:sp>
      <p:sp>
        <p:nvSpPr>
          <p:cNvPr id="3" name="Content Placeholder 2">
            <a:extLst>
              <a:ext uri="{FF2B5EF4-FFF2-40B4-BE49-F238E27FC236}">
                <a16:creationId xmlns:a16="http://schemas.microsoft.com/office/drawing/2014/main" id="{2E41C261-8B34-464F-B724-768F42B50FA4}"/>
              </a:ext>
            </a:extLst>
          </p:cNvPr>
          <p:cNvSpPr>
            <a:spLocks noGrp="1" noChangeArrowheads="1"/>
          </p:cNvSpPr>
          <p:nvPr>
            <p:ph idx="1"/>
          </p:nvPr>
        </p:nvSpPr>
        <p:spPr>
          <a:xfrm>
            <a:off x="990600" y="1600200"/>
            <a:ext cx="7315200" cy="2895600"/>
          </a:xfrm>
        </p:spPr>
        <p:txBody>
          <a:bodyPr/>
          <a:lstStyle/>
          <a:p>
            <a:pPr marL="0" indent="0" algn="just">
              <a:buFont typeface="Wingdings" panose="05000000000000000000" pitchFamily="2" charset="2"/>
              <a:buNone/>
            </a:pPr>
            <a:r>
              <a:rPr lang="en-US" altLang="en-US" sz="3200">
                <a:solidFill>
                  <a:srgbClr val="800000"/>
                </a:solidFill>
              </a:rPr>
              <a:t>True </a:t>
            </a:r>
            <a:r>
              <a:rPr lang="en-US" altLang="en-US" sz="3200" i="1">
                <a:solidFill>
                  <a:srgbClr val="800000"/>
                </a:solidFill>
              </a:rPr>
              <a:t>self-government</a:t>
            </a:r>
            <a:r>
              <a:rPr lang="en-US" altLang="en-US" sz="3200">
                <a:solidFill>
                  <a:srgbClr val="800000"/>
                </a:solidFill>
              </a:rPr>
              <a:t> – i.e., the implementation of self-determined collective decisions reflecting each Indigenous community’s own values, needs and circumstances, made through and implemented by institutions of self-rule designed and run by that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4E4CF41-96F5-404C-9CC1-6607AD9C50F6}"/>
              </a:ext>
            </a:extLst>
          </p:cNvPr>
          <p:cNvSpPr>
            <a:spLocks noGrp="1" noChangeArrowheads="1"/>
          </p:cNvSpPr>
          <p:nvPr>
            <p:ph type="title"/>
          </p:nvPr>
        </p:nvSpPr>
        <p:spPr>
          <a:xfrm>
            <a:off x="838200" y="381000"/>
            <a:ext cx="7772400" cy="762000"/>
          </a:xfrm>
        </p:spPr>
        <p:txBody>
          <a:bodyPr/>
          <a:lstStyle/>
          <a:p>
            <a:r>
              <a:rPr lang="en-US" altLang="en-US" sz="3600"/>
              <a:t>True Self-Government…</a:t>
            </a:r>
          </a:p>
        </p:txBody>
      </p:sp>
      <p:sp>
        <p:nvSpPr>
          <p:cNvPr id="4" name="Content Placeholder 2">
            <a:extLst>
              <a:ext uri="{FF2B5EF4-FFF2-40B4-BE49-F238E27FC236}">
                <a16:creationId xmlns:a16="http://schemas.microsoft.com/office/drawing/2014/main" id="{CF21FECF-DE17-467F-9885-82CD0231F183}"/>
              </a:ext>
            </a:extLst>
          </p:cNvPr>
          <p:cNvSpPr txBox="1">
            <a:spLocks noChangeArrowheads="1"/>
          </p:cNvSpPr>
          <p:nvPr/>
        </p:nvSpPr>
        <p:spPr bwMode="auto">
          <a:xfrm>
            <a:off x="762000" y="12954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A50021"/>
                </a:solidFill>
                <a:latin typeface="+mn-lt"/>
                <a:ea typeface="+mn-ea"/>
                <a:cs typeface="+mn-cs"/>
              </a:defRPr>
            </a:lvl1pPr>
            <a:lvl2pPr marL="742950" indent="-285750" algn="l" rtl="0" eaLnBrk="0" fontAlgn="base" hangingPunct="0">
              <a:spcBef>
                <a:spcPct val="20000"/>
              </a:spcBef>
              <a:spcAft>
                <a:spcPct val="0"/>
              </a:spcAft>
              <a:buFont typeface="Wingdings 2" panose="05020102010507070707" pitchFamily="18" charset="2"/>
              <a:buChar char="®"/>
              <a:defRPr sz="2400">
                <a:solidFill>
                  <a:srgbClr val="000066"/>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defRPr>
            </a:lvl3pPr>
            <a:lvl4pPr marL="1600200" indent="-228600" algn="l" rtl="0" eaLnBrk="0" fontAlgn="base" hangingPunct="0">
              <a:spcBef>
                <a:spcPct val="20000"/>
              </a:spcBef>
              <a:spcAft>
                <a:spcPct val="0"/>
              </a:spcAft>
              <a:buChar char="•"/>
              <a:defRPr sz="2000">
                <a:solidFill>
                  <a:srgbClr val="CC0000"/>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a:spcAft>
                <a:spcPts val="600"/>
              </a:spcAft>
              <a:defRPr/>
            </a:pPr>
            <a:r>
              <a:rPr lang="en-US" altLang="en-US" sz="3200" b="0" kern="0" dirty="0">
                <a:solidFill>
                  <a:srgbClr val="800000"/>
                </a:solidFill>
              </a:rPr>
              <a:t>Designing your own government</a:t>
            </a:r>
          </a:p>
          <a:p>
            <a:pPr>
              <a:spcAft>
                <a:spcPts val="600"/>
              </a:spcAft>
              <a:defRPr/>
            </a:pPr>
            <a:r>
              <a:rPr lang="en-US" altLang="en-US" sz="3200" b="0" kern="0" dirty="0">
                <a:solidFill>
                  <a:srgbClr val="800000"/>
                </a:solidFill>
              </a:rPr>
              <a:t>Establishing your own citizenship criteria </a:t>
            </a:r>
          </a:p>
          <a:p>
            <a:pPr>
              <a:spcAft>
                <a:spcPts val="600"/>
              </a:spcAft>
              <a:defRPr/>
            </a:pPr>
            <a:r>
              <a:rPr lang="en-US" altLang="en-US" sz="3200" b="0" kern="0" dirty="0">
                <a:solidFill>
                  <a:srgbClr val="800000"/>
                </a:solidFill>
              </a:rPr>
              <a:t>Passing, implementing, enforcing and adjudicating your own laws for your own people in your own territory</a:t>
            </a:r>
          </a:p>
          <a:p>
            <a:pPr>
              <a:spcAft>
                <a:spcPts val="600"/>
              </a:spcAft>
              <a:defRPr/>
            </a:pPr>
            <a:r>
              <a:rPr lang="en-US" altLang="en-US" sz="3200" b="0" kern="0" dirty="0">
                <a:solidFill>
                  <a:srgbClr val="800000"/>
                </a:solidFill>
              </a:rPr>
              <a:t>Government-to-government relationships with Canada and the Provinces </a:t>
            </a:r>
          </a:p>
        </p:txBody>
      </p:sp>
      <p:sp>
        <p:nvSpPr>
          <p:cNvPr id="17" name="Title 1">
            <a:extLst>
              <a:ext uri="{FF2B5EF4-FFF2-40B4-BE49-F238E27FC236}">
                <a16:creationId xmlns:a16="http://schemas.microsoft.com/office/drawing/2014/main" id="{FAC6E98A-9C0A-49A6-8776-40F20B16F7A2}"/>
              </a:ext>
            </a:extLst>
          </p:cNvPr>
          <p:cNvSpPr txBox="1">
            <a:spLocks noChangeArrowheads="1"/>
          </p:cNvSpPr>
          <p:nvPr/>
        </p:nvSpPr>
        <p:spPr bwMode="auto">
          <a:xfrm>
            <a:off x="685800" y="5334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a:defRPr/>
            </a:pPr>
            <a:r>
              <a:rPr lang="en-US" altLang="en-US" sz="3600" kern="0" dirty="0"/>
              <a:t>It’s Nation Building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CE07477-FDB3-43C5-AB34-B7D406671EED}"/>
              </a:ext>
            </a:extLst>
          </p:cNvPr>
          <p:cNvSpPr>
            <a:spLocks noGrp="1" noChangeArrowheads="1"/>
          </p:cNvSpPr>
          <p:nvPr>
            <p:ph type="title"/>
          </p:nvPr>
        </p:nvSpPr>
        <p:spPr/>
        <p:txBody>
          <a:bodyPr/>
          <a:lstStyle/>
          <a:p>
            <a:r>
              <a:rPr lang="en-US" altLang="en-US"/>
              <a:t>v</a:t>
            </a:r>
          </a:p>
        </p:txBody>
      </p:sp>
      <p:pic>
        <p:nvPicPr>
          <p:cNvPr id="31746" name="Picture 2" descr="Ancient HQ">
            <a:extLst>
              <a:ext uri="{FF2B5EF4-FFF2-40B4-BE49-F238E27FC236}">
                <a16:creationId xmlns:a16="http://schemas.microsoft.com/office/drawing/2014/main" id="{A23C4FBE-B968-4BE9-A194-741DEAAE1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19225"/>
            <a:ext cx="5184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5" name="Picture 3" descr="Current HQ">
            <a:extLst>
              <a:ext uri="{FF2B5EF4-FFF2-40B4-BE49-F238E27FC236}">
                <a16:creationId xmlns:a16="http://schemas.microsoft.com/office/drawing/2014/main" id="{AD682AFF-0E71-4976-B318-3923D825B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60600"/>
            <a:ext cx="5410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CPN Dentist">
            <a:extLst>
              <a:ext uri="{FF2B5EF4-FFF2-40B4-BE49-F238E27FC236}">
                <a16:creationId xmlns:a16="http://schemas.microsoft.com/office/drawing/2014/main" id="{15F88AC4-D95C-46EB-B6DD-3D4ACC997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19200"/>
            <a:ext cx="25908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PN Bank">
            <a:extLst>
              <a:ext uri="{FF2B5EF4-FFF2-40B4-BE49-F238E27FC236}">
                <a16:creationId xmlns:a16="http://schemas.microsoft.com/office/drawing/2014/main" id="{948C837C-20B1-4B69-B48E-C2EBA4B03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724400"/>
            <a:ext cx="3238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20" descr="CPN Logo and Name">
            <a:extLst>
              <a:ext uri="{FF2B5EF4-FFF2-40B4-BE49-F238E27FC236}">
                <a16:creationId xmlns:a16="http://schemas.microsoft.com/office/drawing/2014/main" id="{4BFD3518-0AA2-4293-8A94-664CA10EB0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04800"/>
            <a:ext cx="7696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CPN Market">
            <a:extLst>
              <a:ext uri="{FF2B5EF4-FFF2-40B4-BE49-F238E27FC236}">
                <a16:creationId xmlns:a16="http://schemas.microsoft.com/office/drawing/2014/main" id="{9B7880E1-7A5D-4B23-AFBB-A04A3129DD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330575"/>
            <a:ext cx="42672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7A7DF39-7F87-4A36-A443-F43133E0C33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106613"/>
            <a:ext cx="685800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CPN Gourd Dancing Reunion">
            <a:extLst>
              <a:ext uri="{FF2B5EF4-FFF2-40B4-BE49-F238E27FC236}">
                <a16:creationId xmlns:a16="http://schemas.microsoft.com/office/drawing/2014/main" id="{90BED8B6-82CA-40B7-85AD-1AE3404308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0013" y="1676400"/>
            <a:ext cx="647858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4675"/>
                                        </p:tgtEl>
                                        <p:attrNameLst>
                                          <p:attrName>style.visibility</p:attrName>
                                        </p:attrNameLst>
                                      </p:cBhvr>
                                      <p:to>
                                        <p:strVal val="visible"/>
                                      </p:to>
                                    </p:set>
                                    <p:animEffect transition="in" filter="fade">
                                      <p:cBhvr>
                                        <p:cTn id="12" dur="2000"/>
                                        <p:tgtEl>
                                          <p:spTgt spid="2846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3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a:extLst>
              <a:ext uri="{FF2B5EF4-FFF2-40B4-BE49-F238E27FC236}">
                <a16:creationId xmlns:a16="http://schemas.microsoft.com/office/drawing/2014/main" id="{EAB409C6-B4E0-4ABA-A322-9B5C739D92DA}"/>
              </a:ext>
            </a:extLst>
          </p:cNvPr>
          <p:cNvSpPr txBox="1">
            <a:spLocks noChangeArrowheads="1"/>
          </p:cNvSpPr>
          <p:nvPr/>
        </p:nvSpPr>
        <p:spPr bwMode="auto">
          <a:xfrm>
            <a:off x="781050" y="1023938"/>
            <a:ext cx="80708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A50021"/>
                </a:solidFill>
                <a:latin typeface="+mn-lt"/>
                <a:ea typeface="+mn-ea"/>
                <a:cs typeface="+mn-cs"/>
              </a:defRPr>
            </a:lvl1pPr>
            <a:lvl2pPr marL="742950" indent="-285750" algn="l" rtl="0" eaLnBrk="0" fontAlgn="base" hangingPunct="0">
              <a:spcBef>
                <a:spcPct val="20000"/>
              </a:spcBef>
              <a:spcAft>
                <a:spcPct val="0"/>
              </a:spcAft>
              <a:buFont typeface="Wingdings 2" panose="05020102010507070707" pitchFamily="18" charset="2"/>
              <a:buChar char="®"/>
              <a:defRPr sz="2400">
                <a:solidFill>
                  <a:srgbClr val="000066"/>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defRPr>
            </a:lvl3pPr>
            <a:lvl4pPr marL="1600200" indent="-228600" algn="l" rtl="0" eaLnBrk="0" fontAlgn="base" hangingPunct="0">
              <a:spcBef>
                <a:spcPct val="20000"/>
              </a:spcBef>
              <a:spcAft>
                <a:spcPct val="0"/>
              </a:spcAft>
              <a:buChar char="•"/>
              <a:defRPr sz="1800">
                <a:solidFill>
                  <a:srgbClr val="CC0000"/>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Font typeface="Wingdings" pitchFamily="2" charset="2"/>
              <a:buChar char="§"/>
              <a:defRPr sz="1800">
                <a:solidFill>
                  <a:schemeClr val="tx1"/>
                </a:solidFill>
                <a:latin typeface="+mn-lt"/>
              </a:defRPr>
            </a:lvl6pPr>
            <a:lvl7pPr marL="2971800" indent="-228600" algn="l" rtl="0" fontAlgn="base">
              <a:spcBef>
                <a:spcPct val="20000"/>
              </a:spcBef>
              <a:spcAft>
                <a:spcPct val="0"/>
              </a:spcAft>
              <a:buFont typeface="Wingdings" pitchFamily="2" charset="2"/>
              <a:buChar char="§"/>
              <a:defRPr sz="1800">
                <a:solidFill>
                  <a:schemeClr val="tx1"/>
                </a:solidFill>
                <a:latin typeface="+mn-lt"/>
              </a:defRPr>
            </a:lvl7pPr>
            <a:lvl8pPr marL="3429000" indent="-228600" algn="l" rtl="0" fontAlgn="base">
              <a:spcBef>
                <a:spcPct val="20000"/>
              </a:spcBef>
              <a:spcAft>
                <a:spcPct val="0"/>
              </a:spcAft>
              <a:buFont typeface="Wingdings" pitchFamily="2" charset="2"/>
              <a:buChar char="§"/>
              <a:defRPr sz="1800">
                <a:solidFill>
                  <a:schemeClr val="tx1"/>
                </a:solidFill>
                <a:latin typeface="+mn-lt"/>
              </a:defRPr>
            </a:lvl8pPr>
            <a:lvl9pPr marL="3886200" indent="-228600" algn="l" rtl="0" fontAlgn="base">
              <a:spcBef>
                <a:spcPct val="20000"/>
              </a:spcBef>
              <a:spcAft>
                <a:spcPct val="0"/>
              </a:spcAft>
              <a:buFont typeface="Wingdings" pitchFamily="2" charset="2"/>
              <a:buChar char="§"/>
              <a:defRPr sz="1800">
                <a:solidFill>
                  <a:schemeClr val="tx1"/>
                </a:solidFill>
                <a:latin typeface="+mn-lt"/>
              </a:defRPr>
            </a:lvl9pPr>
          </a:lstStyle>
          <a:p>
            <a:pPr eaLnBrk="1" hangingPunct="1">
              <a:lnSpc>
                <a:spcPct val="90000"/>
              </a:lnSpc>
              <a:spcBef>
                <a:spcPct val="30000"/>
              </a:spcBef>
              <a:defRPr/>
            </a:pPr>
            <a:r>
              <a:rPr lang="en-US" altLang="en-US" b="0" kern="0" dirty="0">
                <a:solidFill>
                  <a:srgbClr val="800000"/>
                </a:solidFill>
              </a:rPr>
              <a:t>Phase 1 – Restore finances</a:t>
            </a:r>
          </a:p>
          <a:p>
            <a:pPr lvl="2" eaLnBrk="1" hangingPunct="1">
              <a:lnSpc>
                <a:spcPct val="90000"/>
              </a:lnSpc>
              <a:spcBef>
                <a:spcPct val="30000"/>
              </a:spcBef>
              <a:defRPr/>
            </a:pPr>
            <a:r>
              <a:rPr lang="en-US" altLang="en-US" b="0" kern="0" dirty="0">
                <a:solidFill>
                  <a:srgbClr val="333399"/>
                </a:solidFill>
              </a:rPr>
              <a:t>Eliminate the $1 million deficit</a:t>
            </a:r>
          </a:p>
          <a:p>
            <a:pPr lvl="2" eaLnBrk="1" hangingPunct="1">
              <a:lnSpc>
                <a:spcPct val="90000"/>
              </a:lnSpc>
              <a:spcBef>
                <a:spcPct val="30000"/>
              </a:spcBef>
              <a:defRPr/>
            </a:pPr>
            <a:r>
              <a:rPr lang="en-US" altLang="en-US" b="0" kern="0" dirty="0">
                <a:solidFill>
                  <a:srgbClr val="333399"/>
                </a:solidFill>
              </a:rPr>
              <a:t>Transparency &amp; openness</a:t>
            </a:r>
          </a:p>
          <a:p>
            <a:pPr eaLnBrk="1" hangingPunct="1">
              <a:lnSpc>
                <a:spcPct val="90000"/>
              </a:lnSpc>
              <a:spcBef>
                <a:spcPct val="30000"/>
              </a:spcBef>
              <a:defRPr/>
            </a:pPr>
            <a:r>
              <a:rPr lang="en-US" altLang="en-US" b="0" kern="0" dirty="0">
                <a:solidFill>
                  <a:srgbClr val="800000"/>
                </a:solidFill>
              </a:rPr>
              <a:t>Phase 2 – Nation Building</a:t>
            </a:r>
          </a:p>
          <a:p>
            <a:pPr lvl="2" eaLnBrk="1" hangingPunct="1">
              <a:lnSpc>
                <a:spcPct val="90000"/>
              </a:lnSpc>
              <a:spcBef>
                <a:spcPct val="30000"/>
              </a:spcBef>
              <a:defRPr/>
            </a:pPr>
            <a:r>
              <a:rPr lang="en-US" altLang="en-US" b="0" kern="0" dirty="0">
                <a:solidFill>
                  <a:srgbClr val="333399"/>
                </a:solidFill>
              </a:rPr>
              <a:t>Assertion of sovereignty &amp; treaty rights</a:t>
            </a:r>
          </a:p>
          <a:p>
            <a:pPr lvl="2" eaLnBrk="1" hangingPunct="1">
              <a:lnSpc>
                <a:spcPct val="90000"/>
              </a:lnSpc>
              <a:spcBef>
                <a:spcPct val="30000"/>
              </a:spcBef>
              <a:defRPr/>
            </a:pPr>
            <a:r>
              <a:rPr lang="en-US" altLang="en-US" b="0" kern="0" dirty="0">
                <a:solidFill>
                  <a:srgbClr val="333399"/>
                </a:solidFill>
              </a:rPr>
              <a:t>CEO-form of administration; 16 directors/general managers</a:t>
            </a:r>
          </a:p>
          <a:p>
            <a:pPr lvl="2" eaLnBrk="1" hangingPunct="1">
              <a:lnSpc>
                <a:spcPct val="90000"/>
              </a:lnSpc>
              <a:spcBef>
                <a:spcPct val="30000"/>
              </a:spcBef>
              <a:defRPr/>
            </a:pPr>
            <a:r>
              <a:rPr lang="en-US" altLang="en-US" b="0" kern="0" dirty="0" err="1">
                <a:solidFill>
                  <a:srgbClr val="333399"/>
                </a:solidFill>
              </a:rPr>
              <a:t>Membertou</a:t>
            </a:r>
            <a:r>
              <a:rPr lang="en-US" altLang="en-US" b="0" kern="0" dirty="0">
                <a:solidFill>
                  <a:srgbClr val="333399"/>
                </a:solidFill>
              </a:rPr>
              <a:t> Development Corporation</a:t>
            </a:r>
          </a:p>
          <a:p>
            <a:pPr lvl="2" eaLnBrk="1" hangingPunct="1">
              <a:lnSpc>
                <a:spcPct val="90000"/>
              </a:lnSpc>
              <a:spcBef>
                <a:spcPct val="30000"/>
              </a:spcBef>
              <a:defRPr/>
            </a:pPr>
            <a:r>
              <a:rPr lang="en-US" altLang="en-US" b="0" kern="0" dirty="0">
                <a:solidFill>
                  <a:srgbClr val="333399"/>
                </a:solidFill>
              </a:rPr>
              <a:t>Economic enterprises &amp; partnerships</a:t>
            </a:r>
          </a:p>
          <a:p>
            <a:pPr lvl="2" eaLnBrk="1" hangingPunct="1">
              <a:lnSpc>
                <a:spcPct val="90000"/>
              </a:lnSpc>
              <a:spcBef>
                <a:spcPct val="30000"/>
              </a:spcBef>
              <a:defRPr/>
            </a:pPr>
            <a:r>
              <a:rPr lang="en-US" altLang="en-US" b="0" kern="0" dirty="0">
                <a:solidFill>
                  <a:srgbClr val="333399"/>
                </a:solidFill>
              </a:rPr>
              <a:t>Certification by the 160-country International Organization for Standardization (ISO)</a:t>
            </a:r>
          </a:p>
          <a:p>
            <a:pPr lvl="2" eaLnBrk="1" hangingPunct="1">
              <a:lnSpc>
                <a:spcPct val="90000"/>
              </a:lnSpc>
              <a:spcBef>
                <a:spcPct val="30000"/>
              </a:spcBef>
              <a:defRPr/>
            </a:pPr>
            <a:r>
              <a:rPr lang="en-US" altLang="en-US" b="0" kern="0" dirty="0">
                <a:solidFill>
                  <a:srgbClr val="333399"/>
                </a:solidFill>
              </a:rPr>
              <a:t>Education, mentoring &amp; training of community members to lead and manage</a:t>
            </a:r>
          </a:p>
        </p:txBody>
      </p:sp>
      <p:pic>
        <p:nvPicPr>
          <p:cNvPr id="6" name="Picture 5">
            <a:extLst>
              <a:ext uri="{FF2B5EF4-FFF2-40B4-BE49-F238E27FC236}">
                <a16:creationId xmlns:a16="http://schemas.microsoft.com/office/drawing/2014/main" id="{C8F97AAA-404D-46B7-AE1B-A7D53CD28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12875"/>
            <a:ext cx="36576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6">
            <a:extLst>
              <a:ext uri="{FF2B5EF4-FFF2-40B4-BE49-F238E27FC236}">
                <a16:creationId xmlns:a16="http://schemas.microsoft.com/office/drawing/2014/main" id="{996DAB2B-43A7-4635-A097-08F8DAF009B4}"/>
              </a:ext>
            </a:extLst>
          </p:cNvPr>
          <p:cNvSpPr txBox="1">
            <a:spLocks noChangeArrowheads="1"/>
          </p:cNvSpPr>
          <p:nvPr/>
        </p:nvSpPr>
        <p:spPr bwMode="auto">
          <a:xfrm>
            <a:off x="552450" y="32004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solidFill>
                <a:schemeClr val="tx1"/>
              </a:solidFill>
              <a:latin typeface="Arial" panose="020B0604020202020204" pitchFamily="34" charset="0"/>
            </a:endParaRPr>
          </a:p>
        </p:txBody>
      </p:sp>
      <p:sp>
        <p:nvSpPr>
          <p:cNvPr id="23557" name="Rectangle 24">
            <a:extLst>
              <a:ext uri="{FF2B5EF4-FFF2-40B4-BE49-F238E27FC236}">
                <a16:creationId xmlns:a16="http://schemas.microsoft.com/office/drawing/2014/main" id="{D63F087E-5913-4ABE-8404-686A89813B52}"/>
              </a:ext>
            </a:extLst>
          </p:cNvPr>
          <p:cNvSpPr>
            <a:spLocks noChangeArrowheads="1"/>
          </p:cNvSpPr>
          <p:nvPr/>
        </p:nvSpPr>
        <p:spPr bwMode="auto">
          <a:xfrm>
            <a:off x="838200" y="228600"/>
            <a:ext cx="7772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000066"/>
                </a:solidFill>
                <a:cs typeface="Times New Roman" panose="02020603050405020304" pitchFamily="18" charset="0"/>
              </a:rPr>
              <a:t>Membertou First Nation</a:t>
            </a:r>
          </a:p>
        </p:txBody>
      </p:sp>
      <p:pic>
        <p:nvPicPr>
          <p:cNvPr id="11" name="Picture 10" descr="A picture containing building, outdoor, sky, road&#10;&#10;Description generated with very high confidence">
            <a:extLst>
              <a:ext uri="{FF2B5EF4-FFF2-40B4-BE49-F238E27FC236}">
                <a16:creationId xmlns:a16="http://schemas.microsoft.com/office/drawing/2014/main" id="{A457219E-2A2F-4234-A243-637340DF9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52563"/>
            <a:ext cx="807085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sign above a store&#10;&#10;Description generated with very high confidence">
            <a:extLst>
              <a:ext uri="{FF2B5EF4-FFF2-40B4-BE49-F238E27FC236}">
                <a16:creationId xmlns:a16="http://schemas.microsoft.com/office/drawing/2014/main" id="{90755582-70C8-4DA1-967B-E491ACB03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1674813"/>
            <a:ext cx="889952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oup of people standing in a field&#10;&#10;Description generated with very high confidence">
            <a:extLst>
              <a:ext uri="{FF2B5EF4-FFF2-40B4-BE49-F238E27FC236}">
                <a16:creationId xmlns:a16="http://schemas.microsoft.com/office/drawing/2014/main" id="{41B34974-440C-4356-972D-8B0BD3EBB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98613"/>
            <a:ext cx="914400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AF75DB99-A0FD-4513-B270-FCDBCEA494AB}"/>
              </a:ext>
            </a:extLst>
          </p:cNvPr>
          <p:cNvSpPr txBox="1">
            <a:spLocks noChangeArrowheads="1"/>
          </p:cNvSpPr>
          <p:nvPr/>
        </p:nvSpPr>
        <p:spPr bwMode="auto">
          <a:xfrm>
            <a:off x="781050" y="1023938"/>
            <a:ext cx="7823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A50021"/>
                </a:solidFill>
                <a:latin typeface="+mn-lt"/>
                <a:ea typeface="+mn-ea"/>
                <a:cs typeface="+mn-cs"/>
              </a:defRPr>
            </a:lvl1pPr>
            <a:lvl2pPr marL="742950" indent="-285750" algn="l" rtl="0" eaLnBrk="0" fontAlgn="base" hangingPunct="0">
              <a:spcBef>
                <a:spcPct val="20000"/>
              </a:spcBef>
              <a:spcAft>
                <a:spcPct val="0"/>
              </a:spcAft>
              <a:buFont typeface="Wingdings 2" panose="05020102010507070707" pitchFamily="18" charset="2"/>
              <a:buChar char="®"/>
              <a:defRPr sz="2400">
                <a:solidFill>
                  <a:srgbClr val="000066"/>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defRPr>
            </a:lvl3pPr>
            <a:lvl4pPr marL="1600200" indent="-228600" algn="l" rtl="0" eaLnBrk="0" fontAlgn="base" hangingPunct="0">
              <a:spcBef>
                <a:spcPct val="20000"/>
              </a:spcBef>
              <a:spcAft>
                <a:spcPct val="0"/>
              </a:spcAft>
              <a:buChar char="•"/>
              <a:defRPr sz="1800">
                <a:solidFill>
                  <a:srgbClr val="CC0000"/>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2514600" indent="-228600" algn="l" rtl="0" fontAlgn="base">
              <a:spcBef>
                <a:spcPct val="20000"/>
              </a:spcBef>
              <a:spcAft>
                <a:spcPct val="0"/>
              </a:spcAft>
              <a:buFont typeface="Wingdings" pitchFamily="2" charset="2"/>
              <a:buChar char="§"/>
              <a:defRPr sz="1800">
                <a:solidFill>
                  <a:schemeClr val="tx1"/>
                </a:solidFill>
                <a:latin typeface="+mn-lt"/>
              </a:defRPr>
            </a:lvl6pPr>
            <a:lvl7pPr marL="2971800" indent="-228600" algn="l" rtl="0" fontAlgn="base">
              <a:spcBef>
                <a:spcPct val="20000"/>
              </a:spcBef>
              <a:spcAft>
                <a:spcPct val="0"/>
              </a:spcAft>
              <a:buFont typeface="Wingdings" pitchFamily="2" charset="2"/>
              <a:buChar char="§"/>
              <a:defRPr sz="1800">
                <a:solidFill>
                  <a:schemeClr val="tx1"/>
                </a:solidFill>
                <a:latin typeface="+mn-lt"/>
              </a:defRPr>
            </a:lvl7pPr>
            <a:lvl8pPr marL="3429000" indent="-228600" algn="l" rtl="0" fontAlgn="base">
              <a:spcBef>
                <a:spcPct val="20000"/>
              </a:spcBef>
              <a:spcAft>
                <a:spcPct val="0"/>
              </a:spcAft>
              <a:buFont typeface="Wingdings" pitchFamily="2" charset="2"/>
              <a:buChar char="§"/>
              <a:defRPr sz="1800">
                <a:solidFill>
                  <a:schemeClr val="tx1"/>
                </a:solidFill>
                <a:latin typeface="+mn-lt"/>
              </a:defRPr>
            </a:lvl8pPr>
            <a:lvl9pPr marL="3886200" indent="-228600" algn="l" rtl="0" fontAlgn="base">
              <a:spcBef>
                <a:spcPct val="20000"/>
              </a:spcBef>
              <a:spcAft>
                <a:spcPct val="0"/>
              </a:spcAft>
              <a:buFont typeface="Wingdings" pitchFamily="2" charset="2"/>
              <a:buChar char="§"/>
              <a:defRPr sz="1800">
                <a:solidFill>
                  <a:schemeClr val="tx1"/>
                </a:solidFill>
                <a:latin typeface="+mn-lt"/>
              </a:defRPr>
            </a:lvl9pPr>
          </a:lstStyle>
          <a:p>
            <a:pPr eaLnBrk="1" hangingPunct="1">
              <a:lnSpc>
                <a:spcPct val="90000"/>
              </a:lnSpc>
              <a:spcBef>
                <a:spcPct val="30000"/>
              </a:spcBef>
              <a:defRPr/>
            </a:pPr>
            <a:r>
              <a:rPr lang="en-US" altLang="en-US" b="0" kern="0" dirty="0">
                <a:solidFill>
                  <a:srgbClr val="800000"/>
                </a:solidFill>
              </a:rPr>
              <a:t>Business success created funding for genuine self-governance</a:t>
            </a:r>
          </a:p>
          <a:p>
            <a:pPr lvl="1" eaLnBrk="1" hangingPunct="1">
              <a:lnSpc>
                <a:spcPct val="90000"/>
              </a:lnSpc>
              <a:spcBef>
                <a:spcPct val="30000"/>
              </a:spcBef>
              <a:defRPr/>
            </a:pPr>
            <a:r>
              <a:rPr lang="en-US" altLang="en-US" b="0" i="1" kern="0" dirty="0" err="1"/>
              <a:t>Membertou</a:t>
            </a:r>
            <a:r>
              <a:rPr lang="en-US" altLang="en-US" b="0" i="1" kern="0" dirty="0"/>
              <a:t> </a:t>
            </a:r>
            <a:r>
              <a:rPr lang="en-US" altLang="en-US" b="0" kern="0" dirty="0"/>
              <a:t>Health, Social Services, Finance, Education, Human Resources, Public Works and Natural Resources</a:t>
            </a:r>
          </a:p>
          <a:p>
            <a:pPr lvl="1" eaLnBrk="1" hangingPunct="1">
              <a:lnSpc>
                <a:spcPct val="90000"/>
              </a:lnSpc>
              <a:spcBef>
                <a:spcPct val="30000"/>
              </a:spcBef>
              <a:defRPr/>
            </a:pPr>
            <a:r>
              <a:rPr lang="en-US" altLang="en-US" b="0" i="1" kern="0" dirty="0" err="1"/>
              <a:t>Membertou</a:t>
            </a:r>
            <a:r>
              <a:rPr lang="en-US" altLang="en-US" b="0" i="1" kern="0" dirty="0"/>
              <a:t> </a:t>
            </a:r>
            <a:r>
              <a:rPr lang="en-US" altLang="en-US" b="0" kern="0" dirty="0"/>
              <a:t>laws for everything from animal control and trash collection to education and fishery management</a:t>
            </a:r>
          </a:p>
          <a:p>
            <a:pPr eaLnBrk="1" hangingPunct="1">
              <a:lnSpc>
                <a:spcPct val="90000"/>
              </a:lnSpc>
              <a:spcBef>
                <a:spcPct val="30000"/>
              </a:spcBef>
              <a:defRPr/>
            </a:pPr>
            <a:r>
              <a:rPr lang="en-US" altLang="en-US" b="0" kern="0" dirty="0">
                <a:solidFill>
                  <a:srgbClr val="800000"/>
                </a:solidFill>
              </a:rPr>
              <a:t>In the first 10 years, </a:t>
            </a:r>
            <a:r>
              <a:rPr lang="en-US" altLang="en-US" b="0" kern="0" dirty="0" err="1">
                <a:solidFill>
                  <a:srgbClr val="800000"/>
                </a:solidFill>
              </a:rPr>
              <a:t>Membertou</a:t>
            </a:r>
            <a:r>
              <a:rPr lang="en-US" altLang="en-US" b="0" kern="0" dirty="0">
                <a:solidFill>
                  <a:srgbClr val="800000"/>
                </a:solidFill>
              </a:rPr>
              <a:t> went…</a:t>
            </a:r>
          </a:p>
          <a:p>
            <a:pPr lvl="1" eaLnBrk="1" hangingPunct="1">
              <a:lnSpc>
                <a:spcPct val="90000"/>
              </a:lnSpc>
              <a:spcBef>
                <a:spcPct val="30000"/>
              </a:spcBef>
              <a:defRPr/>
            </a:pPr>
            <a:r>
              <a:rPr lang="en-US" altLang="en-US" b="0" kern="0" dirty="0"/>
              <a:t>From 37 to 531 employees</a:t>
            </a:r>
          </a:p>
          <a:p>
            <a:pPr lvl="1" eaLnBrk="1" hangingPunct="1">
              <a:lnSpc>
                <a:spcPct val="90000"/>
              </a:lnSpc>
              <a:spcBef>
                <a:spcPct val="30000"/>
              </a:spcBef>
              <a:defRPr/>
            </a:pPr>
            <a:r>
              <a:rPr lang="en-US" altLang="en-US" b="0" kern="0" dirty="0"/>
              <a:t>From $4 million budget to $65 million budget</a:t>
            </a:r>
          </a:p>
          <a:p>
            <a:pPr lvl="1" eaLnBrk="1" hangingPunct="1">
              <a:lnSpc>
                <a:spcPct val="90000"/>
              </a:lnSpc>
              <a:spcBef>
                <a:spcPct val="30000"/>
              </a:spcBef>
              <a:defRPr/>
            </a:pPr>
            <a:r>
              <a:rPr lang="en-US" altLang="en-US" b="0" kern="0" dirty="0"/>
              <a:t>From ignored, declining enclave to regional economic, political &amp; cultural powerhouse</a:t>
            </a:r>
          </a:p>
          <a:p>
            <a:pPr lvl="1" eaLnBrk="1" hangingPunct="1">
              <a:lnSpc>
                <a:spcPct val="90000"/>
              </a:lnSpc>
              <a:spcBef>
                <a:spcPct val="30000"/>
              </a:spcBef>
              <a:defRPr/>
            </a:pPr>
            <a:endParaRPr lang="en-US" altLang="en-US" sz="1800" b="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6A189FF-7530-494E-BC30-F7C254B9C9F2}"/>
              </a:ext>
            </a:extLst>
          </p:cNvPr>
          <p:cNvSpPr>
            <a:spLocks noGrp="1" noChangeArrowheads="1"/>
          </p:cNvSpPr>
          <p:nvPr>
            <p:ph type="title"/>
          </p:nvPr>
        </p:nvSpPr>
        <p:spPr>
          <a:xfrm>
            <a:off x="381000" y="838200"/>
            <a:ext cx="8483600" cy="762000"/>
          </a:xfrm>
        </p:spPr>
        <p:txBody>
          <a:bodyPr/>
          <a:lstStyle/>
          <a:p>
            <a:r>
              <a:rPr lang="en-US" altLang="en-US" sz="4000"/>
              <a:t>The “Nation Building” Approach…</a:t>
            </a:r>
          </a:p>
        </p:txBody>
      </p:sp>
      <p:sp>
        <p:nvSpPr>
          <p:cNvPr id="3" name="Content Placeholder 2">
            <a:extLst>
              <a:ext uri="{FF2B5EF4-FFF2-40B4-BE49-F238E27FC236}">
                <a16:creationId xmlns:a16="http://schemas.microsoft.com/office/drawing/2014/main" id="{2D73C5C1-5228-4720-AFAF-7466C9F1076D}"/>
              </a:ext>
            </a:extLst>
          </p:cNvPr>
          <p:cNvSpPr>
            <a:spLocks noGrp="1" noChangeArrowheads="1"/>
          </p:cNvSpPr>
          <p:nvPr>
            <p:ph idx="1"/>
          </p:nvPr>
        </p:nvSpPr>
        <p:spPr>
          <a:xfrm>
            <a:off x="685800" y="2286000"/>
            <a:ext cx="7924800" cy="3581400"/>
          </a:xfrm>
        </p:spPr>
        <p:txBody>
          <a:bodyPr/>
          <a:lstStyle/>
          <a:p>
            <a:pPr marL="0" indent="0" algn="ctr">
              <a:buFont typeface="Wingdings" panose="05000000000000000000" pitchFamily="2" charset="2"/>
              <a:buNone/>
            </a:pPr>
            <a:r>
              <a:rPr lang="en-US" altLang="en-US" sz="4000" b="1">
                <a:solidFill>
                  <a:srgbClr val="800000"/>
                </a:solidFill>
              </a:rPr>
              <a:t>Does it </a:t>
            </a:r>
            <a:r>
              <a:rPr lang="en-US" altLang="en-US" sz="4000" b="1" i="1">
                <a:solidFill>
                  <a:srgbClr val="800000"/>
                </a:solidFill>
              </a:rPr>
              <a:t>really</a:t>
            </a:r>
            <a:r>
              <a:rPr lang="en-US" altLang="en-US" sz="4000" b="1">
                <a:solidFill>
                  <a:srgbClr val="800000"/>
                </a:solidFill>
              </a:rPr>
              <a:t>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a:extLst>
              <a:ext uri="{FF2B5EF4-FFF2-40B4-BE49-F238E27FC236}">
                <a16:creationId xmlns:a16="http://schemas.microsoft.com/office/drawing/2014/main" id="{8FB1C58C-40F0-49F4-A3A8-010ED782A02E}"/>
              </a:ext>
            </a:extLst>
          </p:cNvPr>
          <p:cNvSpPr>
            <a:spLocks noChangeAspect="1" noChangeArrowheads="1"/>
          </p:cNvSpPr>
          <p:nvPr/>
        </p:nvSpPr>
        <p:spPr bwMode="auto">
          <a:xfrm>
            <a:off x="685800" y="258763"/>
            <a:ext cx="7924800"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grpSp>
        <p:nvGrpSpPr>
          <p:cNvPr id="25603" name="Group 7">
            <a:extLst>
              <a:ext uri="{FF2B5EF4-FFF2-40B4-BE49-F238E27FC236}">
                <a16:creationId xmlns:a16="http://schemas.microsoft.com/office/drawing/2014/main" id="{20601092-1026-41B0-B626-09F45AFC95E8}"/>
              </a:ext>
            </a:extLst>
          </p:cNvPr>
          <p:cNvGrpSpPr>
            <a:grpSpLocks noChangeAspect="1"/>
          </p:cNvGrpSpPr>
          <p:nvPr/>
        </p:nvGrpSpPr>
        <p:grpSpPr bwMode="auto">
          <a:xfrm>
            <a:off x="544513" y="76200"/>
            <a:ext cx="7924800" cy="6019800"/>
            <a:chOff x="480" y="132"/>
            <a:chExt cx="4992" cy="3792"/>
          </a:xfrm>
        </p:grpSpPr>
        <p:sp>
          <p:nvSpPr>
            <p:cNvPr id="25610" name="AutoShape 6">
              <a:extLst>
                <a:ext uri="{FF2B5EF4-FFF2-40B4-BE49-F238E27FC236}">
                  <a16:creationId xmlns:a16="http://schemas.microsoft.com/office/drawing/2014/main" id="{6E27D009-C702-45E4-9442-16986476EDCD}"/>
                </a:ext>
              </a:extLst>
            </p:cNvPr>
            <p:cNvSpPr>
              <a:spLocks noChangeAspect="1" noChangeArrowheads="1" noTextEdit="1"/>
            </p:cNvSpPr>
            <p:nvPr/>
          </p:nvSpPr>
          <p:spPr bwMode="auto">
            <a:xfrm>
              <a:off x="480" y="259"/>
              <a:ext cx="4992" cy="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11" name="Rectangle 8">
              <a:extLst>
                <a:ext uri="{FF2B5EF4-FFF2-40B4-BE49-F238E27FC236}">
                  <a16:creationId xmlns:a16="http://schemas.microsoft.com/office/drawing/2014/main" id="{69074D78-A753-481F-8DE3-CAC2A528A188}"/>
                </a:ext>
              </a:extLst>
            </p:cNvPr>
            <p:cNvSpPr>
              <a:spLocks noChangeArrowheads="1"/>
            </p:cNvSpPr>
            <p:nvPr/>
          </p:nvSpPr>
          <p:spPr bwMode="auto">
            <a:xfrm>
              <a:off x="480" y="259"/>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12" name="Rectangle 9">
              <a:extLst>
                <a:ext uri="{FF2B5EF4-FFF2-40B4-BE49-F238E27FC236}">
                  <a16:creationId xmlns:a16="http://schemas.microsoft.com/office/drawing/2014/main" id="{44A424D3-169E-4C8B-AC54-AF3E69680951}"/>
                </a:ext>
              </a:extLst>
            </p:cNvPr>
            <p:cNvSpPr>
              <a:spLocks noChangeArrowheads="1"/>
            </p:cNvSpPr>
            <p:nvPr/>
          </p:nvSpPr>
          <p:spPr bwMode="auto">
            <a:xfrm>
              <a:off x="550" y="326"/>
              <a:ext cx="4867" cy="3539"/>
            </a:xfrm>
            <a:prstGeom prst="rect">
              <a:avLst/>
            </a:prstGeom>
            <a:solidFill>
              <a:srgbClr val="E1E6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13" name="Rectangle 10">
              <a:extLst>
                <a:ext uri="{FF2B5EF4-FFF2-40B4-BE49-F238E27FC236}">
                  <a16:creationId xmlns:a16="http://schemas.microsoft.com/office/drawing/2014/main" id="{128229EE-5AA8-417A-854C-26B08CF3D4FF}"/>
                </a:ext>
              </a:extLst>
            </p:cNvPr>
            <p:cNvSpPr>
              <a:spLocks noChangeArrowheads="1"/>
            </p:cNvSpPr>
            <p:nvPr/>
          </p:nvSpPr>
          <p:spPr bwMode="auto">
            <a:xfrm>
              <a:off x="554" y="333"/>
              <a:ext cx="4848" cy="3521"/>
            </a:xfrm>
            <a:prstGeom prst="rect">
              <a:avLst/>
            </a:prstGeom>
            <a:solidFill>
              <a:schemeClr val="bg1"/>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14" name="Line 11">
              <a:extLst>
                <a:ext uri="{FF2B5EF4-FFF2-40B4-BE49-F238E27FC236}">
                  <a16:creationId xmlns:a16="http://schemas.microsoft.com/office/drawing/2014/main" id="{274CB848-5B6A-4ACB-8D49-34B948F2BAAA}"/>
                </a:ext>
              </a:extLst>
            </p:cNvPr>
            <p:cNvSpPr>
              <a:spLocks noChangeShapeType="1"/>
            </p:cNvSpPr>
            <p:nvPr/>
          </p:nvSpPr>
          <p:spPr bwMode="auto">
            <a:xfrm>
              <a:off x="784" y="3561"/>
              <a:ext cx="4629" cy="4"/>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2">
              <a:extLst>
                <a:ext uri="{FF2B5EF4-FFF2-40B4-BE49-F238E27FC236}">
                  <a16:creationId xmlns:a16="http://schemas.microsoft.com/office/drawing/2014/main" id="{C3C66BEB-2647-41CC-9F76-D1A33017EF31}"/>
                </a:ext>
              </a:extLst>
            </p:cNvPr>
            <p:cNvSpPr>
              <a:spLocks noChangeShapeType="1"/>
            </p:cNvSpPr>
            <p:nvPr/>
          </p:nvSpPr>
          <p:spPr bwMode="auto">
            <a:xfrm>
              <a:off x="784" y="2949"/>
              <a:ext cx="4629"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3">
              <a:extLst>
                <a:ext uri="{FF2B5EF4-FFF2-40B4-BE49-F238E27FC236}">
                  <a16:creationId xmlns:a16="http://schemas.microsoft.com/office/drawing/2014/main" id="{09164789-3B60-47E4-9F8B-AB4844FDFAEB}"/>
                </a:ext>
              </a:extLst>
            </p:cNvPr>
            <p:cNvSpPr>
              <a:spLocks noChangeShapeType="1"/>
            </p:cNvSpPr>
            <p:nvPr/>
          </p:nvSpPr>
          <p:spPr bwMode="auto">
            <a:xfrm>
              <a:off x="784" y="2329"/>
              <a:ext cx="4629"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14">
              <a:extLst>
                <a:ext uri="{FF2B5EF4-FFF2-40B4-BE49-F238E27FC236}">
                  <a16:creationId xmlns:a16="http://schemas.microsoft.com/office/drawing/2014/main" id="{C8E4530B-4B44-48D0-A0DB-670D1DBB5CCD}"/>
                </a:ext>
              </a:extLst>
            </p:cNvPr>
            <p:cNvSpPr>
              <a:spLocks noChangeShapeType="1"/>
            </p:cNvSpPr>
            <p:nvPr/>
          </p:nvSpPr>
          <p:spPr bwMode="auto">
            <a:xfrm>
              <a:off x="784" y="1713"/>
              <a:ext cx="4629"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15">
              <a:extLst>
                <a:ext uri="{FF2B5EF4-FFF2-40B4-BE49-F238E27FC236}">
                  <a16:creationId xmlns:a16="http://schemas.microsoft.com/office/drawing/2014/main" id="{12809FD1-F1D2-48FD-829F-5B7721F2A6F4}"/>
                </a:ext>
              </a:extLst>
            </p:cNvPr>
            <p:cNvSpPr>
              <a:spLocks noChangeShapeType="1"/>
            </p:cNvSpPr>
            <p:nvPr/>
          </p:nvSpPr>
          <p:spPr bwMode="auto">
            <a:xfrm>
              <a:off x="784" y="1097"/>
              <a:ext cx="4629"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Rectangle 16">
              <a:extLst>
                <a:ext uri="{FF2B5EF4-FFF2-40B4-BE49-F238E27FC236}">
                  <a16:creationId xmlns:a16="http://schemas.microsoft.com/office/drawing/2014/main" id="{F8D94812-7DF3-4037-B9A6-B3DF672918CE}"/>
                </a:ext>
              </a:extLst>
            </p:cNvPr>
            <p:cNvSpPr>
              <a:spLocks noChangeArrowheads="1"/>
            </p:cNvSpPr>
            <p:nvPr/>
          </p:nvSpPr>
          <p:spPr bwMode="auto">
            <a:xfrm>
              <a:off x="925" y="1747"/>
              <a:ext cx="693" cy="1818"/>
            </a:xfrm>
            <a:prstGeom prst="rect">
              <a:avLst/>
            </a:prstGeom>
            <a:gradFill rotWithShape="0">
              <a:gsLst>
                <a:gs pos="0">
                  <a:srgbClr val="EA0000"/>
                </a:gs>
                <a:gs pos="45000">
                  <a:srgbClr val="AD0000"/>
                </a:gs>
                <a:gs pos="100000">
                  <a:srgbClr val="CE0000"/>
                </a:gs>
              </a:gsLst>
              <a:lin ang="27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20" name="Rectangle 17">
              <a:extLst>
                <a:ext uri="{FF2B5EF4-FFF2-40B4-BE49-F238E27FC236}">
                  <a16:creationId xmlns:a16="http://schemas.microsoft.com/office/drawing/2014/main" id="{242D2A0B-8A16-4E36-A1E7-C0C4E5F4D0C2}"/>
                </a:ext>
              </a:extLst>
            </p:cNvPr>
            <p:cNvSpPr>
              <a:spLocks noChangeArrowheads="1"/>
            </p:cNvSpPr>
            <p:nvPr/>
          </p:nvSpPr>
          <p:spPr bwMode="auto">
            <a:xfrm>
              <a:off x="2682" y="1389"/>
              <a:ext cx="685" cy="2182"/>
            </a:xfrm>
            <a:prstGeom prst="rect">
              <a:avLst/>
            </a:prstGeom>
            <a:gradFill rotWithShape="1">
              <a:gsLst>
                <a:gs pos="0">
                  <a:srgbClr val="830000"/>
                </a:gs>
                <a:gs pos="50000">
                  <a:srgbClr val="BD0000"/>
                </a:gs>
                <a:gs pos="100000">
                  <a:srgbClr val="E20000"/>
                </a:gs>
              </a:gsLst>
              <a:lin ang="162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21" name="Rectangle 18">
              <a:extLst>
                <a:ext uri="{FF2B5EF4-FFF2-40B4-BE49-F238E27FC236}">
                  <a16:creationId xmlns:a16="http://schemas.microsoft.com/office/drawing/2014/main" id="{1413FD78-4F25-43BE-AD52-A7B86EBA7077}"/>
                </a:ext>
              </a:extLst>
            </p:cNvPr>
            <p:cNvSpPr>
              <a:spLocks noChangeArrowheads="1"/>
            </p:cNvSpPr>
            <p:nvPr/>
          </p:nvSpPr>
          <p:spPr bwMode="auto">
            <a:xfrm>
              <a:off x="4431" y="2881"/>
              <a:ext cx="693" cy="690"/>
            </a:xfrm>
            <a:prstGeom prst="rect">
              <a:avLst/>
            </a:prstGeom>
            <a:gradFill rotWithShape="1">
              <a:gsLst>
                <a:gs pos="0">
                  <a:srgbClr val="770000"/>
                </a:gs>
                <a:gs pos="56000">
                  <a:srgbClr val="D20000"/>
                </a:gs>
                <a:gs pos="100000">
                  <a:srgbClr val="CE0000"/>
                </a:gs>
              </a:gsLst>
              <a:lin ang="16200000" scaled="1"/>
            </a:gradFill>
            <a:ln w="6350">
              <a:solidFill>
                <a:srgbClr val="C00000"/>
              </a:solidFill>
              <a:miter lim="800000"/>
              <a:headEnd/>
              <a:tailEnd/>
            </a:ln>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22" name="Rectangle 19">
              <a:extLst>
                <a:ext uri="{FF2B5EF4-FFF2-40B4-BE49-F238E27FC236}">
                  <a16:creationId xmlns:a16="http://schemas.microsoft.com/office/drawing/2014/main" id="{74A192CC-6E95-42AA-BD81-A03E2E4E883B}"/>
                </a:ext>
              </a:extLst>
            </p:cNvPr>
            <p:cNvSpPr>
              <a:spLocks noChangeArrowheads="1"/>
            </p:cNvSpPr>
            <p:nvPr/>
          </p:nvSpPr>
          <p:spPr bwMode="auto">
            <a:xfrm>
              <a:off x="1195" y="1576"/>
              <a:ext cx="20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23" name="Rectangle 20">
              <a:extLst>
                <a:ext uri="{FF2B5EF4-FFF2-40B4-BE49-F238E27FC236}">
                  <a16:creationId xmlns:a16="http://schemas.microsoft.com/office/drawing/2014/main" id="{D65C319F-7DAA-44E9-878C-81204096C0F5}"/>
                </a:ext>
              </a:extLst>
            </p:cNvPr>
            <p:cNvSpPr>
              <a:spLocks noChangeArrowheads="1"/>
            </p:cNvSpPr>
            <p:nvPr/>
          </p:nvSpPr>
          <p:spPr bwMode="auto">
            <a:xfrm>
              <a:off x="1192" y="1576"/>
              <a:ext cx="1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30%</a:t>
              </a:r>
              <a:endParaRPr lang="en-US" altLang="en-US" sz="1800">
                <a:solidFill>
                  <a:schemeClr val="tx1"/>
                </a:solidFill>
                <a:latin typeface="Arial" panose="020B0604020202020204" pitchFamily="34" charset="0"/>
              </a:endParaRPr>
            </a:p>
          </p:txBody>
        </p:sp>
        <p:sp>
          <p:nvSpPr>
            <p:cNvPr id="25624" name="Rectangle 21">
              <a:extLst>
                <a:ext uri="{FF2B5EF4-FFF2-40B4-BE49-F238E27FC236}">
                  <a16:creationId xmlns:a16="http://schemas.microsoft.com/office/drawing/2014/main" id="{2DBAE588-C9C4-405C-A7B6-0F5E65E5B6B5}"/>
                </a:ext>
              </a:extLst>
            </p:cNvPr>
            <p:cNvSpPr>
              <a:spLocks noChangeArrowheads="1"/>
            </p:cNvSpPr>
            <p:nvPr/>
          </p:nvSpPr>
          <p:spPr bwMode="auto">
            <a:xfrm>
              <a:off x="1377" y="1494"/>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25" name="Rectangle 22">
              <a:extLst>
                <a:ext uri="{FF2B5EF4-FFF2-40B4-BE49-F238E27FC236}">
                  <a16:creationId xmlns:a16="http://schemas.microsoft.com/office/drawing/2014/main" id="{349C8E90-16EA-4735-9994-09E8793A853E}"/>
                </a:ext>
              </a:extLst>
            </p:cNvPr>
            <p:cNvSpPr>
              <a:spLocks noChangeArrowheads="1"/>
            </p:cNvSpPr>
            <p:nvPr/>
          </p:nvSpPr>
          <p:spPr bwMode="auto">
            <a:xfrm>
              <a:off x="2948" y="1213"/>
              <a:ext cx="21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26" name="Rectangle 23">
              <a:extLst>
                <a:ext uri="{FF2B5EF4-FFF2-40B4-BE49-F238E27FC236}">
                  <a16:creationId xmlns:a16="http://schemas.microsoft.com/office/drawing/2014/main" id="{9FB8B3F6-871A-436B-B573-924811D17CE9}"/>
                </a:ext>
              </a:extLst>
            </p:cNvPr>
            <p:cNvSpPr>
              <a:spLocks noChangeArrowheads="1"/>
            </p:cNvSpPr>
            <p:nvPr/>
          </p:nvSpPr>
          <p:spPr bwMode="auto">
            <a:xfrm>
              <a:off x="2948" y="1213"/>
              <a:ext cx="1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36%</a:t>
              </a:r>
              <a:endParaRPr lang="en-US" altLang="en-US" sz="1800">
                <a:solidFill>
                  <a:schemeClr val="tx1"/>
                </a:solidFill>
                <a:latin typeface="Arial" panose="020B0604020202020204" pitchFamily="34" charset="0"/>
              </a:endParaRPr>
            </a:p>
          </p:txBody>
        </p:sp>
        <p:sp>
          <p:nvSpPr>
            <p:cNvPr id="25627" name="Rectangle 24">
              <a:extLst>
                <a:ext uri="{FF2B5EF4-FFF2-40B4-BE49-F238E27FC236}">
                  <a16:creationId xmlns:a16="http://schemas.microsoft.com/office/drawing/2014/main" id="{F720DB62-B940-4A1A-96CE-AD6194A38EC4}"/>
                </a:ext>
              </a:extLst>
            </p:cNvPr>
            <p:cNvSpPr>
              <a:spLocks noChangeArrowheads="1"/>
            </p:cNvSpPr>
            <p:nvPr/>
          </p:nvSpPr>
          <p:spPr bwMode="auto">
            <a:xfrm>
              <a:off x="3134" y="1131"/>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28" name="Rectangle 25">
              <a:extLst>
                <a:ext uri="{FF2B5EF4-FFF2-40B4-BE49-F238E27FC236}">
                  <a16:creationId xmlns:a16="http://schemas.microsoft.com/office/drawing/2014/main" id="{E04DBA42-D7CD-4457-B3F8-08272ADB2AD6}"/>
                </a:ext>
              </a:extLst>
            </p:cNvPr>
            <p:cNvSpPr>
              <a:spLocks noChangeArrowheads="1"/>
            </p:cNvSpPr>
            <p:nvPr/>
          </p:nvSpPr>
          <p:spPr bwMode="auto">
            <a:xfrm>
              <a:off x="4698" y="2704"/>
              <a:ext cx="222"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29" name="Rectangle 26">
              <a:extLst>
                <a:ext uri="{FF2B5EF4-FFF2-40B4-BE49-F238E27FC236}">
                  <a16:creationId xmlns:a16="http://schemas.microsoft.com/office/drawing/2014/main" id="{B1636868-6220-4026-BFF3-FEBCC925CCD3}"/>
                </a:ext>
              </a:extLst>
            </p:cNvPr>
            <p:cNvSpPr>
              <a:spLocks noChangeArrowheads="1"/>
            </p:cNvSpPr>
            <p:nvPr/>
          </p:nvSpPr>
          <p:spPr bwMode="auto">
            <a:xfrm>
              <a:off x="4698" y="2704"/>
              <a:ext cx="1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11%</a:t>
              </a:r>
              <a:endParaRPr lang="en-US" altLang="en-US" sz="1800">
                <a:solidFill>
                  <a:schemeClr val="tx1"/>
                </a:solidFill>
                <a:latin typeface="Arial" panose="020B0604020202020204" pitchFamily="34" charset="0"/>
              </a:endParaRPr>
            </a:p>
          </p:txBody>
        </p:sp>
        <p:sp>
          <p:nvSpPr>
            <p:cNvPr id="25630" name="Rectangle 27">
              <a:extLst>
                <a:ext uri="{FF2B5EF4-FFF2-40B4-BE49-F238E27FC236}">
                  <a16:creationId xmlns:a16="http://schemas.microsoft.com/office/drawing/2014/main" id="{84843248-BD6D-406B-9EB5-DFB73FF99CCD}"/>
                </a:ext>
              </a:extLst>
            </p:cNvPr>
            <p:cNvSpPr>
              <a:spLocks noChangeArrowheads="1"/>
            </p:cNvSpPr>
            <p:nvPr/>
          </p:nvSpPr>
          <p:spPr bwMode="auto">
            <a:xfrm>
              <a:off x="4883" y="2622"/>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31" name="Line 28">
              <a:extLst>
                <a:ext uri="{FF2B5EF4-FFF2-40B4-BE49-F238E27FC236}">
                  <a16:creationId xmlns:a16="http://schemas.microsoft.com/office/drawing/2014/main" id="{C87F5428-8801-42B6-AC46-A6D2E32B7552}"/>
                </a:ext>
              </a:extLst>
            </p:cNvPr>
            <p:cNvSpPr>
              <a:spLocks noChangeShapeType="1"/>
            </p:cNvSpPr>
            <p:nvPr/>
          </p:nvSpPr>
          <p:spPr bwMode="auto">
            <a:xfrm flipV="1">
              <a:off x="784" y="816"/>
              <a:ext cx="4" cy="2745"/>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Line 29">
              <a:extLst>
                <a:ext uri="{FF2B5EF4-FFF2-40B4-BE49-F238E27FC236}">
                  <a16:creationId xmlns:a16="http://schemas.microsoft.com/office/drawing/2014/main" id="{7586BC9F-EC29-4F49-B7F1-246C6B924C45}"/>
                </a:ext>
              </a:extLst>
            </p:cNvPr>
            <p:cNvSpPr>
              <a:spLocks noChangeShapeType="1"/>
            </p:cNvSpPr>
            <p:nvPr/>
          </p:nvSpPr>
          <p:spPr bwMode="auto">
            <a:xfrm flipH="1">
              <a:off x="739" y="3561"/>
              <a:ext cx="45" cy="4"/>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3" name="Rectangle 30">
              <a:extLst>
                <a:ext uri="{FF2B5EF4-FFF2-40B4-BE49-F238E27FC236}">
                  <a16:creationId xmlns:a16="http://schemas.microsoft.com/office/drawing/2014/main" id="{DFA8405E-824B-4462-A9CA-E9FB0BF29F02}"/>
                </a:ext>
              </a:extLst>
            </p:cNvPr>
            <p:cNvSpPr>
              <a:spLocks noChangeArrowheads="1"/>
            </p:cNvSpPr>
            <p:nvPr/>
          </p:nvSpPr>
          <p:spPr bwMode="auto">
            <a:xfrm>
              <a:off x="621" y="3517"/>
              <a:ext cx="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 0</a:t>
              </a:r>
              <a:endParaRPr lang="en-US" altLang="en-US" sz="1800">
                <a:solidFill>
                  <a:schemeClr val="tx1"/>
                </a:solidFill>
                <a:latin typeface="Arial" panose="020B0604020202020204" pitchFamily="34" charset="0"/>
              </a:endParaRPr>
            </a:p>
          </p:txBody>
        </p:sp>
        <p:sp>
          <p:nvSpPr>
            <p:cNvPr id="25634" name="Rectangle 31">
              <a:extLst>
                <a:ext uri="{FF2B5EF4-FFF2-40B4-BE49-F238E27FC236}">
                  <a16:creationId xmlns:a16="http://schemas.microsoft.com/office/drawing/2014/main" id="{2A8D5DB7-8AA5-4721-BE88-FBB74720EC6D}"/>
                </a:ext>
              </a:extLst>
            </p:cNvPr>
            <p:cNvSpPr>
              <a:spLocks noChangeArrowheads="1"/>
            </p:cNvSpPr>
            <p:nvPr/>
          </p:nvSpPr>
          <p:spPr bwMode="auto">
            <a:xfrm>
              <a:off x="699" y="3517"/>
              <a:ext cx="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5635" name="Line 32">
              <a:extLst>
                <a:ext uri="{FF2B5EF4-FFF2-40B4-BE49-F238E27FC236}">
                  <a16:creationId xmlns:a16="http://schemas.microsoft.com/office/drawing/2014/main" id="{A5B86520-47B4-4624-BB53-D60AB335BBEC}"/>
                </a:ext>
              </a:extLst>
            </p:cNvPr>
            <p:cNvSpPr>
              <a:spLocks noChangeShapeType="1"/>
            </p:cNvSpPr>
            <p:nvPr/>
          </p:nvSpPr>
          <p:spPr bwMode="auto">
            <a:xfrm flipH="1">
              <a:off x="739" y="2949"/>
              <a:ext cx="45"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6" name="Rectangle 33">
              <a:extLst>
                <a:ext uri="{FF2B5EF4-FFF2-40B4-BE49-F238E27FC236}">
                  <a16:creationId xmlns:a16="http://schemas.microsoft.com/office/drawing/2014/main" id="{A514085E-1A35-4B6F-A839-BAB652019193}"/>
                </a:ext>
              </a:extLst>
            </p:cNvPr>
            <p:cNvSpPr>
              <a:spLocks noChangeArrowheads="1"/>
            </p:cNvSpPr>
            <p:nvPr/>
          </p:nvSpPr>
          <p:spPr bwMode="auto">
            <a:xfrm>
              <a:off x="613" y="2871"/>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10</a:t>
              </a:r>
              <a:endParaRPr lang="en-US" altLang="en-US" sz="1800">
                <a:solidFill>
                  <a:schemeClr val="tx1"/>
                </a:solidFill>
                <a:latin typeface="Arial" panose="020B0604020202020204" pitchFamily="34" charset="0"/>
              </a:endParaRPr>
            </a:p>
          </p:txBody>
        </p:sp>
        <p:sp>
          <p:nvSpPr>
            <p:cNvPr id="25637" name="Rectangle 34">
              <a:extLst>
                <a:ext uri="{FF2B5EF4-FFF2-40B4-BE49-F238E27FC236}">
                  <a16:creationId xmlns:a16="http://schemas.microsoft.com/office/drawing/2014/main" id="{3582B4A9-3457-4F9C-AB93-887F19C276D2}"/>
                </a:ext>
              </a:extLst>
            </p:cNvPr>
            <p:cNvSpPr>
              <a:spLocks noChangeArrowheads="1"/>
            </p:cNvSpPr>
            <p:nvPr/>
          </p:nvSpPr>
          <p:spPr bwMode="auto">
            <a:xfrm>
              <a:off x="717" y="2871"/>
              <a:ext cx="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5638" name="Line 35">
              <a:extLst>
                <a:ext uri="{FF2B5EF4-FFF2-40B4-BE49-F238E27FC236}">
                  <a16:creationId xmlns:a16="http://schemas.microsoft.com/office/drawing/2014/main" id="{E4DFB030-9EF9-4ED2-80A0-C9AE5D2F3A36}"/>
                </a:ext>
              </a:extLst>
            </p:cNvPr>
            <p:cNvSpPr>
              <a:spLocks noChangeShapeType="1"/>
            </p:cNvSpPr>
            <p:nvPr/>
          </p:nvSpPr>
          <p:spPr bwMode="auto">
            <a:xfrm flipH="1">
              <a:off x="739" y="2329"/>
              <a:ext cx="45"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9" name="Rectangle 36">
              <a:extLst>
                <a:ext uri="{FF2B5EF4-FFF2-40B4-BE49-F238E27FC236}">
                  <a16:creationId xmlns:a16="http://schemas.microsoft.com/office/drawing/2014/main" id="{737C5B91-0999-4AB5-AB67-C6361B398528}"/>
                </a:ext>
              </a:extLst>
            </p:cNvPr>
            <p:cNvSpPr>
              <a:spLocks noChangeArrowheads="1"/>
            </p:cNvSpPr>
            <p:nvPr/>
          </p:nvSpPr>
          <p:spPr bwMode="auto">
            <a:xfrm>
              <a:off x="613" y="2240"/>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20</a:t>
              </a:r>
              <a:endParaRPr lang="en-US" altLang="en-US" sz="1800">
                <a:solidFill>
                  <a:schemeClr val="tx1"/>
                </a:solidFill>
                <a:latin typeface="Arial" panose="020B0604020202020204" pitchFamily="34" charset="0"/>
              </a:endParaRPr>
            </a:p>
          </p:txBody>
        </p:sp>
        <p:sp>
          <p:nvSpPr>
            <p:cNvPr id="25640" name="Rectangle 37">
              <a:extLst>
                <a:ext uri="{FF2B5EF4-FFF2-40B4-BE49-F238E27FC236}">
                  <a16:creationId xmlns:a16="http://schemas.microsoft.com/office/drawing/2014/main" id="{CDDD6F16-0073-4B48-AE40-717988056C3F}"/>
                </a:ext>
              </a:extLst>
            </p:cNvPr>
            <p:cNvSpPr>
              <a:spLocks noChangeArrowheads="1"/>
            </p:cNvSpPr>
            <p:nvPr/>
          </p:nvSpPr>
          <p:spPr bwMode="auto">
            <a:xfrm>
              <a:off x="717" y="2240"/>
              <a:ext cx="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5641" name="Line 38">
              <a:extLst>
                <a:ext uri="{FF2B5EF4-FFF2-40B4-BE49-F238E27FC236}">
                  <a16:creationId xmlns:a16="http://schemas.microsoft.com/office/drawing/2014/main" id="{2C8607BC-1200-4E0B-8F77-C50AE8C9A334}"/>
                </a:ext>
              </a:extLst>
            </p:cNvPr>
            <p:cNvSpPr>
              <a:spLocks noChangeShapeType="1"/>
            </p:cNvSpPr>
            <p:nvPr/>
          </p:nvSpPr>
          <p:spPr bwMode="auto">
            <a:xfrm flipH="1">
              <a:off x="739" y="1713"/>
              <a:ext cx="45"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Rectangle 39">
              <a:extLst>
                <a:ext uri="{FF2B5EF4-FFF2-40B4-BE49-F238E27FC236}">
                  <a16:creationId xmlns:a16="http://schemas.microsoft.com/office/drawing/2014/main" id="{050A6008-681C-44FF-A033-7EE4B7C4BFC4}"/>
                </a:ext>
              </a:extLst>
            </p:cNvPr>
            <p:cNvSpPr>
              <a:spLocks noChangeArrowheads="1"/>
            </p:cNvSpPr>
            <p:nvPr/>
          </p:nvSpPr>
          <p:spPr bwMode="auto">
            <a:xfrm>
              <a:off x="576" y="1643"/>
              <a:ext cx="13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 30</a:t>
              </a:r>
              <a:endParaRPr lang="en-US" altLang="en-US" sz="1800">
                <a:solidFill>
                  <a:schemeClr val="tx1"/>
                </a:solidFill>
                <a:latin typeface="Arial" panose="020B0604020202020204" pitchFamily="34" charset="0"/>
              </a:endParaRPr>
            </a:p>
          </p:txBody>
        </p:sp>
        <p:sp>
          <p:nvSpPr>
            <p:cNvPr id="25643" name="Rectangle 40">
              <a:extLst>
                <a:ext uri="{FF2B5EF4-FFF2-40B4-BE49-F238E27FC236}">
                  <a16:creationId xmlns:a16="http://schemas.microsoft.com/office/drawing/2014/main" id="{5745C0D5-F501-487E-9371-5F52F752525B}"/>
                </a:ext>
              </a:extLst>
            </p:cNvPr>
            <p:cNvSpPr>
              <a:spLocks noChangeArrowheads="1"/>
            </p:cNvSpPr>
            <p:nvPr/>
          </p:nvSpPr>
          <p:spPr bwMode="auto">
            <a:xfrm>
              <a:off x="706" y="1643"/>
              <a:ext cx="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5644" name="Line 41">
              <a:extLst>
                <a:ext uri="{FF2B5EF4-FFF2-40B4-BE49-F238E27FC236}">
                  <a16:creationId xmlns:a16="http://schemas.microsoft.com/office/drawing/2014/main" id="{E5E8AB9D-F70C-43B4-B1E4-23D1C563EB22}"/>
                </a:ext>
              </a:extLst>
            </p:cNvPr>
            <p:cNvSpPr>
              <a:spLocks noChangeShapeType="1"/>
            </p:cNvSpPr>
            <p:nvPr/>
          </p:nvSpPr>
          <p:spPr bwMode="auto">
            <a:xfrm flipH="1">
              <a:off x="739" y="1097"/>
              <a:ext cx="45"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5" name="Rectangle 42">
              <a:extLst>
                <a:ext uri="{FF2B5EF4-FFF2-40B4-BE49-F238E27FC236}">
                  <a16:creationId xmlns:a16="http://schemas.microsoft.com/office/drawing/2014/main" id="{571B90F3-4A2B-4D96-A08A-00EBEB044F3C}"/>
                </a:ext>
              </a:extLst>
            </p:cNvPr>
            <p:cNvSpPr>
              <a:spLocks noChangeArrowheads="1"/>
            </p:cNvSpPr>
            <p:nvPr/>
          </p:nvSpPr>
          <p:spPr bwMode="auto">
            <a:xfrm>
              <a:off x="587" y="1012"/>
              <a:ext cx="1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40</a:t>
              </a:r>
              <a:endParaRPr lang="en-US" altLang="en-US" sz="1800">
                <a:solidFill>
                  <a:schemeClr val="tx1"/>
                </a:solidFill>
                <a:latin typeface="Arial" panose="020B0604020202020204" pitchFamily="34" charset="0"/>
              </a:endParaRPr>
            </a:p>
          </p:txBody>
        </p:sp>
        <p:sp>
          <p:nvSpPr>
            <p:cNvPr id="25646" name="Rectangle 43">
              <a:extLst>
                <a:ext uri="{FF2B5EF4-FFF2-40B4-BE49-F238E27FC236}">
                  <a16:creationId xmlns:a16="http://schemas.microsoft.com/office/drawing/2014/main" id="{7EF4B968-4435-4F3C-BE76-98759B6768D8}"/>
                </a:ext>
              </a:extLst>
            </p:cNvPr>
            <p:cNvSpPr>
              <a:spLocks noChangeArrowheads="1"/>
            </p:cNvSpPr>
            <p:nvPr/>
          </p:nvSpPr>
          <p:spPr bwMode="auto">
            <a:xfrm>
              <a:off x="691" y="1012"/>
              <a:ext cx="2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5647" name="Line 44">
              <a:extLst>
                <a:ext uri="{FF2B5EF4-FFF2-40B4-BE49-F238E27FC236}">
                  <a16:creationId xmlns:a16="http://schemas.microsoft.com/office/drawing/2014/main" id="{DB50CFF9-8885-4ACE-A739-31D049349588}"/>
                </a:ext>
              </a:extLst>
            </p:cNvPr>
            <p:cNvSpPr>
              <a:spLocks noChangeShapeType="1"/>
            </p:cNvSpPr>
            <p:nvPr/>
          </p:nvSpPr>
          <p:spPr bwMode="auto">
            <a:xfrm>
              <a:off x="784" y="3561"/>
              <a:ext cx="4629" cy="4"/>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8" name="Rectangle 45">
              <a:extLst>
                <a:ext uri="{FF2B5EF4-FFF2-40B4-BE49-F238E27FC236}">
                  <a16:creationId xmlns:a16="http://schemas.microsoft.com/office/drawing/2014/main" id="{705A35B1-4D7E-494C-AA6B-A5FC3546E048}"/>
                </a:ext>
              </a:extLst>
            </p:cNvPr>
            <p:cNvSpPr>
              <a:spLocks noChangeArrowheads="1"/>
            </p:cNvSpPr>
            <p:nvPr/>
          </p:nvSpPr>
          <p:spPr bwMode="auto">
            <a:xfrm>
              <a:off x="895" y="3609"/>
              <a:ext cx="693"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49" name="Rectangle 46">
              <a:extLst>
                <a:ext uri="{FF2B5EF4-FFF2-40B4-BE49-F238E27FC236}">
                  <a16:creationId xmlns:a16="http://schemas.microsoft.com/office/drawing/2014/main" id="{D35D153D-B429-4519-ABDE-190D2AC15E0C}"/>
                </a:ext>
              </a:extLst>
            </p:cNvPr>
            <p:cNvSpPr>
              <a:spLocks noChangeArrowheads="1"/>
            </p:cNvSpPr>
            <p:nvPr/>
          </p:nvSpPr>
          <p:spPr bwMode="auto">
            <a:xfrm>
              <a:off x="895" y="3609"/>
              <a:ext cx="2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Non</a:t>
              </a:r>
              <a:endParaRPr lang="en-US" altLang="en-US" sz="1800">
                <a:solidFill>
                  <a:schemeClr val="tx1"/>
                </a:solidFill>
                <a:latin typeface="Arial" panose="020B0604020202020204" pitchFamily="34" charset="0"/>
              </a:endParaRPr>
            </a:p>
          </p:txBody>
        </p:sp>
        <p:sp>
          <p:nvSpPr>
            <p:cNvPr id="25650" name="Rectangle 47">
              <a:extLst>
                <a:ext uri="{FF2B5EF4-FFF2-40B4-BE49-F238E27FC236}">
                  <a16:creationId xmlns:a16="http://schemas.microsoft.com/office/drawing/2014/main" id="{F18B61CE-D1EB-400E-98EB-BB32DCD1FE84}"/>
                </a:ext>
              </a:extLst>
            </p:cNvPr>
            <p:cNvSpPr>
              <a:spLocks noChangeArrowheads="1"/>
            </p:cNvSpPr>
            <p:nvPr/>
          </p:nvSpPr>
          <p:spPr bwMode="auto">
            <a:xfrm>
              <a:off x="1117" y="360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a:t>
              </a:r>
              <a:endParaRPr lang="en-US" altLang="en-US" sz="1800">
                <a:solidFill>
                  <a:schemeClr val="tx1"/>
                </a:solidFill>
                <a:latin typeface="Arial" panose="020B0604020202020204" pitchFamily="34" charset="0"/>
              </a:endParaRPr>
            </a:p>
          </p:txBody>
        </p:sp>
        <p:sp>
          <p:nvSpPr>
            <p:cNvPr id="25651" name="Rectangle 48">
              <a:extLst>
                <a:ext uri="{FF2B5EF4-FFF2-40B4-BE49-F238E27FC236}">
                  <a16:creationId xmlns:a16="http://schemas.microsoft.com/office/drawing/2014/main" id="{78A32835-9CC1-45A0-BD7B-D5D7CBA4C21D}"/>
                </a:ext>
              </a:extLst>
            </p:cNvPr>
            <p:cNvSpPr>
              <a:spLocks noChangeArrowheads="1"/>
            </p:cNvSpPr>
            <p:nvPr/>
          </p:nvSpPr>
          <p:spPr bwMode="auto">
            <a:xfrm>
              <a:off x="1158" y="3609"/>
              <a:ext cx="45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Gaming</a:t>
              </a:r>
              <a:endParaRPr lang="en-US" altLang="en-US" sz="1800">
                <a:solidFill>
                  <a:schemeClr val="tx1"/>
                </a:solidFill>
                <a:latin typeface="Arial" panose="020B0604020202020204" pitchFamily="34" charset="0"/>
              </a:endParaRPr>
            </a:p>
          </p:txBody>
        </p:sp>
        <p:sp>
          <p:nvSpPr>
            <p:cNvPr id="25652" name="Rectangle 49">
              <a:extLst>
                <a:ext uri="{FF2B5EF4-FFF2-40B4-BE49-F238E27FC236}">
                  <a16:creationId xmlns:a16="http://schemas.microsoft.com/office/drawing/2014/main" id="{6F1084AD-B2FC-43B5-9101-6F09E9838C59}"/>
                </a:ext>
              </a:extLst>
            </p:cNvPr>
            <p:cNvSpPr>
              <a:spLocks noChangeArrowheads="1"/>
            </p:cNvSpPr>
            <p:nvPr/>
          </p:nvSpPr>
          <p:spPr bwMode="auto">
            <a:xfrm>
              <a:off x="1592" y="3557"/>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53" name="Rectangle 50">
              <a:extLst>
                <a:ext uri="{FF2B5EF4-FFF2-40B4-BE49-F238E27FC236}">
                  <a16:creationId xmlns:a16="http://schemas.microsoft.com/office/drawing/2014/main" id="{2FAF9EAE-E0F6-478D-9416-2FD053D8BC86}"/>
                </a:ext>
              </a:extLst>
            </p:cNvPr>
            <p:cNvSpPr>
              <a:spLocks noChangeArrowheads="1"/>
            </p:cNvSpPr>
            <p:nvPr/>
          </p:nvSpPr>
          <p:spPr bwMode="auto">
            <a:xfrm>
              <a:off x="2782" y="3609"/>
              <a:ext cx="4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54" name="Rectangle 51">
              <a:extLst>
                <a:ext uri="{FF2B5EF4-FFF2-40B4-BE49-F238E27FC236}">
                  <a16:creationId xmlns:a16="http://schemas.microsoft.com/office/drawing/2014/main" id="{48D944A6-16DB-4E28-96C9-AA366425F107}"/>
                </a:ext>
              </a:extLst>
            </p:cNvPr>
            <p:cNvSpPr>
              <a:spLocks noChangeArrowheads="1"/>
            </p:cNvSpPr>
            <p:nvPr/>
          </p:nvSpPr>
          <p:spPr bwMode="auto">
            <a:xfrm>
              <a:off x="2782" y="3609"/>
              <a:ext cx="45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Gaming</a:t>
              </a:r>
              <a:endParaRPr lang="en-US" altLang="en-US" sz="1800">
                <a:solidFill>
                  <a:schemeClr val="tx1"/>
                </a:solidFill>
                <a:latin typeface="Arial" panose="020B0604020202020204" pitchFamily="34" charset="0"/>
              </a:endParaRPr>
            </a:p>
          </p:txBody>
        </p:sp>
        <p:sp>
          <p:nvSpPr>
            <p:cNvPr id="25655" name="Rectangle 52">
              <a:extLst>
                <a:ext uri="{FF2B5EF4-FFF2-40B4-BE49-F238E27FC236}">
                  <a16:creationId xmlns:a16="http://schemas.microsoft.com/office/drawing/2014/main" id="{C74D745E-BB73-40D6-92ED-01842B375702}"/>
                </a:ext>
              </a:extLst>
            </p:cNvPr>
            <p:cNvSpPr>
              <a:spLocks noChangeArrowheads="1"/>
            </p:cNvSpPr>
            <p:nvPr/>
          </p:nvSpPr>
          <p:spPr bwMode="auto">
            <a:xfrm>
              <a:off x="3212" y="3557"/>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56" name="Rectangle 53">
              <a:extLst>
                <a:ext uri="{FF2B5EF4-FFF2-40B4-BE49-F238E27FC236}">
                  <a16:creationId xmlns:a16="http://schemas.microsoft.com/office/drawing/2014/main" id="{518F9EF0-269B-4EF7-A5C7-4E7EE322CF55}"/>
                </a:ext>
              </a:extLst>
            </p:cNvPr>
            <p:cNvSpPr>
              <a:spLocks noChangeArrowheads="1"/>
            </p:cNvSpPr>
            <p:nvPr/>
          </p:nvSpPr>
          <p:spPr bwMode="auto">
            <a:xfrm>
              <a:off x="4186" y="3609"/>
              <a:ext cx="111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57" name="Rectangle 54">
              <a:extLst>
                <a:ext uri="{FF2B5EF4-FFF2-40B4-BE49-F238E27FC236}">
                  <a16:creationId xmlns:a16="http://schemas.microsoft.com/office/drawing/2014/main" id="{98FE3C0D-0308-4740-9D7A-DF994F71316D}"/>
                </a:ext>
              </a:extLst>
            </p:cNvPr>
            <p:cNvSpPr>
              <a:spLocks noChangeArrowheads="1"/>
            </p:cNvSpPr>
            <p:nvPr/>
          </p:nvSpPr>
          <p:spPr bwMode="auto">
            <a:xfrm>
              <a:off x="4186" y="3609"/>
              <a:ext cx="5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Total U.S. </a:t>
              </a:r>
              <a:endParaRPr lang="en-US" altLang="en-US" sz="1800">
                <a:solidFill>
                  <a:schemeClr val="tx1"/>
                </a:solidFill>
                <a:latin typeface="Arial" panose="020B0604020202020204" pitchFamily="34" charset="0"/>
              </a:endParaRPr>
            </a:p>
          </p:txBody>
        </p:sp>
        <p:sp>
          <p:nvSpPr>
            <p:cNvPr id="25658" name="Rectangle 55">
              <a:extLst>
                <a:ext uri="{FF2B5EF4-FFF2-40B4-BE49-F238E27FC236}">
                  <a16:creationId xmlns:a16="http://schemas.microsoft.com/office/drawing/2014/main" id="{68D65FDB-F85F-40CF-86F7-4618ABAB541A}"/>
                </a:ext>
              </a:extLst>
            </p:cNvPr>
            <p:cNvSpPr>
              <a:spLocks noChangeArrowheads="1"/>
            </p:cNvSpPr>
            <p:nvPr/>
          </p:nvSpPr>
          <p:spPr bwMode="auto">
            <a:xfrm>
              <a:off x="4768" y="3609"/>
              <a:ext cx="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a:t>
              </a:r>
              <a:endParaRPr lang="en-US" altLang="en-US" sz="1800">
                <a:solidFill>
                  <a:schemeClr val="tx1"/>
                </a:solidFill>
                <a:latin typeface="Arial" panose="020B0604020202020204" pitchFamily="34" charset="0"/>
              </a:endParaRPr>
            </a:p>
          </p:txBody>
        </p:sp>
        <p:sp>
          <p:nvSpPr>
            <p:cNvPr id="25659" name="Rectangle 56">
              <a:extLst>
                <a:ext uri="{FF2B5EF4-FFF2-40B4-BE49-F238E27FC236}">
                  <a16:creationId xmlns:a16="http://schemas.microsoft.com/office/drawing/2014/main" id="{B9669D0B-36D8-458F-81D8-4586885A5163}"/>
                </a:ext>
              </a:extLst>
            </p:cNvPr>
            <p:cNvSpPr>
              <a:spLocks noChangeArrowheads="1"/>
            </p:cNvSpPr>
            <p:nvPr/>
          </p:nvSpPr>
          <p:spPr bwMode="auto">
            <a:xfrm>
              <a:off x="4809" y="3609"/>
              <a:ext cx="51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 all races</a:t>
              </a:r>
              <a:endParaRPr lang="en-US" altLang="en-US" sz="1800">
                <a:solidFill>
                  <a:schemeClr val="tx1"/>
                </a:solidFill>
                <a:latin typeface="Arial" panose="020B0604020202020204" pitchFamily="34" charset="0"/>
              </a:endParaRPr>
            </a:p>
          </p:txBody>
        </p:sp>
        <p:sp>
          <p:nvSpPr>
            <p:cNvPr id="25660" name="Rectangle 57">
              <a:extLst>
                <a:ext uri="{FF2B5EF4-FFF2-40B4-BE49-F238E27FC236}">
                  <a16:creationId xmlns:a16="http://schemas.microsoft.com/office/drawing/2014/main" id="{7E7EC27B-5992-4A1C-A848-FEC6DBD09739}"/>
                </a:ext>
              </a:extLst>
            </p:cNvPr>
            <p:cNvSpPr>
              <a:spLocks noChangeArrowheads="1"/>
            </p:cNvSpPr>
            <p:nvPr/>
          </p:nvSpPr>
          <p:spPr bwMode="auto">
            <a:xfrm>
              <a:off x="5302" y="3557"/>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61" name="Rectangle 59">
              <a:extLst>
                <a:ext uri="{FF2B5EF4-FFF2-40B4-BE49-F238E27FC236}">
                  <a16:creationId xmlns:a16="http://schemas.microsoft.com/office/drawing/2014/main" id="{E6DB251D-9ACA-4C27-956B-62D73FB58B99}"/>
                </a:ext>
              </a:extLst>
            </p:cNvPr>
            <p:cNvSpPr>
              <a:spLocks noChangeArrowheads="1"/>
            </p:cNvSpPr>
            <p:nvPr/>
          </p:nvSpPr>
          <p:spPr bwMode="auto">
            <a:xfrm>
              <a:off x="1963" y="511"/>
              <a:ext cx="2179"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62" name="Rectangle 60">
              <a:extLst>
                <a:ext uri="{FF2B5EF4-FFF2-40B4-BE49-F238E27FC236}">
                  <a16:creationId xmlns:a16="http://schemas.microsoft.com/office/drawing/2014/main" id="{A60023C5-2F41-414C-A1B5-DFB6C5518E06}"/>
                </a:ext>
              </a:extLst>
            </p:cNvPr>
            <p:cNvSpPr>
              <a:spLocks noChangeArrowheads="1"/>
            </p:cNvSpPr>
            <p:nvPr/>
          </p:nvSpPr>
          <p:spPr bwMode="auto">
            <a:xfrm>
              <a:off x="1963" y="642"/>
              <a:ext cx="23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rgbClr val="002060"/>
                  </a:solidFill>
                  <a:cs typeface="Times New Roman" panose="02020603050405020304" pitchFamily="18" charset="0"/>
                </a:rPr>
                <a:t>US except Oklahoma Statistical Areas</a:t>
              </a:r>
            </a:p>
          </p:txBody>
        </p:sp>
        <p:sp>
          <p:nvSpPr>
            <p:cNvPr id="25663" name="Rectangle 61">
              <a:extLst>
                <a:ext uri="{FF2B5EF4-FFF2-40B4-BE49-F238E27FC236}">
                  <a16:creationId xmlns:a16="http://schemas.microsoft.com/office/drawing/2014/main" id="{48C99910-DB32-46D3-8756-247DC02D1112}"/>
                </a:ext>
              </a:extLst>
            </p:cNvPr>
            <p:cNvSpPr>
              <a:spLocks noChangeArrowheads="1"/>
            </p:cNvSpPr>
            <p:nvPr/>
          </p:nvSpPr>
          <p:spPr bwMode="auto">
            <a:xfrm>
              <a:off x="4149" y="560"/>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5664" name="Rectangle 62">
              <a:extLst>
                <a:ext uri="{FF2B5EF4-FFF2-40B4-BE49-F238E27FC236}">
                  <a16:creationId xmlns:a16="http://schemas.microsoft.com/office/drawing/2014/main" id="{772A1287-96A4-4F46-9D48-7DEEE258013D}"/>
                </a:ext>
              </a:extLst>
            </p:cNvPr>
            <p:cNvSpPr>
              <a:spLocks noChangeArrowheads="1"/>
            </p:cNvSpPr>
            <p:nvPr/>
          </p:nvSpPr>
          <p:spPr bwMode="auto">
            <a:xfrm>
              <a:off x="554" y="333"/>
              <a:ext cx="48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13">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5665" name="Rectangle 63">
              <a:extLst>
                <a:ext uri="{FF2B5EF4-FFF2-40B4-BE49-F238E27FC236}">
                  <a16:creationId xmlns:a16="http://schemas.microsoft.com/office/drawing/2014/main" id="{F5FA50D6-35E6-4658-BB93-3599883A88AE}"/>
                </a:ext>
              </a:extLst>
            </p:cNvPr>
            <p:cNvSpPr>
              <a:spLocks noChangeArrowheads="1"/>
            </p:cNvSpPr>
            <p:nvPr/>
          </p:nvSpPr>
          <p:spPr bwMode="auto">
            <a:xfrm>
              <a:off x="1129" y="385"/>
              <a:ext cx="3762"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2060"/>
                </a:solidFill>
                <a:latin typeface="Arial" panose="020B0604020202020204" pitchFamily="34" charset="0"/>
              </a:endParaRPr>
            </a:p>
          </p:txBody>
        </p:sp>
        <p:sp>
          <p:nvSpPr>
            <p:cNvPr id="25666" name="Rectangle 64">
              <a:extLst>
                <a:ext uri="{FF2B5EF4-FFF2-40B4-BE49-F238E27FC236}">
                  <a16:creationId xmlns:a16="http://schemas.microsoft.com/office/drawing/2014/main" id="{A60C2034-FE68-46BF-8358-8FEC1BAACE1A}"/>
                </a:ext>
              </a:extLst>
            </p:cNvPr>
            <p:cNvSpPr>
              <a:spLocks noChangeArrowheads="1"/>
            </p:cNvSpPr>
            <p:nvPr/>
          </p:nvSpPr>
          <p:spPr bwMode="auto">
            <a:xfrm>
              <a:off x="843" y="132"/>
              <a:ext cx="451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2060"/>
                  </a:solidFill>
                  <a:cs typeface="Times New Roman" panose="02020603050405020304" pitchFamily="18" charset="0"/>
                </a:rPr>
                <a:t>The US Tribes</a:t>
              </a:r>
            </a:p>
            <a:p>
              <a:pPr eaLnBrk="1" hangingPunct="1">
                <a:spcBef>
                  <a:spcPct val="0"/>
                </a:spcBef>
                <a:buFontTx/>
                <a:buNone/>
              </a:pPr>
              <a:r>
                <a:rPr lang="en-US" altLang="en-US" sz="2400">
                  <a:solidFill>
                    <a:srgbClr val="002060"/>
                  </a:solidFill>
                  <a:cs typeface="Times New Roman" panose="02020603050405020304" pitchFamily="18" charset="0"/>
                </a:rPr>
                <a:t>Percent Change in Real Per Capita Income: 1990-2000</a:t>
              </a:r>
              <a:endParaRPr lang="en-US" altLang="en-US" sz="2000">
                <a:solidFill>
                  <a:srgbClr val="002060"/>
                </a:solidFill>
                <a:cs typeface="Times New Roman" panose="02020603050405020304" pitchFamily="18" charset="0"/>
              </a:endParaRPr>
            </a:p>
          </p:txBody>
        </p:sp>
        <p:sp>
          <p:nvSpPr>
            <p:cNvPr id="25667" name="Rectangle 67">
              <a:extLst>
                <a:ext uri="{FF2B5EF4-FFF2-40B4-BE49-F238E27FC236}">
                  <a16:creationId xmlns:a16="http://schemas.microsoft.com/office/drawing/2014/main" id="{6F5CFD9B-138E-4053-80A1-A3133423BF41}"/>
                </a:ext>
              </a:extLst>
            </p:cNvPr>
            <p:cNvSpPr>
              <a:spLocks noChangeArrowheads="1"/>
            </p:cNvSpPr>
            <p:nvPr/>
          </p:nvSpPr>
          <p:spPr bwMode="auto">
            <a:xfrm>
              <a:off x="4894" y="378"/>
              <a:ext cx="4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grpSp>
      <p:sp>
        <p:nvSpPr>
          <p:cNvPr id="67" name="TextBox 66">
            <a:extLst>
              <a:ext uri="{FF2B5EF4-FFF2-40B4-BE49-F238E27FC236}">
                <a16:creationId xmlns:a16="http://schemas.microsoft.com/office/drawing/2014/main" id="{78EA6009-BC1C-4064-9609-BD52DD5E6FC9}"/>
              </a:ext>
            </a:extLst>
          </p:cNvPr>
          <p:cNvSpPr txBox="1"/>
          <p:nvPr/>
        </p:nvSpPr>
        <p:spPr>
          <a:xfrm>
            <a:off x="838200" y="6138863"/>
            <a:ext cx="3810000" cy="261937"/>
          </a:xfrm>
          <a:prstGeom prst="rect">
            <a:avLst/>
          </a:prstGeom>
          <a:noFill/>
        </p:spPr>
        <p:txBody>
          <a:bodyPr>
            <a:spAutoFit/>
          </a:bodyPr>
          <a:lstStyle/>
          <a:p>
            <a:pPr>
              <a:defRPr/>
            </a:pPr>
            <a:r>
              <a:rPr lang="en-US" sz="1050" dirty="0"/>
              <a:t>Source: Kalt &amp; Taylor, 2005</a:t>
            </a:r>
          </a:p>
        </p:txBody>
      </p:sp>
      <p:sp>
        <p:nvSpPr>
          <p:cNvPr id="2" name="Rectangle 1">
            <a:extLst>
              <a:ext uri="{FF2B5EF4-FFF2-40B4-BE49-F238E27FC236}">
                <a16:creationId xmlns:a16="http://schemas.microsoft.com/office/drawing/2014/main" id="{3B04919A-C665-49B4-B7C3-EBD5A8243A41}"/>
              </a:ext>
            </a:extLst>
          </p:cNvPr>
          <p:cNvSpPr>
            <a:spLocks noChangeArrowheads="1"/>
          </p:cNvSpPr>
          <p:nvPr/>
        </p:nvSpPr>
        <p:spPr bwMode="auto">
          <a:xfrm>
            <a:off x="6816725" y="4171950"/>
            <a:ext cx="1209675" cy="13906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66" name="Rectangle 65">
            <a:extLst>
              <a:ext uri="{FF2B5EF4-FFF2-40B4-BE49-F238E27FC236}">
                <a16:creationId xmlns:a16="http://schemas.microsoft.com/office/drawing/2014/main" id="{705AF291-5E80-42F5-B528-041176C353CB}"/>
              </a:ext>
            </a:extLst>
          </p:cNvPr>
          <p:cNvSpPr>
            <a:spLocks noChangeArrowheads="1"/>
          </p:cNvSpPr>
          <p:nvPr/>
        </p:nvSpPr>
        <p:spPr bwMode="auto">
          <a:xfrm>
            <a:off x="3962400" y="1638300"/>
            <a:ext cx="1209675" cy="39243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68" name="Rectangle 67">
            <a:extLst>
              <a:ext uri="{FF2B5EF4-FFF2-40B4-BE49-F238E27FC236}">
                <a16:creationId xmlns:a16="http://schemas.microsoft.com/office/drawing/2014/main" id="{9888FDA4-654D-4BC6-B935-1C74F089E48C}"/>
              </a:ext>
            </a:extLst>
          </p:cNvPr>
          <p:cNvSpPr>
            <a:spLocks noChangeArrowheads="1"/>
          </p:cNvSpPr>
          <p:nvPr/>
        </p:nvSpPr>
        <p:spPr bwMode="auto">
          <a:xfrm>
            <a:off x="1219200" y="2238375"/>
            <a:ext cx="1209675" cy="33242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4" name="TextBox 3">
            <a:extLst>
              <a:ext uri="{FF2B5EF4-FFF2-40B4-BE49-F238E27FC236}">
                <a16:creationId xmlns:a16="http://schemas.microsoft.com/office/drawing/2014/main" id="{8B647B49-2851-4655-A09A-46B094027C13}"/>
              </a:ext>
            </a:extLst>
          </p:cNvPr>
          <p:cNvSpPr txBox="1">
            <a:spLocks noChangeArrowheads="1"/>
          </p:cNvSpPr>
          <p:nvPr/>
        </p:nvSpPr>
        <p:spPr bwMode="auto">
          <a:xfrm>
            <a:off x="685800" y="2971800"/>
            <a:ext cx="8001000" cy="120015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latin typeface="Arial" panose="020B0604020202020204" pitchFamily="34" charset="0"/>
              </a:rPr>
              <a:t>Over the 1990s, Reservation Incomes – Gaming and Non-Gaming – Grew 3 Times Faster Than Incomes in the Rest of the U.S.</a:t>
            </a:r>
          </a:p>
        </p:txBody>
      </p:sp>
      <p:cxnSp>
        <p:nvCxnSpPr>
          <p:cNvPr id="25609" name="Straight Connector 4">
            <a:extLst>
              <a:ext uri="{FF2B5EF4-FFF2-40B4-BE49-F238E27FC236}">
                <a16:creationId xmlns:a16="http://schemas.microsoft.com/office/drawing/2014/main" id="{1CAD0C38-41AF-41A3-B0DC-C540E4B89B59}"/>
              </a:ext>
            </a:extLst>
          </p:cNvPr>
          <p:cNvCxnSpPr>
            <a:cxnSpLocks/>
          </p:cNvCxnSpPr>
          <p:nvPr/>
        </p:nvCxnSpPr>
        <p:spPr bwMode="auto">
          <a:xfrm flipV="1">
            <a:off x="1027113" y="5543550"/>
            <a:ext cx="7385050" cy="19050"/>
          </a:xfrm>
          <a:prstGeom prst="line">
            <a:avLst/>
          </a:prstGeom>
          <a:noFill/>
          <a:ln w="28575" algn="ctr">
            <a:solidFill>
              <a:srgbClr val="736BD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0" nodeType="clickEffect">
                                  <p:stCondLst>
                                    <p:cond delay="0"/>
                                  </p:stCondLst>
                                  <p:childTnLst>
                                    <p:animEffect transition="out" filter="wipe(down)">
                                      <p:cBhvr>
                                        <p:cTn id="11" dur="1000"/>
                                        <p:tgtEl>
                                          <p:spTgt spid="66"/>
                                        </p:tgtEl>
                                      </p:cBhvr>
                                    </p:animEffect>
                                    <p:set>
                                      <p:cBhvr>
                                        <p:cTn id="12" dur="1" fill="hold">
                                          <p:stCondLst>
                                            <p:cond delay="999"/>
                                          </p:stCondLst>
                                        </p:cTn>
                                        <p:tgtEl>
                                          <p:spTgt spid="6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1000"/>
                                        <p:tgtEl>
                                          <p:spTgt spid="68"/>
                                        </p:tgtEl>
                                      </p:cBhvr>
                                    </p:animEffect>
                                    <p:set>
                                      <p:cBhvr>
                                        <p:cTn id="17" dur="1" fill="hold">
                                          <p:stCondLst>
                                            <p:cond delay="999"/>
                                          </p:stCondLst>
                                        </p:cTn>
                                        <p:tgtEl>
                                          <p:spTgt spid="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6" grpId="0" animBg="1"/>
      <p:bldP spid="6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a:extLst>
              <a:ext uri="{FF2B5EF4-FFF2-40B4-BE49-F238E27FC236}">
                <a16:creationId xmlns:a16="http://schemas.microsoft.com/office/drawing/2014/main" id="{2E213E24-8929-4264-8A80-F55956DBDC88}"/>
              </a:ext>
            </a:extLst>
          </p:cNvPr>
          <p:cNvSpPr>
            <a:spLocks noGrp="1"/>
          </p:cNvSpPr>
          <p:nvPr>
            <p:ph type="ftr" sz="quarter" idx="4294967295"/>
          </p:nvPr>
        </p:nvSpPr>
        <p:spPr bwMode="auto">
          <a:xfrm>
            <a:off x="3124200" y="6245225"/>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a:p>
            <a:pPr eaLnBrk="1" hangingPunct="1">
              <a:spcBef>
                <a:spcPct val="0"/>
              </a:spcBef>
              <a:buFontTx/>
              <a:buNone/>
            </a:pPr>
            <a:endParaRPr lang="en-US" altLang="en-US" sz="1800">
              <a:solidFill>
                <a:schemeClr val="tx1"/>
              </a:solidFill>
              <a:latin typeface="Arial" panose="020B0604020202020204" pitchFamily="34" charset="0"/>
            </a:endParaRPr>
          </a:p>
        </p:txBody>
      </p:sp>
      <p:graphicFrame>
        <p:nvGraphicFramePr>
          <p:cNvPr id="5" name="Chart 4">
            <a:extLst>
              <a:ext uri="{FF2B5EF4-FFF2-40B4-BE49-F238E27FC236}">
                <a16:creationId xmlns:a16="http://schemas.microsoft.com/office/drawing/2014/main" id="{CF496928-6508-4185-B9F1-3A8E794983F7}"/>
              </a:ext>
            </a:extLst>
          </p:cNvPr>
          <p:cNvGraphicFramePr>
            <a:graphicFrameLocks/>
          </p:cNvGraphicFramePr>
          <p:nvPr/>
        </p:nvGraphicFramePr>
        <p:xfrm>
          <a:off x="1295400" y="304800"/>
          <a:ext cx="7086600" cy="57880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692C6A-360F-4F8E-923A-BDDD7A391F37}"/>
              </a:ext>
            </a:extLst>
          </p:cNvPr>
          <p:cNvSpPr txBox="1">
            <a:spLocks noChangeArrowheads="1"/>
          </p:cNvSpPr>
          <p:nvPr/>
        </p:nvSpPr>
        <p:spPr bwMode="auto">
          <a:xfrm>
            <a:off x="533400" y="2971800"/>
            <a:ext cx="8153400" cy="83026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latin typeface="Arial" panose="020B0604020202020204" pitchFamily="34" charset="0"/>
              </a:rPr>
              <a:t>From 1990-2010, US Reservation Incomes Grew 5 Times Faster Than Incomes in the Rest of the U.S.</a:t>
            </a:r>
          </a:p>
        </p:txBody>
      </p:sp>
      <p:sp>
        <p:nvSpPr>
          <p:cNvPr id="7" name="TextBox 6">
            <a:extLst>
              <a:ext uri="{FF2B5EF4-FFF2-40B4-BE49-F238E27FC236}">
                <a16:creationId xmlns:a16="http://schemas.microsoft.com/office/drawing/2014/main" id="{870CC60A-04A8-410E-8A51-CA69EDB02783}"/>
              </a:ext>
            </a:extLst>
          </p:cNvPr>
          <p:cNvSpPr txBox="1"/>
          <p:nvPr/>
        </p:nvSpPr>
        <p:spPr>
          <a:xfrm>
            <a:off x="838200" y="6138863"/>
            <a:ext cx="3810000" cy="261937"/>
          </a:xfrm>
          <a:prstGeom prst="rect">
            <a:avLst/>
          </a:prstGeom>
          <a:noFill/>
        </p:spPr>
        <p:txBody>
          <a:bodyPr>
            <a:spAutoFit/>
          </a:bodyPr>
          <a:lstStyle/>
          <a:p>
            <a:pPr>
              <a:defRPr/>
            </a:pPr>
            <a:r>
              <a:rPr lang="en-US" sz="1050" dirty="0"/>
              <a:t>Source:  Akee &amp; Taylor,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5">
            <a:extLst>
              <a:ext uri="{FF2B5EF4-FFF2-40B4-BE49-F238E27FC236}">
                <a16:creationId xmlns:a16="http://schemas.microsoft.com/office/drawing/2014/main" id="{CBABF0B8-E6EC-446F-808C-051A238C2090}"/>
              </a:ext>
            </a:extLst>
          </p:cNvPr>
          <p:cNvSpPr>
            <a:spLocks noChangeAspect="1" noChangeArrowheads="1"/>
          </p:cNvSpPr>
          <p:nvPr/>
        </p:nvSpPr>
        <p:spPr bwMode="auto">
          <a:xfrm>
            <a:off x="762000" y="106363"/>
            <a:ext cx="7924800"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75" name="AutoShape 6">
            <a:extLst>
              <a:ext uri="{FF2B5EF4-FFF2-40B4-BE49-F238E27FC236}">
                <a16:creationId xmlns:a16="http://schemas.microsoft.com/office/drawing/2014/main" id="{66EC6E8F-B0BE-4691-8982-ADBB90C6A2DE}"/>
              </a:ext>
            </a:extLst>
          </p:cNvPr>
          <p:cNvSpPr>
            <a:spLocks noChangeAspect="1" noChangeArrowheads="1" noTextEdit="1"/>
          </p:cNvSpPr>
          <p:nvPr/>
        </p:nvSpPr>
        <p:spPr bwMode="auto">
          <a:xfrm>
            <a:off x="620713" y="311150"/>
            <a:ext cx="79248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6" name="Rectangle 8">
            <a:extLst>
              <a:ext uri="{FF2B5EF4-FFF2-40B4-BE49-F238E27FC236}">
                <a16:creationId xmlns:a16="http://schemas.microsoft.com/office/drawing/2014/main" id="{690A9199-6A63-4CEA-AE0C-C841BA8D34D2}"/>
              </a:ext>
            </a:extLst>
          </p:cNvPr>
          <p:cNvSpPr>
            <a:spLocks noChangeArrowheads="1"/>
          </p:cNvSpPr>
          <p:nvPr/>
        </p:nvSpPr>
        <p:spPr bwMode="auto">
          <a:xfrm>
            <a:off x="620713" y="311150"/>
            <a:ext cx="730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677" name="Rectangle 9">
            <a:extLst>
              <a:ext uri="{FF2B5EF4-FFF2-40B4-BE49-F238E27FC236}">
                <a16:creationId xmlns:a16="http://schemas.microsoft.com/office/drawing/2014/main" id="{FEBBFEBB-385D-4C98-8CB2-6E7AF22AE9CC}"/>
              </a:ext>
            </a:extLst>
          </p:cNvPr>
          <p:cNvSpPr>
            <a:spLocks noChangeArrowheads="1"/>
          </p:cNvSpPr>
          <p:nvPr/>
        </p:nvSpPr>
        <p:spPr bwMode="auto">
          <a:xfrm>
            <a:off x="731838" y="417513"/>
            <a:ext cx="7726362" cy="5618162"/>
          </a:xfrm>
          <a:prstGeom prst="rect">
            <a:avLst/>
          </a:prstGeom>
          <a:solidFill>
            <a:srgbClr val="E1E6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78" name="Rectangle 10">
            <a:extLst>
              <a:ext uri="{FF2B5EF4-FFF2-40B4-BE49-F238E27FC236}">
                <a16:creationId xmlns:a16="http://schemas.microsoft.com/office/drawing/2014/main" id="{B8269AFB-C528-415C-BB53-44473488FCBE}"/>
              </a:ext>
            </a:extLst>
          </p:cNvPr>
          <p:cNvSpPr>
            <a:spLocks noChangeArrowheads="1"/>
          </p:cNvSpPr>
          <p:nvPr/>
        </p:nvSpPr>
        <p:spPr bwMode="auto">
          <a:xfrm>
            <a:off x="374650" y="446088"/>
            <a:ext cx="7834313" cy="5589587"/>
          </a:xfrm>
          <a:prstGeom prst="rect">
            <a:avLst/>
          </a:prstGeom>
          <a:solidFill>
            <a:srgbClr val="FFFFFF"/>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79" name="Line 11">
            <a:extLst>
              <a:ext uri="{FF2B5EF4-FFF2-40B4-BE49-F238E27FC236}">
                <a16:creationId xmlns:a16="http://schemas.microsoft.com/office/drawing/2014/main" id="{7395B8C0-DA56-4321-BE6A-70A930CAAA14}"/>
              </a:ext>
            </a:extLst>
          </p:cNvPr>
          <p:cNvSpPr>
            <a:spLocks noChangeShapeType="1"/>
          </p:cNvSpPr>
          <p:nvPr/>
        </p:nvSpPr>
        <p:spPr bwMode="auto">
          <a:xfrm>
            <a:off x="1103313" y="5553075"/>
            <a:ext cx="7348537" cy="635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12">
            <a:extLst>
              <a:ext uri="{FF2B5EF4-FFF2-40B4-BE49-F238E27FC236}">
                <a16:creationId xmlns:a16="http://schemas.microsoft.com/office/drawing/2014/main" id="{9AEA2C5C-D78D-4414-9C7E-8D3C9F3EA13A}"/>
              </a:ext>
            </a:extLst>
          </p:cNvPr>
          <p:cNvSpPr>
            <a:spLocks noChangeShapeType="1"/>
          </p:cNvSpPr>
          <p:nvPr/>
        </p:nvSpPr>
        <p:spPr bwMode="auto">
          <a:xfrm>
            <a:off x="1103313" y="4581525"/>
            <a:ext cx="7348537"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13">
            <a:extLst>
              <a:ext uri="{FF2B5EF4-FFF2-40B4-BE49-F238E27FC236}">
                <a16:creationId xmlns:a16="http://schemas.microsoft.com/office/drawing/2014/main" id="{0C1F37AC-A359-4C72-A273-A250AD1377E3}"/>
              </a:ext>
            </a:extLst>
          </p:cNvPr>
          <p:cNvSpPr>
            <a:spLocks noChangeShapeType="1"/>
          </p:cNvSpPr>
          <p:nvPr/>
        </p:nvSpPr>
        <p:spPr bwMode="auto">
          <a:xfrm>
            <a:off x="1103313" y="3597275"/>
            <a:ext cx="7348537"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4">
            <a:extLst>
              <a:ext uri="{FF2B5EF4-FFF2-40B4-BE49-F238E27FC236}">
                <a16:creationId xmlns:a16="http://schemas.microsoft.com/office/drawing/2014/main" id="{C063798E-A61E-49C6-81AA-100F7AA9CCD5}"/>
              </a:ext>
            </a:extLst>
          </p:cNvPr>
          <p:cNvSpPr>
            <a:spLocks noChangeShapeType="1"/>
          </p:cNvSpPr>
          <p:nvPr/>
        </p:nvSpPr>
        <p:spPr bwMode="auto">
          <a:xfrm>
            <a:off x="1103313" y="2619375"/>
            <a:ext cx="7348537"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5">
            <a:extLst>
              <a:ext uri="{FF2B5EF4-FFF2-40B4-BE49-F238E27FC236}">
                <a16:creationId xmlns:a16="http://schemas.microsoft.com/office/drawing/2014/main" id="{7D1C8420-5168-45ED-92A6-93DC823F24C6}"/>
              </a:ext>
            </a:extLst>
          </p:cNvPr>
          <p:cNvSpPr>
            <a:spLocks noChangeShapeType="1"/>
          </p:cNvSpPr>
          <p:nvPr/>
        </p:nvSpPr>
        <p:spPr bwMode="auto">
          <a:xfrm>
            <a:off x="1103313" y="1641475"/>
            <a:ext cx="7348537" cy="0"/>
          </a:xfrm>
          <a:prstGeom prst="line">
            <a:avLst/>
          </a:prstGeom>
          <a:noFill/>
          <a:ln w="17463">
            <a:solidFill>
              <a:srgbClr val="E1E6F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Rectangle 16">
            <a:extLst>
              <a:ext uri="{FF2B5EF4-FFF2-40B4-BE49-F238E27FC236}">
                <a16:creationId xmlns:a16="http://schemas.microsoft.com/office/drawing/2014/main" id="{17FC05AA-BD5C-4904-B1D7-62B2B523F924}"/>
              </a:ext>
            </a:extLst>
          </p:cNvPr>
          <p:cNvSpPr>
            <a:spLocks noChangeArrowheads="1"/>
          </p:cNvSpPr>
          <p:nvPr/>
        </p:nvSpPr>
        <p:spPr bwMode="auto">
          <a:xfrm>
            <a:off x="2012950" y="3505200"/>
            <a:ext cx="1100138" cy="2047875"/>
          </a:xfrm>
          <a:prstGeom prst="rect">
            <a:avLst/>
          </a:prstGeom>
          <a:gradFill rotWithShape="0">
            <a:gsLst>
              <a:gs pos="0">
                <a:srgbClr val="EA0000"/>
              </a:gs>
              <a:gs pos="45000">
                <a:srgbClr val="AD0000"/>
              </a:gs>
              <a:gs pos="100000">
                <a:srgbClr val="CE0000"/>
              </a:gs>
            </a:gsLst>
            <a:lin ang="27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85" name="Rectangle 17">
            <a:extLst>
              <a:ext uri="{FF2B5EF4-FFF2-40B4-BE49-F238E27FC236}">
                <a16:creationId xmlns:a16="http://schemas.microsoft.com/office/drawing/2014/main" id="{0EB737F4-3963-41B8-B144-8A7F06DA3170}"/>
              </a:ext>
            </a:extLst>
          </p:cNvPr>
          <p:cNvSpPr>
            <a:spLocks noChangeArrowheads="1"/>
          </p:cNvSpPr>
          <p:nvPr/>
        </p:nvSpPr>
        <p:spPr bwMode="auto">
          <a:xfrm>
            <a:off x="4398963" y="4192588"/>
            <a:ext cx="1087437" cy="1376362"/>
          </a:xfrm>
          <a:prstGeom prst="rect">
            <a:avLst/>
          </a:prstGeom>
          <a:gradFill rotWithShape="1">
            <a:gsLst>
              <a:gs pos="0">
                <a:srgbClr val="830000"/>
              </a:gs>
              <a:gs pos="50000">
                <a:srgbClr val="BD0000"/>
              </a:gs>
              <a:gs pos="100000">
                <a:srgbClr val="E20000"/>
              </a:gs>
            </a:gsLst>
            <a:lin ang="162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86" name="Rectangle 18">
            <a:extLst>
              <a:ext uri="{FF2B5EF4-FFF2-40B4-BE49-F238E27FC236}">
                <a16:creationId xmlns:a16="http://schemas.microsoft.com/office/drawing/2014/main" id="{23132F3B-CC70-4A76-9F57-E49C2E379FC3}"/>
              </a:ext>
            </a:extLst>
          </p:cNvPr>
          <p:cNvSpPr>
            <a:spLocks noChangeArrowheads="1"/>
          </p:cNvSpPr>
          <p:nvPr/>
        </p:nvSpPr>
        <p:spPr bwMode="auto">
          <a:xfrm>
            <a:off x="6892925" y="2217738"/>
            <a:ext cx="1100138" cy="3351212"/>
          </a:xfrm>
          <a:prstGeom prst="rect">
            <a:avLst/>
          </a:prstGeom>
          <a:gradFill rotWithShape="1">
            <a:gsLst>
              <a:gs pos="0">
                <a:srgbClr val="770000"/>
              </a:gs>
              <a:gs pos="56000">
                <a:srgbClr val="D20000"/>
              </a:gs>
              <a:gs pos="100000">
                <a:srgbClr val="CE0000"/>
              </a:gs>
            </a:gsLst>
            <a:lin ang="16200000" scaled="1"/>
          </a:gradFill>
          <a:ln w="6350">
            <a:solidFill>
              <a:srgbClr val="C00000"/>
            </a:solidFill>
            <a:miter lim="800000"/>
            <a:headEnd/>
            <a:tailEnd/>
          </a:ln>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87" name="Rectangle 19">
            <a:extLst>
              <a:ext uri="{FF2B5EF4-FFF2-40B4-BE49-F238E27FC236}">
                <a16:creationId xmlns:a16="http://schemas.microsoft.com/office/drawing/2014/main" id="{982F98D0-0FB3-4609-A034-67927C618F9B}"/>
              </a:ext>
            </a:extLst>
          </p:cNvPr>
          <p:cNvSpPr>
            <a:spLocks noChangeArrowheads="1"/>
          </p:cNvSpPr>
          <p:nvPr/>
        </p:nvSpPr>
        <p:spPr bwMode="auto">
          <a:xfrm>
            <a:off x="1755775" y="2401888"/>
            <a:ext cx="323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88" name="Rectangle 20">
            <a:extLst>
              <a:ext uri="{FF2B5EF4-FFF2-40B4-BE49-F238E27FC236}">
                <a16:creationId xmlns:a16="http://schemas.microsoft.com/office/drawing/2014/main" id="{4BF26136-FB3F-4706-8B69-181AB9BC5CD6}"/>
              </a:ext>
            </a:extLst>
          </p:cNvPr>
          <p:cNvSpPr>
            <a:spLocks noChangeArrowheads="1"/>
          </p:cNvSpPr>
          <p:nvPr/>
        </p:nvSpPr>
        <p:spPr bwMode="auto">
          <a:xfrm>
            <a:off x="2286000" y="3168650"/>
            <a:ext cx="7270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Up 21%</a:t>
            </a:r>
            <a:endParaRPr lang="en-US" altLang="en-US" sz="1800">
              <a:solidFill>
                <a:schemeClr val="tx1"/>
              </a:solidFill>
              <a:latin typeface="Arial" panose="020B0604020202020204" pitchFamily="34" charset="0"/>
            </a:endParaRPr>
          </a:p>
        </p:txBody>
      </p:sp>
      <p:sp>
        <p:nvSpPr>
          <p:cNvPr id="28689" name="Rectangle 21">
            <a:extLst>
              <a:ext uri="{FF2B5EF4-FFF2-40B4-BE49-F238E27FC236}">
                <a16:creationId xmlns:a16="http://schemas.microsoft.com/office/drawing/2014/main" id="{B75B4D8C-1CCE-43D8-9D4F-0A1FEF484570}"/>
              </a:ext>
            </a:extLst>
          </p:cNvPr>
          <p:cNvSpPr>
            <a:spLocks noChangeArrowheads="1"/>
          </p:cNvSpPr>
          <p:nvPr/>
        </p:nvSpPr>
        <p:spPr bwMode="auto">
          <a:xfrm>
            <a:off x="2044700" y="2271713"/>
            <a:ext cx="73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690" name="Rectangle 22">
            <a:extLst>
              <a:ext uri="{FF2B5EF4-FFF2-40B4-BE49-F238E27FC236}">
                <a16:creationId xmlns:a16="http://schemas.microsoft.com/office/drawing/2014/main" id="{52E8047E-A674-4492-A53E-BAB93DD662DC}"/>
              </a:ext>
            </a:extLst>
          </p:cNvPr>
          <p:cNvSpPr>
            <a:spLocks noChangeArrowheads="1"/>
          </p:cNvSpPr>
          <p:nvPr/>
        </p:nvSpPr>
        <p:spPr bwMode="auto">
          <a:xfrm>
            <a:off x="4538663" y="1825625"/>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91" name="Rectangle 23">
            <a:extLst>
              <a:ext uri="{FF2B5EF4-FFF2-40B4-BE49-F238E27FC236}">
                <a16:creationId xmlns:a16="http://schemas.microsoft.com/office/drawing/2014/main" id="{B52CFD96-24D9-4B42-BF43-4A281A689A69}"/>
              </a:ext>
            </a:extLst>
          </p:cNvPr>
          <p:cNvSpPr>
            <a:spLocks noChangeArrowheads="1"/>
          </p:cNvSpPr>
          <p:nvPr/>
        </p:nvSpPr>
        <p:spPr bwMode="auto">
          <a:xfrm>
            <a:off x="4648200" y="3897313"/>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Up 14%</a:t>
            </a:r>
            <a:endParaRPr lang="en-US" altLang="en-US" sz="1800">
              <a:solidFill>
                <a:schemeClr val="tx1"/>
              </a:solidFill>
              <a:latin typeface="Arial" panose="020B0604020202020204" pitchFamily="34" charset="0"/>
            </a:endParaRPr>
          </a:p>
        </p:txBody>
      </p:sp>
      <p:sp>
        <p:nvSpPr>
          <p:cNvPr id="28692" name="Rectangle 24">
            <a:extLst>
              <a:ext uri="{FF2B5EF4-FFF2-40B4-BE49-F238E27FC236}">
                <a16:creationId xmlns:a16="http://schemas.microsoft.com/office/drawing/2014/main" id="{72224AC1-2E63-4FF6-9061-993E7B97F255}"/>
              </a:ext>
            </a:extLst>
          </p:cNvPr>
          <p:cNvSpPr>
            <a:spLocks noChangeArrowheads="1"/>
          </p:cNvSpPr>
          <p:nvPr/>
        </p:nvSpPr>
        <p:spPr bwMode="auto">
          <a:xfrm>
            <a:off x="4833938" y="1695450"/>
            <a:ext cx="730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693" name="Rectangle 25">
            <a:extLst>
              <a:ext uri="{FF2B5EF4-FFF2-40B4-BE49-F238E27FC236}">
                <a16:creationId xmlns:a16="http://schemas.microsoft.com/office/drawing/2014/main" id="{791F29FF-2840-4951-B7EB-24FCFDE5BA11}"/>
              </a:ext>
            </a:extLst>
          </p:cNvPr>
          <p:cNvSpPr>
            <a:spLocks noChangeArrowheads="1"/>
          </p:cNvSpPr>
          <p:nvPr/>
        </p:nvSpPr>
        <p:spPr bwMode="auto">
          <a:xfrm>
            <a:off x="7316788" y="4192588"/>
            <a:ext cx="35242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694" name="Rectangle 26">
            <a:extLst>
              <a:ext uri="{FF2B5EF4-FFF2-40B4-BE49-F238E27FC236}">
                <a16:creationId xmlns:a16="http://schemas.microsoft.com/office/drawing/2014/main" id="{AFF50A4F-F618-4A1F-AE2B-DB70AA24E5D6}"/>
              </a:ext>
            </a:extLst>
          </p:cNvPr>
          <p:cNvSpPr>
            <a:spLocks noChangeArrowheads="1"/>
          </p:cNvSpPr>
          <p:nvPr/>
        </p:nvSpPr>
        <p:spPr bwMode="auto">
          <a:xfrm>
            <a:off x="7162800" y="1949450"/>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Up 35%</a:t>
            </a:r>
            <a:endParaRPr lang="en-US" altLang="en-US" sz="1800">
              <a:solidFill>
                <a:schemeClr val="tx1"/>
              </a:solidFill>
              <a:latin typeface="Arial" panose="020B0604020202020204" pitchFamily="34" charset="0"/>
            </a:endParaRPr>
          </a:p>
        </p:txBody>
      </p:sp>
      <p:sp>
        <p:nvSpPr>
          <p:cNvPr id="28695" name="Rectangle 27">
            <a:extLst>
              <a:ext uri="{FF2B5EF4-FFF2-40B4-BE49-F238E27FC236}">
                <a16:creationId xmlns:a16="http://schemas.microsoft.com/office/drawing/2014/main" id="{BEE4FFBD-38F8-4BD7-B56E-1C0E936281A2}"/>
              </a:ext>
            </a:extLst>
          </p:cNvPr>
          <p:cNvSpPr>
            <a:spLocks noChangeArrowheads="1"/>
          </p:cNvSpPr>
          <p:nvPr/>
        </p:nvSpPr>
        <p:spPr bwMode="auto">
          <a:xfrm>
            <a:off x="7610475" y="4062413"/>
            <a:ext cx="73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696" name="Line 28">
            <a:extLst>
              <a:ext uri="{FF2B5EF4-FFF2-40B4-BE49-F238E27FC236}">
                <a16:creationId xmlns:a16="http://schemas.microsoft.com/office/drawing/2014/main" id="{27790328-688E-4F0F-AA00-76E061B98B4F}"/>
              </a:ext>
            </a:extLst>
          </p:cNvPr>
          <p:cNvSpPr>
            <a:spLocks noChangeShapeType="1"/>
          </p:cNvSpPr>
          <p:nvPr/>
        </p:nvSpPr>
        <p:spPr bwMode="auto">
          <a:xfrm flipV="1">
            <a:off x="1103313" y="1195388"/>
            <a:ext cx="6350" cy="4357687"/>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9">
            <a:extLst>
              <a:ext uri="{FF2B5EF4-FFF2-40B4-BE49-F238E27FC236}">
                <a16:creationId xmlns:a16="http://schemas.microsoft.com/office/drawing/2014/main" id="{EFAEE4BD-4EA1-4AAE-84FD-3ADF34B8B025}"/>
              </a:ext>
            </a:extLst>
          </p:cNvPr>
          <p:cNvSpPr>
            <a:spLocks noChangeShapeType="1"/>
          </p:cNvSpPr>
          <p:nvPr/>
        </p:nvSpPr>
        <p:spPr bwMode="auto">
          <a:xfrm flipH="1">
            <a:off x="1031875" y="5553075"/>
            <a:ext cx="71438" cy="635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8" name="Rectangle 30">
            <a:extLst>
              <a:ext uri="{FF2B5EF4-FFF2-40B4-BE49-F238E27FC236}">
                <a16:creationId xmlns:a16="http://schemas.microsoft.com/office/drawing/2014/main" id="{10A2AF02-2DCD-4AC8-8F02-B326611D9C30}"/>
              </a:ext>
            </a:extLst>
          </p:cNvPr>
          <p:cNvSpPr>
            <a:spLocks noChangeArrowheads="1"/>
          </p:cNvSpPr>
          <p:nvPr/>
        </p:nvSpPr>
        <p:spPr bwMode="auto">
          <a:xfrm>
            <a:off x="844550" y="5483225"/>
            <a:ext cx="128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 0</a:t>
            </a:r>
            <a:endParaRPr lang="en-US" altLang="en-US" sz="1800">
              <a:solidFill>
                <a:schemeClr val="tx1"/>
              </a:solidFill>
              <a:latin typeface="Arial" panose="020B0604020202020204" pitchFamily="34" charset="0"/>
            </a:endParaRPr>
          </a:p>
        </p:txBody>
      </p:sp>
      <p:sp>
        <p:nvSpPr>
          <p:cNvPr id="28699" name="Rectangle 31">
            <a:extLst>
              <a:ext uri="{FF2B5EF4-FFF2-40B4-BE49-F238E27FC236}">
                <a16:creationId xmlns:a16="http://schemas.microsoft.com/office/drawing/2014/main" id="{60540FF5-D340-41DE-AA26-B1DA517E3945}"/>
              </a:ext>
            </a:extLst>
          </p:cNvPr>
          <p:cNvSpPr>
            <a:spLocks noChangeArrowheads="1"/>
          </p:cNvSpPr>
          <p:nvPr/>
        </p:nvSpPr>
        <p:spPr bwMode="auto">
          <a:xfrm>
            <a:off x="968375" y="5483225"/>
            <a:ext cx="38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8700" name="Line 32">
            <a:extLst>
              <a:ext uri="{FF2B5EF4-FFF2-40B4-BE49-F238E27FC236}">
                <a16:creationId xmlns:a16="http://schemas.microsoft.com/office/drawing/2014/main" id="{ED6CB943-9606-462C-A3B8-B60925216DE4}"/>
              </a:ext>
            </a:extLst>
          </p:cNvPr>
          <p:cNvSpPr>
            <a:spLocks noChangeShapeType="1"/>
          </p:cNvSpPr>
          <p:nvPr/>
        </p:nvSpPr>
        <p:spPr bwMode="auto">
          <a:xfrm flipH="1">
            <a:off x="1031875" y="4581525"/>
            <a:ext cx="71438"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Rectangle 33">
            <a:extLst>
              <a:ext uri="{FF2B5EF4-FFF2-40B4-BE49-F238E27FC236}">
                <a16:creationId xmlns:a16="http://schemas.microsoft.com/office/drawing/2014/main" id="{CA2DED3C-78B4-4128-97D1-39E42097810E}"/>
              </a:ext>
            </a:extLst>
          </p:cNvPr>
          <p:cNvSpPr>
            <a:spLocks noChangeArrowheads="1"/>
          </p:cNvSpPr>
          <p:nvPr/>
        </p:nvSpPr>
        <p:spPr bwMode="auto">
          <a:xfrm>
            <a:off x="685800" y="4495800"/>
            <a:ext cx="306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10%</a:t>
            </a:r>
            <a:endParaRPr lang="en-US" altLang="en-US" sz="1800">
              <a:solidFill>
                <a:schemeClr val="tx1"/>
              </a:solidFill>
              <a:latin typeface="Arial" panose="020B0604020202020204" pitchFamily="34" charset="0"/>
            </a:endParaRPr>
          </a:p>
        </p:txBody>
      </p:sp>
      <p:sp>
        <p:nvSpPr>
          <p:cNvPr id="28702" name="Rectangle 34">
            <a:extLst>
              <a:ext uri="{FF2B5EF4-FFF2-40B4-BE49-F238E27FC236}">
                <a16:creationId xmlns:a16="http://schemas.microsoft.com/office/drawing/2014/main" id="{2ABDDD00-420E-4DA3-8F89-4EBBB8CCA4AE}"/>
              </a:ext>
            </a:extLst>
          </p:cNvPr>
          <p:cNvSpPr>
            <a:spLocks noChangeArrowheads="1"/>
          </p:cNvSpPr>
          <p:nvPr/>
        </p:nvSpPr>
        <p:spPr bwMode="auto">
          <a:xfrm>
            <a:off x="996950" y="4457700"/>
            <a:ext cx="38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8703" name="Line 35">
            <a:extLst>
              <a:ext uri="{FF2B5EF4-FFF2-40B4-BE49-F238E27FC236}">
                <a16:creationId xmlns:a16="http://schemas.microsoft.com/office/drawing/2014/main" id="{77CF52DF-9FBA-41AA-8843-AA681D5C321D}"/>
              </a:ext>
            </a:extLst>
          </p:cNvPr>
          <p:cNvSpPr>
            <a:spLocks noChangeShapeType="1"/>
          </p:cNvSpPr>
          <p:nvPr/>
        </p:nvSpPr>
        <p:spPr bwMode="auto">
          <a:xfrm flipH="1">
            <a:off x="1031875" y="3597275"/>
            <a:ext cx="71438"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Rectangle 36">
            <a:extLst>
              <a:ext uri="{FF2B5EF4-FFF2-40B4-BE49-F238E27FC236}">
                <a16:creationId xmlns:a16="http://schemas.microsoft.com/office/drawing/2014/main" id="{76E95E47-2A4D-40F5-8D5F-779B7C52FA7B}"/>
              </a:ext>
            </a:extLst>
          </p:cNvPr>
          <p:cNvSpPr>
            <a:spLocks noChangeArrowheads="1"/>
          </p:cNvSpPr>
          <p:nvPr/>
        </p:nvSpPr>
        <p:spPr bwMode="auto">
          <a:xfrm>
            <a:off x="685800" y="3505200"/>
            <a:ext cx="306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20%</a:t>
            </a:r>
            <a:endParaRPr lang="en-US" altLang="en-US" sz="1800">
              <a:solidFill>
                <a:schemeClr val="tx1"/>
              </a:solidFill>
              <a:latin typeface="Arial" panose="020B0604020202020204" pitchFamily="34" charset="0"/>
            </a:endParaRPr>
          </a:p>
        </p:txBody>
      </p:sp>
      <p:sp>
        <p:nvSpPr>
          <p:cNvPr id="28705" name="Rectangle 37">
            <a:extLst>
              <a:ext uri="{FF2B5EF4-FFF2-40B4-BE49-F238E27FC236}">
                <a16:creationId xmlns:a16="http://schemas.microsoft.com/office/drawing/2014/main" id="{0633071A-C2C0-40D0-8F0F-00419571107A}"/>
              </a:ext>
            </a:extLst>
          </p:cNvPr>
          <p:cNvSpPr>
            <a:spLocks noChangeArrowheads="1"/>
          </p:cNvSpPr>
          <p:nvPr/>
        </p:nvSpPr>
        <p:spPr bwMode="auto">
          <a:xfrm>
            <a:off x="996950" y="3455988"/>
            <a:ext cx="38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8706" name="Line 38">
            <a:extLst>
              <a:ext uri="{FF2B5EF4-FFF2-40B4-BE49-F238E27FC236}">
                <a16:creationId xmlns:a16="http://schemas.microsoft.com/office/drawing/2014/main" id="{5A515C99-2E48-4F39-930B-ED227B7CCE4B}"/>
              </a:ext>
            </a:extLst>
          </p:cNvPr>
          <p:cNvSpPr>
            <a:spLocks noChangeShapeType="1"/>
          </p:cNvSpPr>
          <p:nvPr/>
        </p:nvSpPr>
        <p:spPr bwMode="auto">
          <a:xfrm flipH="1">
            <a:off x="1031875" y="2619375"/>
            <a:ext cx="71438"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Rectangle 39">
            <a:extLst>
              <a:ext uri="{FF2B5EF4-FFF2-40B4-BE49-F238E27FC236}">
                <a16:creationId xmlns:a16="http://schemas.microsoft.com/office/drawing/2014/main" id="{4C78B86C-5601-450B-8DAA-F50F917FE78F}"/>
              </a:ext>
            </a:extLst>
          </p:cNvPr>
          <p:cNvSpPr>
            <a:spLocks noChangeArrowheads="1"/>
          </p:cNvSpPr>
          <p:nvPr/>
        </p:nvSpPr>
        <p:spPr bwMode="auto">
          <a:xfrm>
            <a:off x="609600" y="2508250"/>
            <a:ext cx="349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 30%</a:t>
            </a:r>
            <a:endParaRPr lang="en-US" altLang="en-US" sz="1800">
              <a:solidFill>
                <a:schemeClr val="tx1"/>
              </a:solidFill>
              <a:latin typeface="Arial" panose="020B0604020202020204" pitchFamily="34" charset="0"/>
            </a:endParaRPr>
          </a:p>
        </p:txBody>
      </p:sp>
      <p:sp>
        <p:nvSpPr>
          <p:cNvPr id="28708" name="Rectangle 40">
            <a:extLst>
              <a:ext uri="{FF2B5EF4-FFF2-40B4-BE49-F238E27FC236}">
                <a16:creationId xmlns:a16="http://schemas.microsoft.com/office/drawing/2014/main" id="{AF9DDC7A-31F5-46A4-84CF-8D3716A61BE5}"/>
              </a:ext>
            </a:extLst>
          </p:cNvPr>
          <p:cNvSpPr>
            <a:spLocks noChangeArrowheads="1"/>
          </p:cNvSpPr>
          <p:nvPr/>
        </p:nvSpPr>
        <p:spPr bwMode="auto">
          <a:xfrm>
            <a:off x="979488" y="2508250"/>
            <a:ext cx="38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8709" name="Line 41">
            <a:extLst>
              <a:ext uri="{FF2B5EF4-FFF2-40B4-BE49-F238E27FC236}">
                <a16:creationId xmlns:a16="http://schemas.microsoft.com/office/drawing/2014/main" id="{3C42E196-168B-4304-87DF-3483B5A4FB56}"/>
              </a:ext>
            </a:extLst>
          </p:cNvPr>
          <p:cNvSpPr>
            <a:spLocks noChangeShapeType="1"/>
          </p:cNvSpPr>
          <p:nvPr/>
        </p:nvSpPr>
        <p:spPr bwMode="auto">
          <a:xfrm flipH="1">
            <a:off x="1031875" y="1641475"/>
            <a:ext cx="71438" cy="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0" name="Rectangle 42">
            <a:extLst>
              <a:ext uri="{FF2B5EF4-FFF2-40B4-BE49-F238E27FC236}">
                <a16:creationId xmlns:a16="http://schemas.microsoft.com/office/drawing/2014/main" id="{86598AA0-5490-4798-AA1A-B430B0EE6E23}"/>
              </a:ext>
            </a:extLst>
          </p:cNvPr>
          <p:cNvSpPr>
            <a:spLocks noChangeArrowheads="1"/>
          </p:cNvSpPr>
          <p:nvPr/>
        </p:nvSpPr>
        <p:spPr bwMode="auto">
          <a:xfrm>
            <a:off x="685800" y="1506538"/>
            <a:ext cx="306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40%</a:t>
            </a:r>
            <a:endParaRPr lang="en-US" altLang="en-US" sz="1800">
              <a:solidFill>
                <a:schemeClr val="tx1"/>
              </a:solidFill>
              <a:latin typeface="Arial" panose="020B0604020202020204" pitchFamily="34" charset="0"/>
            </a:endParaRPr>
          </a:p>
        </p:txBody>
      </p:sp>
      <p:sp>
        <p:nvSpPr>
          <p:cNvPr id="28711" name="Rectangle 43">
            <a:extLst>
              <a:ext uri="{FF2B5EF4-FFF2-40B4-BE49-F238E27FC236}">
                <a16:creationId xmlns:a16="http://schemas.microsoft.com/office/drawing/2014/main" id="{B7489DBA-8F8F-40E2-AC31-85A8A828C979}"/>
              </a:ext>
            </a:extLst>
          </p:cNvPr>
          <p:cNvSpPr>
            <a:spLocks noChangeArrowheads="1"/>
          </p:cNvSpPr>
          <p:nvPr/>
        </p:nvSpPr>
        <p:spPr bwMode="auto">
          <a:xfrm>
            <a:off x="955675" y="1506538"/>
            <a:ext cx="381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rPr>
              <a:t> </a:t>
            </a:r>
            <a:endParaRPr lang="en-US" altLang="en-US" sz="1800">
              <a:solidFill>
                <a:schemeClr val="tx1"/>
              </a:solidFill>
              <a:latin typeface="Arial" panose="020B0604020202020204" pitchFamily="34" charset="0"/>
            </a:endParaRPr>
          </a:p>
        </p:txBody>
      </p:sp>
      <p:sp>
        <p:nvSpPr>
          <p:cNvPr id="28712" name="Rectangle 45">
            <a:extLst>
              <a:ext uri="{FF2B5EF4-FFF2-40B4-BE49-F238E27FC236}">
                <a16:creationId xmlns:a16="http://schemas.microsoft.com/office/drawing/2014/main" id="{50F3EA5B-D034-4E4E-9648-C0E8F62EAEFD}"/>
              </a:ext>
            </a:extLst>
          </p:cNvPr>
          <p:cNvSpPr>
            <a:spLocks noChangeArrowheads="1"/>
          </p:cNvSpPr>
          <p:nvPr/>
        </p:nvSpPr>
        <p:spPr bwMode="auto">
          <a:xfrm>
            <a:off x="1279525" y="5629275"/>
            <a:ext cx="11001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13" name="Rectangle 46">
            <a:extLst>
              <a:ext uri="{FF2B5EF4-FFF2-40B4-BE49-F238E27FC236}">
                <a16:creationId xmlns:a16="http://schemas.microsoft.com/office/drawing/2014/main" id="{A2E0AECB-292E-47C0-9FC8-38F292DAB808}"/>
              </a:ext>
            </a:extLst>
          </p:cNvPr>
          <p:cNvSpPr>
            <a:spLocks noChangeArrowheads="1"/>
          </p:cNvSpPr>
          <p:nvPr/>
        </p:nvSpPr>
        <p:spPr bwMode="auto">
          <a:xfrm>
            <a:off x="1279525" y="56292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14" name="Rectangle 48">
            <a:extLst>
              <a:ext uri="{FF2B5EF4-FFF2-40B4-BE49-F238E27FC236}">
                <a16:creationId xmlns:a16="http://schemas.microsoft.com/office/drawing/2014/main" id="{9B097E08-7394-4DA5-BB46-2B11BCCA30B0}"/>
              </a:ext>
            </a:extLst>
          </p:cNvPr>
          <p:cNvSpPr>
            <a:spLocks noChangeArrowheads="1"/>
          </p:cNvSpPr>
          <p:nvPr/>
        </p:nvSpPr>
        <p:spPr bwMode="auto">
          <a:xfrm>
            <a:off x="1752600" y="5629275"/>
            <a:ext cx="1524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1st Census After</a:t>
            </a:r>
          </a:p>
        </p:txBody>
      </p:sp>
      <p:sp>
        <p:nvSpPr>
          <p:cNvPr id="28715" name="Rectangle 49">
            <a:extLst>
              <a:ext uri="{FF2B5EF4-FFF2-40B4-BE49-F238E27FC236}">
                <a16:creationId xmlns:a16="http://schemas.microsoft.com/office/drawing/2014/main" id="{C219C0B6-B5AE-4B2D-AD88-B141C572DE48}"/>
              </a:ext>
            </a:extLst>
          </p:cNvPr>
          <p:cNvSpPr>
            <a:spLocks noChangeArrowheads="1"/>
          </p:cNvSpPr>
          <p:nvPr/>
        </p:nvSpPr>
        <p:spPr bwMode="auto">
          <a:xfrm>
            <a:off x="2386013" y="5546725"/>
            <a:ext cx="730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716" name="Rectangle 50">
            <a:extLst>
              <a:ext uri="{FF2B5EF4-FFF2-40B4-BE49-F238E27FC236}">
                <a16:creationId xmlns:a16="http://schemas.microsoft.com/office/drawing/2014/main" id="{3054EC54-E201-4C8F-A3D9-13FA80CDFDD3}"/>
              </a:ext>
            </a:extLst>
          </p:cNvPr>
          <p:cNvSpPr>
            <a:spLocks noChangeArrowheads="1"/>
          </p:cNvSpPr>
          <p:nvPr/>
        </p:nvSpPr>
        <p:spPr bwMode="auto">
          <a:xfrm>
            <a:off x="4275138" y="5629275"/>
            <a:ext cx="676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17" name="Rectangle 51">
            <a:extLst>
              <a:ext uri="{FF2B5EF4-FFF2-40B4-BE49-F238E27FC236}">
                <a16:creationId xmlns:a16="http://schemas.microsoft.com/office/drawing/2014/main" id="{D64B13C3-39ED-4F6B-8BDE-2C940F9F1B94}"/>
              </a:ext>
            </a:extLst>
          </p:cNvPr>
          <p:cNvSpPr>
            <a:spLocks noChangeArrowheads="1"/>
          </p:cNvSpPr>
          <p:nvPr/>
        </p:nvSpPr>
        <p:spPr bwMode="auto">
          <a:xfrm>
            <a:off x="4205288" y="5637213"/>
            <a:ext cx="15097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2</a:t>
            </a:r>
            <a:r>
              <a:rPr lang="en-US" altLang="en-US" sz="1500" baseline="30000">
                <a:solidFill>
                  <a:schemeClr val="tx1"/>
                </a:solidFill>
                <a:latin typeface="Arial" panose="020B0604020202020204" pitchFamily="34" charset="0"/>
              </a:rPr>
              <a:t>nd</a:t>
            </a:r>
            <a:r>
              <a:rPr lang="en-US" altLang="en-US" sz="1500">
                <a:solidFill>
                  <a:schemeClr val="tx1"/>
                </a:solidFill>
                <a:latin typeface="Arial" panose="020B0604020202020204" pitchFamily="34" charset="0"/>
              </a:rPr>
              <a:t> Census After</a:t>
            </a:r>
            <a:endParaRPr lang="en-US" altLang="en-US" sz="1800">
              <a:solidFill>
                <a:schemeClr val="tx1"/>
              </a:solidFill>
              <a:latin typeface="Arial" panose="020B0604020202020204" pitchFamily="34" charset="0"/>
            </a:endParaRPr>
          </a:p>
        </p:txBody>
      </p:sp>
      <p:sp>
        <p:nvSpPr>
          <p:cNvPr id="28718" name="Rectangle 52">
            <a:extLst>
              <a:ext uri="{FF2B5EF4-FFF2-40B4-BE49-F238E27FC236}">
                <a16:creationId xmlns:a16="http://schemas.microsoft.com/office/drawing/2014/main" id="{37923813-6768-43A4-BC4A-5536DF5E10F8}"/>
              </a:ext>
            </a:extLst>
          </p:cNvPr>
          <p:cNvSpPr>
            <a:spLocks noChangeArrowheads="1"/>
          </p:cNvSpPr>
          <p:nvPr/>
        </p:nvSpPr>
        <p:spPr bwMode="auto">
          <a:xfrm>
            <a:off x="4957763" y="5546725"/>
            <a:ext cx="730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719" name="Rectangle 53">
            <a:extLst>
              <a:ext uri="{FF2B5EF4-FFF2-40B4-BE49-F238E27FC236}">
                <a16:creationId xmlns:a16="http://schemas.microsoft.com/office/drawing/2014/main" id="{0C882D73-19C2-4C42-8217-3B5B41286A4E}"/>
              </a:ext>
            </a:extLst>
          </p:cNvPr>
          <p:cNvSpPr>
            <a:spLocks noChangeArrowheads="1"/>
          </p:cNvSpPr>
          <p:nvPr/>
        </p:nvSpPr>
        <p:spPr bwMode="auto">
          <a:xfrm>
            <a:off x="6503988" y="5629275"/>
            <a:ext cx="17653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20" name="Rectangle 54">
            <a:extLst>
              <a:ext uri="{FF2B5EF4-FFF2-40B4-BE49-F238E27FC236}">
                <a16:creationId xmlns:a16="http://schemas.microsoft.com/office/drawing/2014/main" id="{4215D3E0-223F-4EB2-BEF2-A487DAC24C5E}"/>
              </a:ext>
            </a:extLst>
          </p:cNvPr>
          <p:cNvSpPr>
            <a:spLocks noChangeArrowheads="1"/>
          </p:cNvSpPr>
          <p:nvPr/>
        </p:nvSpPr>
        <p:spPr bwMode="auto">
          <a:xfrm>
            <a:off x="7251700" y="5629275"/>
            <a:ext cx="4445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500">
                <a:solidFill>
                  <a:schemeClr val="tx1"/>
                </a:solidFill>
                <a:latin typeface="Arial" panose="020B0604020202020204" pitchFamily="34" charset="0"/>
              </a:rPr>
              <a:t>Total</a:t>
            </a:r>
            <a:endParaRPr lang="en-US" altLang="en-US" sz="1800">
              <a:solidFill>
                <a:schemeClr val="tx1"/>
              </a:solidFill>
              <a:latin typeface="Arial" panose="020B0604020202020204" pitchFamily="34" charset="0"/>
            </a:endParaRPr>
          </a:p>
        </p:txBody>
      </p:sp>
      <p:sp>
        <p:nvSpPr>
          <p:cNvPr id="28721" name="Rectangle 55">
            <a:extLst>
              <a:ext uri="{FF2B5EF4-FFF2-40B4-BE49-F238E27FC236}">
                <a16:creationId xmlns:a16="http://schemas.microsoft.com/office/drawing/2014/main" id="{C5C9C283-6305-4B97-95F5-901CE54F61B0}"/>
              </a:ext>
            </a:extLst>
          </p:cNvPr>
          <p:cNvSpPr>
            <a:spLocks noChangeArrowheads="1"/>
          </p:cNvSpPr>
          <p:nvPr/>
        </p:nvSpPr>
        <p:spPr bwMode="auto">
          <a:xfrm>
            <a:off x="7427913" y="56292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22" name="Rectangle 57">
            <a:extLst>
              <a:ext uri="{FF2B5EF4-FFF2-40B4-BE49-F238E27FC236}">
                <a16:creationId xmlns:a16="http://schemas.microsoft.com/office/drawing/2014/main" id="{999ED0C4-91F0-4F07-9287-CCA0FC93AD80}"/>
              </a:ext>
            </a:extLst>
          </p:cNvPr>
          <p:cNvSpPr>
            <a:spLocks noChangeArrowheads="1"/>
          </p:cNvSpPr>
          <p:nvPr/>
        </p:nvSpPr>
        <p:spPr bwMode="auto">
          <a:xfrm>
            <a:off x="8275638" y="5546725"/>
            <a:ext cx="730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723" name="Rectangle 58">
            <a:extLst>
              <a:ext uri="{FF2B5EF4-FFF2-40B4-BE49-F238E27FC236}">
                <a16:creationId xmlns:a16="http://schemas.microsoft.com/office/drawing/2014/main" id="{7FCE3824-19D8-4CEF-BAE8-20A438768CDE}"/>
              </a:ext>
            </a:extLst>
          </p:cNvPr>
          <p:cNvSpPr>
            <a:spLocks noChangeArrowheads="1"/>
          </p:cNvSpPr>
          <p:nvPr/>
        </p:nvSpPr>
        <p:spPr bwMode="auto">
          <a:xfrm>
            <a:off x="738188" y="865188"/>
            <a:ext cx="7696200" cy="311150"/>
          </a:xfrm>
          <a:prstGeom prst="rect">
            <a:avLst/>
          </a:prstGeom>
          <a:solidFill>
            <a:schemeClr val="bg1"/>
          </a:solidFill>
          <a:ln>
            <a:noFill/>
          </a:ln>
          <a:extLst>
            <a:ext uri="{91240B29-F687-4F45-9708-019B960494DF}">
              <a14:hiddenLine xmlns:a14="http://schemas.microsoft.com/office/drawing/2010/main" w="11113">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2060"/>
              </a:solidFill>
              <a:latin typeface="Arial" panose="020B0604020202020204" pitchFamily="34" charset="0"/>
            </a:endParaRPr>
          </a:p>
        </p:txBody>
      </p:sp>
      <p:sp>
        <p:nvSpPr>
          <p:cNvPr id="28724" name="Rectangle 61">
            <a:extLst>
              <a:ext uri="{FF2B5EF4-FFF2-40B4-BE49-F238E27FC236}">
                <a16:creationId xmlns:a16="http://schemas.microsoft.com/office/drawing/2014/main" id="{B6DB956D-3785-4475-A609-4A1D8B76701B}"/>
              </a:ext>
            </a:extLst>
          </p:cNvPr>
          <p:cNvSpPr>
            <a:spLocks noChangeArrowheads="1"/>
          </p:cNvSpPr>
          <p:nvPr/>
        </p:nvSpPr>
        <p:spPr bwMode="auto">
          <a:xfrm>
            <a:off x="6445250" y="788988"/>
            <a:ext cx="73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725" name="Rectangle 62">
            <a:extLst>
              <a:ext uri="{FF2B5EF4-FFF2-40B4-BE49-F238E27FC236}">
                <a16:creationId xmlns:a16="http://schemas.microsoft.com/office/drawing/2014/main" id="{820F858A-E377-44F1-A478-961224AD0A41}"/>
              </a:ext>
            </a:extLst>
          </p:cNvPr>
          <p:cNvSpPr>
            <a:spLocks noChangeArrowheads="1"/>
          </p:cNvSpPr>
          <p:nvPr/>
        </p:nvSpPr>
        <p:spPr bwMode="auto">
          <a:xfrm>
            <a:off x="738188" y="428625"/>
            <a:ext cx="7696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1113">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26" name="Rectangle 63">
            <a:extLst>
              <a:ext uri="{FF2B5EF4-FFF2-40B4-BE49-F238E27FC236}">
                <a16:creationId xmlns:a16="http://schemas.microsoft.com/office/drawing/2014/main" id="{B75E44EA-BDCE-44B2-9110-A0AD6F210F87}"/>
              </a:ext>
            </a:extLst>
          </p:cNvPr>
          <p:cNvSpPr>
            <a:spLocks noChangeArrowheads="1"/>
          </p:cNvSpPr>
          <p:nvPr/>
        </p:nvSpPr>
        <p:spPr bwMode="auto">
          <a:xfrm>
            <a:off x="1651000" y="511175"/>
            <a:ext cx="59721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2060"/>
              </a:solidFill>
              <a:latin typeface="Arial" panose="020B0604020202020204" pitchFamily="34" charset="0"/>
            </a:endParaRPr>
          </a:p>
        </p:txBody>
      </p:sp>
      <p:sp>
        <p:nvSpPr>
          <p:cNvPr id="28727" name="Rectangle 67">
            <a:extLst>
              <a:ext uri="{FF2B5EF4-FFF2-40B4-BE49-F238E27FC236}">
                <a16:creationId xmlns:a16="http://schemas.microsoft.com/office/drawing/2014/main" id="{D21B757B-8A21-440B-92D8-75FD5D47AA5D}"/>
              </a:ext>
            </a:extLst>
          </p:cNvPr>
          <p:cNvSpPr>
            <a:spLocks noChangeArrowheads="1"/>
          </p:cNvSpPr>
          <p:nvPr/>
        </p:nvSpPr>
        <p:spPr bwMode="auto">
          <a:xfrm>
            <a:off x="7627938" y="500063"/>
            <a:ext cx="73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300">
                <a:solidFill>
                  <a:schemeClr val="tx1"/>
                </a:solidFill>
              </a:rPr>
              <a:t> </a:t>
            </a:r>
            <a:endParaRPr lang="en-US" altLang="en-US" sz="1800">
              <a:solidFill>
                <a:schemeClr val="tx1"/>
              </a:solidFill>
              <a:latin typeface="Arial" panose="020B0604020202020204" pitchFamily="34" charset="0"/>
            </a:endParaRPr>
          </a:p>
        </p:txBody>
      </p:sp>
      <p:sp>
        <p:nvSpPr>
          <p:cNvPr id="28728" name="Line 44">
            <a:extLst>
              <a:ext uri="{FF2B5EF4-FFF2-40B4-BE49-F238E27FC236}">
                <a16:creationId xmlns:a16="http://schemas.microsoft.com/office/drawing/2014/main" id="{98B4D349-9F20-4963-8A2D-9B50D2D9421D}"/>
              </a:ext>
            </a:extLst>
          </p:cNvPr>
          <p:cNvSpPr>
            <a:spLocks noChangeShapeType="1"/>
          </p:cNvSpPr>
          <p:nvPr/>
        </p:nvSpPr>
        <p:spPr bwMode="auto">
          <a:xfrm>
            <a:off x="1103313" y="5553075"/>
            <a:ext cx="7348537" cy="6350"/>
          </a:xfrm>
          <a:prstGeom prst="line">
            <a:avLst/>
          </a:prstGeom>
          <a:noFill/>
          <a:ln w="11113">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TextBox 66">
            <a:extLst>
              <a:ext uri="{FF2B5EF4-FFF2-40B4-BE49-F238E27FC236}">
                <a16:creationId xmlns:a16="http://schemas.microsoft.com/office/drawing/2014/main" id="{945DF1C0-E8FA-45C0-B9D9-6A0776D8743E}"/>
              </a:ext>
            </a:extLst>
          </p:cNvPr>
          <p:cNvSpPr txBox="1"/>
          <p:nvPr/>
        </p:nvSpPr>
        <p:spPr>
          <a:xfrm>
            <a:off x="1066800" y="5986463"/>
            <a:ext cx="3810000" cy="261937"/>
          </a:xfrm>
          <a:prstGeom prst="rect">
            <a:avLst/>
          </a:prstGeom>
          <a:noFill/>
        </p:spPr>
        <p:txBody>
          <a:bodyPr>
            <a:spAutoFit/>
          </a:bodyPr>
          <a:lstStyle/>
          <a:p>
            <a:pPr eaLnBrk="1" hangingPunct="1">
              <a:defRPr/>
            </a:pPr>
            <a:r>
              <a:rPr lang="en-US" sz="1050" dirty="0"/>
              <a:t>Source: Pendakur &amp; Pendakur 2017</a:t>
            </a:r>
          </a:p>
        </p:txBody>
      </p:sp>
      <p:sp>
        <p:nvSpPr>
          <p:cNvPr id="28730" name="Rectangle 60">
            <a:extLst>
              <a:ext uri="{FF2B5EF4-FFF2-40B4-BE49-F238E27FC236}">
                <a16:creationId xmlns:a16="http://schemas.microsoft.com/office/drawing/2014/main" id="{BC79A03F-244E-46E9-B44C-F0802B7F1567}"/>
              </a:ext>
            </a:extLst>
          </p:cNvPr>
          <p:cNvSpPr>
            <a:spLocks noChangeArrowheads="1"/>
          </p:cNvSpPr>
          <p:nvPr/>
        </p:nvSpPr>
        <p:spPr bwMode="auto">
          <a:xfrm>
            <a:off x="6892925" y="1825625"/>
            <a:ext cx="1209675" cy="374173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28731" name="Rectangle 61">
            <a:extLst>
              <a:ext uri="{FF2B5EF4-FFF2-40B4-BE49-F238E27FC236}">
                <a16:creationId xmlns:a16="http://schemas.microsoft.com/office/drawing/2014/main" id="{ABE37DEF-4185-4323-8CC2-88E66143864D}"/>
              </a:ext>
            </a:extLst>
          </p:cNvPr>
          <p:cNvSpPr>
            <a:spLocks noChangeArrowheads="1"/>
          </p:cNvSpPr>
          <p:nvPr/>
        </p:nvSpPr>
        <p:spPr bwMode="auto">
          <a:xfrm>
            <a:off x="7620000" y="1820863"/>
            <a:ext cx="1447800" cy="37417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63" name="Rectangle 62">
            <a:extLst>
              <a:ext uri="{FF2B5EF4-FFF2-40B4-BE49-F238E27FC236}">
                <a16:creationId xmlns:a16="http://schemas.microsoft.com/office/drawing/2014/main" id="{3AC4F563-8C16-4AEC-B027-7BD2BA5B02CE}"/>
              </a:ext>
            </a:extLst>
          </p:cNvPr>
          <p:cNvSpPr>
            <a:spLocks noChangeArrowheads="1"/>
          </p:cNvSpPr>
          <p:nvPr/>
        </p:nvSpPr>
        <p:spPr bwMode="auto">
          <a:xfrm>
            <a:off x="4352925" y="1820863"/>
            <a:ext cx="1209675" cy="37417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64" name="Rectangle 63">
            <a:extLst>
              <a:ext uri="{FF2B5EF4-FFF2-40B4-BE49-F238E27FC236}">
                <a16:creationId xmlns:a16="http://schemas.microsoft.com/office/drawing/2014/main" id="{2E46FC78-B136-4C29-89E1-0DE911841B5A}"/>
              </a:ext>
            </a:extLst>
          </p:cNvPr>
          <p:cNvSpPr>
            <a:spLocks noChangeArrowheads="1"/>
          </p:cNvSpPr>
          <p:nvPr/>
        </p:nvSpPr>
        <p:spPr bwMode="auto">
          <a:xfrm>
            <a:off x="1905000" y="1820863"/>
            <a:ext cx="1209675" cy="37417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28734" name="Rectangle 64">
            <a:extLst>
              <a:ext uri="{FF2B5EF4-FFF2-40B4-BE49-F238E27FC236}">
                <a16:creationId xmlns:a16="http://schemas.microsoft.com/office/drawing/2014/main" id="{D73AD085-F1D6-4F23-BB1B-C2D12B72102C}"/>
              </a:ext>
            </a:extLst>
          </p:cNvPr>
          <p:cNvSpPr>
            <a:spLocks noChangeArrowheads="1"/>
          </p:cNvSpPr>
          <p:nvPr/>
        </p:nvSpPr>
        <p:spPr bwMode="auto">
          <a:xfrm>
            <a:off x="8085138" y="311150"/>
            <a:ext cx="488950" cy="59372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28735" name="Rectangle 64">
            <a:extLst>
              <a:ext uri="{FF2B5EF4-FFF2-40B4-BE49-F238E27FC236}">
                <a16:creationId xmlns:a16="http://schemas.microsoft.com/office/drawing/2014/main" id="{2DBED5C6-363C-49FC-97F6-6B842AA51F40}"/>
              </a:ext>
            </a:extLst>
          </p:cNvPr>
          <p:cNvSpPr>
            <a:spLocks noChangeArrowheads="1"/>
          </p:cNvSpPr>
          <p:nvPr/>
        </p:nvSpPr>
        <p:spPr bwMode="auto">
          <a:xfrm>
            <a:off x="990600" y="0"/>
            <a:ext cx="7099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600">
              <a:solidFill>
                <a:srgbClr val="002060"/>
              </a:solidFill>
              <a:cs typeface="Times New Roman" panose="02020603050405020304" pitchFamily="18" charset="0"/>
            </a:endParaRPr>
          </a:p>
          <a:p>
            <a:pPr algn="ctr" eaLnBrk="1" hangingPunct="1">
              <a:spcBef>
                <a:spcPct val="0"/>
              </a:spcBef>
              <a:buFontTx/>
              <a:buNone/>
            </a:pPr>
            <a:r>
              <a:rPr lang="en-US" altLang="en-US" sz="2600">
                <a:solidFill>
                  <a:srgbClr val="002060"/>
                </a:solidFill>
                <a:cs typeface="Times New Roman" panose="02020603050405020304" pitchFamily="18" charset="0"/>
              </a:rPr>
              <a:t>Impacts of Self-Governance + Comprehensive Lands Claim Agreements on Canadian Aboriginal Household Incomes  </a:t>
            </a:r>
          </a:p>
        </p:txBody>
      </p:sp>
      <p:sp>
        <p:nvSpPr>
          <p:cNvPr id="28736" name="Rectangle 1">
            <a:extLst>
              <a:ext uri="{FF2B5EF4-FFF2-40B4-BE49-F238E27FC236}">
                <a16:creationId xmlns:a16="http://schemas.microsoft.com/office/drawing/2014/main" id="{0B763C14-358F-410E-BF80-8C05411B00A2}"/>
              </a:ext>
            </a:extLst>
          </p:cNvPr>
          <p:cNvSpPr>
            <a:spLocks noChangeArrowheads="1"/>
          </p:cNvSpPr>
          <p:nvPr/>
        </p:nvSpPr>
        <p:spPr bwMode="auto">
          <a:xfrm>
            <a:off x="990600" y="1143000"/>
            <a:ext cx="392113" cy="46831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28737" name="Rectangle 17">
            <a:extLst>
              <a:ext uri="{FF2B5EF4-FFF2-40B4-BE49-F238E27FC236}">
                <a16:creationId xmlns:a16="http://schemas.microsoft.com/office/drawing/2014/main" id="{CB183891-977D-4E91-ACC0-BBBFCD465926}"/>
              </a:ext>
            </a:extLst>
          </p:cNvPr>
          <p:cNvSpPr>
            <a:spLocks noChangeArrowheads="1"/>
          </p:cNvSpPr>
          <p:nvPr/>
        </p:nvSpPr>
        <p:spPr bwMode="auto">
          <a:xfrm>
            <a:off x="6913563" y="2151063"/>
            <a:ext cx="1087437" cy="3416300"/>
          </a:xfrm>
          <a:prstGeom prst="rect">
            <a:avLst/>
          </a:prstGeom>
          <a:gradFill rotWithShape="1">
            <a:gsLst>
              <a:gs pos="0">
                <a:srgbClr val="830000"/>
              </a:gs>
              <a:gs pos="50000">
                <a:srgbClr val="BD0000"/>
              </a:gs>
              <a:gs pos="100000">
                <a:srgbClr val="E20000"/>
              </a:gs>
            </a:gsLst>
            <a:lin ang="16200000" scaled="1"/>
          </a:gradFill>
          <a:ln>
            <a:noFill/>
          </a:ln>
          <a:extLs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8738" name="Rectangle 23">
            <a:extLst>
              <a:ext uri="{FF2B5EF4-FFF2-40B4-BE49-F238E27FC236}">
                <a16:creationId xmlns:a16="http://schemas.microsoft.com/office/drawing/2014/main" id="{C36C51BE-5046-4C8E-AF42-6F00C662EB0A}"/>
              </a:ext>
            </a:extLst>
          </p:cNvPr>
          <p:cNvSpPr>
            <a:spLocks noChangeArrowheads="1"/>
          </p:cNvSpPr>
          <p:nvPr/>
        </p:nvSpPr>
        <p:spPr bwMode="auto">
          <a:xfrm>
            <a:off x="7218363" y="1828800"/>
            <a:ext cx="5540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a:solidFill>
                  <a:schemeClr val="tx1"/>
                </a:solidFill>
                <a:latin typeface="Arial" panose="020B0604020202020204" pitchFamily="34" charset="0"/>
              </a:rPr>
              <a:t>Up 35%</a:t>
            </a:r>
            <a:endParaRPr lang="en-US" altLang="en-US" sz="1800">
              <a:solidFill>
                <a:schemeClr val="tx1"/>
              </a:solidFill>
              <a:latin typeface="Arial" panose="020B0604020202020204" pitchFamily="34" charset="0"/>
            </a:endParaRPr>
          </a:p>
        </p:txBody>
      </p:sp>
      <p:sp>
        <p:nvSpPr>
          <p:cNvPr id="71" name="Rectangle 70">
            <a:extLst>
              <a:ext uri="{FF2B5EF4-FFF2-40B4-BE49-F238E27FC236}">
                <a16:creationId xmlns:a16="http://schemas.microsoft.com/office/drawing/2014/main" id="{046C5BAA-F7C6-40DA-ACB6-78D306E27C4C}"/>
              </a:ext>
            </a:extLst>
          </p:cNvPr>
          <p:cNvSpPr>
            <a:spLocks noChangeArrowheads="1"/>
          </p:cNvSpPr>
          <p:nvPr/>
        </p:nvSpPr>
        <p:spPr bwMode="auto">
          <a:xfrm>
            <a:off x="6867525" y="1820863"/>
            <a:ext cx="1209675" cy="3741737"/>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1000"/>
                                        <p:tgtEl>
                                          <p:spTgt spid="64"/>
                                        </p:tgtEl>
                                      </p:cBhvr>
                                    </p:animEffect>
                                    <p:set>
                                      <p:cBhvr>
                                        <p:cTn id="7" dur="1" fill="hold">
                                          <p:stCondLst>
                                            <p:cond delay="999"/>
                                          </p:stCondLst>
                                        </p:cTn>
                                        <p:tgtEl>
                                          <p:spTgt spid="6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0" nodeType="clickEffect">
                                  <p:stCondLst>
                                    <p:cond delay="0"/>
                                  </p:stCondLst>
                                  <p:childTnLst>
                                    <p:animEffect transition="out" filter="wipe(down)">
                                      <p:cBhvr>
                                        <p:cTn id="11" dur="1000"/>
                                        <p:tgtEl>
                                          <p:spTgt spid="63"/>
                                        </p:tgtEl>
                                      </p:cBhvr>
                                    </p:animEffect>
                                    <p:set>
                                      <p:cBhvr>
                                        <p:cTn id="12" dur="1" fill="hold">
                                          <p:stCondLst>
                                            <p:cond delay="999"/>
                                          </p:stCondLst>
                                        </p:cTn>
                                        <p:tgtEl>
                                          <p:spTgt spid="6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grpId="0" nodeType="clickEffect">
                                  <p:stCondLst>
                                    <p:cond delay="0"/>
                                  </p:stCondLst>
                                  <p:childTnLst>
                                    <p:animEffect transition="out" filter="wipe(down)">
                                      <p:cBhvr>
                                        <p:cTn id="16" dur="1000"/>
                                        <p:tgtEl>
                                          <p:spTgt spid="71"/>
                                        </p:tgtEl>
                                      </p:cBhvr>
                                    </p:animEffect>
                                    <p:set>
                                      <p:cBhvr>
                                        <p:cTn id="17" dur="1" fill="hold">
                                          <p:stCondLst>
                                            <p:cond delay="9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7C11994-0946-432B-B161-9CAA166DBE53}"/>
              </a:ext>
            </a:extLst>
          </p:cNvPr>
          <p:cNvSpPr txBox="1">
            <a:spLocks noChangeArrowheads="1"/>
          </p:cNvSpPr>
          <p:nvPr/>
        </p:nvSpPr>
        <p:spPr>
          <a:xfrm>
            <a:off x="228600" y="304800"/>
            <a:ext cx="8839200" cy="762000"/>
          </a:xfrm>
          <a:prstGeom prst="rect">
            <a:avLst/>
          </a:prstGeom>
        </p:spPr>
        <p:txBody>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eaLnBrk="1" hangingPunct="1">
              <a:defRPr/>
            </a:pPr>
            <a:r>
              <a:rPr lang="en-US" altLang="en-US" sz="3600" kern="0" dirty="0"/>
              <a:t>Does Indigenous Self-Governance Work?</a:t>
            </a:r>
          </a:p>
        </p:txBody>
      </p:sp>
      <p:graphicFrame>
        <p:nvGraphicFramePr>
          <p:cNvPr id="30723" name="Object 4">
            <a:extLst>
              <a:ext uri="{FF2B5EF4-FFF2-40B4-BE49-F238E27FC236}">
                <a16:creationId xmlns:a16="http://schemas.microsoft.com/office/drawing/2014/main" id="{D2C49024-01D3-4736-8EDE-AFE29D37972E}"/>
              </a:ext>
            </a:extLst>
          </p:cNvPr>
          <p:cNvGraphicFramePr>
            <a:graphicFrameLocks noChangeAspect="1"/>
          </p:cNvGraphicFramePr>
          <p:nvPr/>
        </p:nvGraphicFramePr>
        <p:xfrm>
          <a:off x="228600" y="1524000"/>
          <a:ext cx="8761413" cy="2371725"/>
        </p:xfrm>
        <a:graphic>
          <a:graphicData uri="http://schemas.openxmlformats.org/presentationml/2006/ole">
            <mc:AlternateContent xmlns:mc="http://schemas.openxmlformats.org/markup-compatibility/2006">
              <mc:Choice xmlns:v="urn:schemas-microsoft-com:vml" Requires="v">
                <p:oleObj spid="_x0000_s2049" name="Document" r:id="rId3" imgW="8058912" imgH="2193036" progId="Word.Document.8">
                  <p:embed/>
                </p:oleObj>
              </mc:Choice>
              <mc:Fallback>
                <p:oleObj name="Document" r:id="rId3" imgW="8058912" imgH="2193036" progId="Word.Document.8">
                  <p:embed/>
                  <p:pic>
                    <p:nvPicPr>
                      <p:cNvPr id="30723" name="Object 4">
                        <a:extLst>
                          <a:ext uri="{FF2B5EF4-FFF2-40B4-BE49-F238E27FC236}">
                            <a16:creationId xmlns:a16="http://schemas.microsoft.com/office/drawing/2014/main" id="{D2C49024-01D3-4736-8EDE-AFE29D3797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8761413" cy="2371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5">
            <a:extLst>
              <a:ext uri="{FF2B5EF4-FFF2-40B4-BE49-F238E27FC236}">
                <a16:creationId xmlns:a16="http://schemas.microsoft.com/office/drawing/2014/main" id="{325083C9-AC2D-467A-B126-09AEBF2E94DF}"/>
              </a:ext>
            </a:extLst>
          </p:cNvPr>
          <p:cNvSpPr txBox="1">
            <a:spLocks noChangeArrowheads="1"/>
          </p:cNvSpPr>
          <p:nvPr/>
        </p:nvSpPr>
        <p:spPr bwMode="auto">
          <a:xfrm>
            <a:off x="230188" y="3886200"/>
            <a:ext cx="8761412" cy="177482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marL="914400" indent="-228600" eaLnBrk="0" hangingPunct="0">
              <a:spcBef>
                <a:spcPct val="20000"/>
              </a:spcBef>
              <a:buFont typeface="Wingdings" pitchFamily="2" charset="2"/>
              <a:buChar char="§"/>
              <a:defRPr sz="2800">
                <a:solidFill>
                  <a:srgbClr val="800000"/>
                </a:solidFill>
                <a:latin typeface="Arial" charset="0"/>
              </a:defRPr>
            </a:lvl1pPr>
            <a:lvl2pPr marL="742950" indent="-285750" eaLnBrk="0" hangingPunct="0">
              <a:spcBef>
                <a:spcPct val="20000"/>
              </a:spcBef>
              <a:buChar char="–"/>
              <a:defRPr sz="2400">
                <a:solidFill>
                  <a:srgbClr val="000066"/>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631825" indent="0" eaLnBrk="1" hangingPunct="1">
              <a:spcBef>
                <a:spcPts val="0"/>
              </a:spcBef>
              <a:buFont typeface="Wingdings" pitchFamily="2" charset="2"/>
              <a:buNone/>
              <a:defRPr/>
            </a:pPr>
            <a:endParaRPr lang="en-US" altLang="en-US" sz="1050" dirty="0">
              <a:solidFill>
                <a:schemeClr val="bg1"/>
              </a:solidFill>
              <a:latin typeface="Times New Roman" panose="02020603050405020304" pitchFamily="18" charset="0"/>
              <a:cs typeface="Times New Roman" panose="02020603050405020304" pitchFamily="18" charset="0"/>
            </a:endParaRPr>
          </a:p>
          <a:p>
            <a:pPr marL="965200" eaLnBrk="1" hangingPunct="1">
              <a:spcBef>
                <a:spcPts val="0"/>
              </a:spcBef>
              <a:buSzPct val="140000"/>
              <a:buFontTx/>
              <a:buChar char="•"/>
              <a:defRPr/>
            </a:pPr>
            <a:r>
              <a:rPr lang="en-US" altLang="en-US" sz="2200" dirty="0">
                <a:solidFill>
                  <a:schemeClr val="bg1"/>
                </a:solidFill>
                <a:latin typeface="Times New Roman" panose="02020603050405020304" pitchFamily="18" charset="0"/>
                <a:cs typeface="Times New Roman" panose="02020603050405020304" pitchFamily="18" charset="0"/>
              </a:rPr>
              <a:t>Health:  Waiting times, emergency response, and patient satisfaction improve when tribes takeover their health care systems.</a:t>
            </a:r>
          </a:p>
          <a:p>
            <a:pPr eaLnBrk="1" hangingPunct="1">
              <a:spcBef>
                <a:spcPct val="50000"/>
              </a:spcBef>
              <a:buFontTx/>
              <a:buNone/>
              <a:defRPr/>
            </a:pPr>
            <a:endParaRPr lang="en-US" altLang="en-US" sz="2200" dirty="0">
              <a:solidFill>
                <a:schemeClr val="bg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A4BD524-AC9D-4858-91B3-1894C278A8CD}"/>
              </a:ext>
            </a:extLst>
          </p:cNvPr>
          <p:cNvSpPr>
            <a:spLocks noChangeArrowheads="1"/>
          </p:cNvSpPr>
          <p:nvPr/>
        </p:nvSpPr>
        <p:spPr bwMode="auto">
          <a:xfrm>
            <a:off x="0" y="1371600"/>
            <a:ext cx="9144000" cy="14478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6" name="Rectangle 5">
            <a:extLst>
              <a:ext uri="{FF2B5EF4-FFF2-40B4-BE49-F238E27FC236}">
                <a16:creationId xmlns:a16="http://schemas.microsoft.com/office/drawing/2014/main" id="{21660251-FBA2-46A4-ACC7-032A0EE6FB66}"/>
              </a:ext>
            </a:extLst>
          </p:cNvPr>
          <p:cNvSpPr>
            <a:spLocks noChangeArrowheads="1"/>
          </p:cNvSpPr>
          <p:nvPr/>
        </p:nvSpPr>
        <p:spPr bwMode="auto">
          <a:xfrm>
            <a:off x="0" y="2819400"/>
            <a:ext cx="9144000" cy="1219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7" name="Rectangle 6">
            <a:extLst>
              <a:ext uri="{FF2B5EF4-FFF2-40B4-BE49-F238E27FC236}">
                <a16:creationId xmlns:a16="http://schemas.microsoft.com/office/drawing/2014/main" id="{95AE8A11-9994-446C-9325-F0935302FF13}"/>
              </a:ext>
            </a:extLst>
          </p:cNvPr>
          <p:cNvSpPr>
            <a:spLocks noChangeArrowheads="1"/>
          </p:cNvSpPr>
          <p:nvPr/>
        </p:nvSpPr>
        <p:spPr bwMode="auto">
          <a:xfrm>
            <a:off x="0" y="4016375"/>
            <a:ext cx="9144000" cy="16986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1500"/>
                                        <p:tgtEl>
                                          <p:spTgt spid="6"/>
                                        </p:tgtEl>
                                      </p:cBhvr>
                                    </p:animEffect>
                                    <p:set>
                                      <p:cBhvr>
                                        <p:cTn id="12" dur="1" fill="hold">
                                          <p:stCondLst>
                                            <p:cond delay="1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1500"/>
                                        <p:tgtEl>
                                          <p:spTgt spid="7"/>
                                        </p:tgtEl>
                                      </p:cBhvr>
                                    </p:animEffect>
                                    <p:set>
                                      <p:cBhvr>
                                        <p:cTn id="17"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EE20E2C-2DB2-4FA3-B3FA-CC82BA08BD85}"/>
              </a:ext>
            </a:extLst>
          </p:cNvPr>
          <p:cNvSpPr>
            <a:spLocks noGrp="1" noChangeArrowheads="1"/>
          </p:cNvSpPr>
          <p:nvPr>
            <p:ph type="title"/>
          </p:nvPr>
        </p:nvSpPr>
        <p:spPr/>
        <p:txBody>
          <a:bodyPr/>
          <a:lstStyle/>
          <a:p>
            <a:r>
              <a:rPr lang="en-US" altLang="en-US" sz="3600"/>
              <a:t>The Proposition…</a:t>
            </a:r>
          </a:p>
        </p:txBody>
      </p:sp>
      <p:sp>
        <p:nvSpPr>
          <p:cNvPr id="3" name="Content Placeholder 2">
            <a:extLst>
              <a:ext uri="{FF2B5EF4-FFF2-40B4-BE49-F238E27FC236}">
                <a16:creationId xmlns:a16="http://schemas.microsoft.com/office/drawing/2014/main" id="{382EE3FA-8F6F-43C3-871E-3595227981F0}"/>
              </a:ext>
            </a:extLst>
          </p:cNvPr>
          <p:cNvSpPr>
            <a:spLocks noGrp="1" noChangeArrowheads="1"/>
          </p:cNvSpPr>
          <p:nvPr>
            <p:ph idx="1"/>
          </p:nvPr>
        </p:nvSpPr>
        <p:spPr>
          <a:xfrm>
            <a:off x="685800" y="1219200"/>
            <a:ext cx="7924800" cy="3657600"/>
          </a:xfrm>
        </p:spPr>
        <p:txBody>
          <a:bodyPr/>
          <a:lstStyle/>
          <a:p>
            <a:pPr marL="0" indent="0" algn="just">
              <a:buFont typeface="Wingdings" panose="05000000000000000000" pitchFamily="2" charset="2"/>
              <a:buNone/>
            </a:pPr>
            <a:r>
              <a:rPr lang="en-US" altLang="en-US" sz="3000">
                <a:solidFill>
                  <a:srgbClr val="800000"/>
                </a:solidFill>
              </a:rPr>
              <a:t>True </a:t>
            </a:r>
            <a:r>
              <a:rPr lang="en-US" altLang="en-US" sz="3000" i="1">
                <a:solidFill>
                  <a:srgbClr val="800000"/>
                </a:solidFill>
              </a:rPr>
              <a:t>self-government</a:t>
            </a:r>
            <a:r>
              <a:rPr lang="en-US" altLang="en-US" sz="3000">
                <a:solidFill>
                  <a:srgbClr val="800000"/>
                </a:solidFill>
              </a:rPr>
              <a:t> – i.e., the implementation of self-determined collective decisions reflecting each Indigenous community’s own values, needs and circumstances, made through and implemented by institutions of self-rule designed and run by that community – is the </a:t>
            </a:r>
            <a:r>
              <a:rPr lang="en-US" altLang="en-US" sz="3000" i="1">
                <a:solidFill>
                  <a:srgbClr val="800000"/>
                </a:solidFill>
              </a:rPr>
              <a:t>only </a:t>
            </a:r>
            <a:r>
              <a:rPr lang="en-US" altLang="en-US" sz="3000">
                <a:solidFill>
                  <a:srgbClr val="800000"/>
                </a:solidFill>
              </a:rPr>
              <a:t>policy that has ever worked to reverse the imposed ravages of poverty, social distress, dispossession, and disempowerment.</a:t>
            </a:r>
          </a:p>
        </p:txBody>
      </p:sp>
      <p:grpSp>
        <p:nvGrpSpPr>
          <p:cNvPr id="4" name="Group 3">
            <a:extLst>
              <a:ext uri="{FF2B5EF4-FFF2-40B4-BE49-F238E27FC236}">
                <a16:creationId xmlns:a16="http://schemas.microsoft.com/office/drawing/2014/main" id="{50D452F7-8726-4F4F-9BF8-B532A2476D02}"/>
              </a:ext>
            </a:extLst>
          </p:cNvPr>
          <p:cNvGrpSpPr>
            <a:grpSpLocks/>
          </p:cNvGrpSpPr>
          <p:nvPr/>
        </p:nvGrpSpPr>
        <p:grpSpPr bwMode="auto">
          <a:xfrm>
            <a:off x="381000" y="1219200"/>
            <a:ext cx="8229600" cy="2819400"/>
            <a:chOff x="381000" y="1219200"/>
            <a:chExt cx="8229600" cy="2819400"/>
          </a:xfrm>
        </p:grpSpPr>
        <p:sp>
          <p:nvSpPr>
            <p:cNvPr id="8200" name="Rectangle 1">
              <a:extLst>
                <a:ext uri="{FF2B5EF4-FFF2-40B4-BE49-F238E27FC236}">
                  <a16:creationId xmlns:a16="http://schemas.microsoft.com/office/drawing/2014/main" id="{6B34F112-0F55-4774-A095-FC2C610AC505}"/>
                </a:ext>
              </a:extLst>
            </p:cNvPr>
            <p:cNvSpPr>
              <a:spLocks noChangeArrowheads="1"/>
            </p:cNvSpPr>
            <p:nvPr/>
          </p:nvSpPr>
          <p:spPr bwMode="auto">
            <a:xfrm>
              <a:off x="4419600" y="1219200"/>
              <a:ext cx="4191000"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8201" name="Rectangle 4">
              <a:extLst>
                <a:ext uri="{FF2B5EF4-FFF2-40B4-BE49-F238E27FC236}">
                  <a16:creationId xmlns:a16="http://schemas.microsoft.com/office/drawing/2014/main" id="{8FDB2E9A-96CC-4F5A-8DAB-317AAC3198CB}"/>
                </a:ext>
              </a:extLst>
            </p:cNvPr>
            <p:cNvSpPr>
              <a:spLocks noChangeArrowheads="1"/>
            </p:cNvSpPr>
            <p:nvPr/>
          </p:nvSpPr>
          <p:spPr bwMode="auto">
            <a:xfrm>
              <a:off x="677332" y="3505200"/>
              <a:ext cx="4885268"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8202" name="Rectangle 5">
              <a:extLst>
                <a:ext uri="{FF2B5EF4-FFF2-40B4-BE49-F238E27FC236}">
                  <a16:creationId xmlns:a16="http://schemas.microsoft.com/office/drawing/2014/main" id="{245D19E5-BEC7-4BE7-97D1-3049D5D8150C}"/>
                </a:ext>
              </a:extLst>
            </p:cNvPr>
            <p:cNvSpPr>
              <a:spLocks noChangeArrowheads="1"/>
            </p:cNvSpPr>
            <p:nvPr/>
          </p:nvSpPr>
          <p:spPr bwMode="auto">
            <a:xfrm>
              <a:off x="381000" y="1752600"/>
              <a:ext cx="8229600" cy="19050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grpSp>
      <p:grpSp>
        <p:nvGrpSpPr>
          <p:cNvPr id="10" name="Group 9">
            <a:extLst>
              <a:ext uri="{FF2B5EF4-FFF2-40B4-BE49-F238E27FC236}">
                <a16:creationId xmlns:a16="http://schemas.microsoft.com/office/drawing/2014/main" id="{AC0FFF5E-A457-459B-B2D4-2241188DCBF2}"/>
              </a:ext>
            </a:extLst>
          </p:cNvPr>
          <p:cNvGrpSpPr>
            <a:grpSpLocks/>
          </p:cNvGrpSpPr>
          <p:nvPr/>
        </p:nvGrpSpPr>
        <p:grpSpPr bwMode="auto">
          <a:xfrm>
            <a:off x="152400" y="3581400"/>
            <a:ext cx="8872538" cy="2057400"/>
            <a:chOff x="152400" y="3581400"/>
            <a:chExt cx="8872297" cy="2057400"/>
          </a:xfrm>
        </p:grpSpPr>
        <p:sp>
          <p:nvSpPr>
            <p:cNvPr id="8198" name="Rectangle 7">
              <a:extLst>
                <a:ext uri="{FF2B5EF4-FFF2-40B4-BE49-F238E27FC236}">
                  <a16:creationId xmlns:a16="http://schemas.microsoft.com/office/drawing/2014/main" id="{56871235-74C2-4F5A-9273-1BB4C0DD2DE0}"/>
                </a:ext>
              </a:extLst>
            </p:cNvPr>
            <p:cNvSpPr>
              <a:spLocks noChangeArrowheads="1"/>
            </p:cNvSpPr>
            <p:nvPr/>
          </p:nvSpPr>
          <p:spPr bwMode="auto">
            <a:xfrm>
              <a:off x="5350935" y="3581400"/>
              <a:ext cx="3673762" cy="5334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8199" name="Rectangle 8">
              <a:extLst>
                <a:ext uri="{FF2B5EF4-FFF2-40B4-BE49-F238E27FC236}">
                  <a16:creationId xmlns:a16="http://schemas.microsoft.com/office/drawing/2014/main" id="{86013611-3717-4353-82D3-ED8F0B170764}"/>
                </a:ext>
              </a:extLst>
            </p:cNvPr>
            <p:cNvSpPr>
              <a:spLocks noChangeArrowheads="1"/>
            </p:cNvSpPr>
            <p:nvPr/>
          </p:nvSpPr>
          <p:spPr bwMode="auto">
            <a:xfrm>
              <a:off x="152400" y="4000500"/>
              <a:ext cx="8458200" cy="16383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1500"/>
                                        <p:tgtEl>
                                          <p:spTgt spid="4"/>
                                        </p:tgtEl>
                                      </p:cBhvr>
                                    </p:animEffect>
                                    <p:set>
                                      <p:cBhvr>
                                        <p:cTn id="12" dur="1" fill="hold">
                                          <p:stCondLst>
                                            <p:cond delay="1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1500"/>
                                        <p:tgtEl>
                                          <p:spTgt spid="10"/>
                                        </p:tgtEl>
                                      </p:cBhvr>
                                    </p:animEffect>
                                    <p:set>
                                      <p:cBhvr>
                                        <p:cTn id="17" dur="1" fill="hold">
                                          <p:stCondLst>
                                            <p:cond delay="1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4E99D8B-4C90-4BA6-8D57-C8D7B4C6F167}"/>
              </a:ext>
            </a:extLst>
          </p:cNvPr>
          <p:cNvSpPr>
            <a:spLocks noGrp="1" noChangeArrowheads="1"/>
          </p:cNvSpPr>
          <p:nvPr>
            <p:ph type="title"/>
          </p:nvPr>
        </p:nvSpPr>
        <p:spPr>
          <a:xfrm>
            <a:off x="228600" y="457200"/>
            <a:ext cx="8686800" cy="762000"/>
          </a:xfrm>
        </p:spPr>
        <p:txBody>
          <a:bodyPr/>
          <a:lstStyle/>
          <a:p>
            <a:pPr eaLnBrk="1" hangingPunct="1"/>
            <a:r>
              <a:rPr lang="en-US" altLang="en-US" sz="4000">
                <a:cs typeface="Times New Roman" panose="02020603050405020304" pitchFamily="18" charset="0"/>
              </a:rPr>
              <a:t>Keys to Successful</a:t>
            </a:r>
            <a:br>
              <a:rPr lang="en-US" altLang="en-US" sz="4000">
                <a:cs typeface="Times New Roman" panose="02020603050405020304" pitchFamily="18" charset="0"/>
              </a:rPr>
            </a:br>
            <a:r>
              <a:rPr lang="en-US" altLang="en-US" sz="4000">
                <a:cs typeface="Times New Roman" panose="02020603050405020304" pitchFamily="18" charset="0"/>
              </a:rPr>
              <a:t>Indigenous Nation Building</a:t>
            </a:r>
          </a:p>
        </p:txBody>
      </p:sp>
      <p:sp>
        <p:nvSpPr>
          <p:cNvPr id="276483" name="Rectangle 3">
            <a:extLst>
              <a:ext uri="{FF2B5EF4-FFF2-40B4-BE49-F238E27FC236}">
                <a16:creationId xmlns:a16="http://schemas.microsoft.com/office/drawing/2014/main" id="{D74680C0-0F3F-4207-AA3A-0C16C5A25F2E}"/>
              </a:ext>
            </a:extLst>
          </p:cNvPr>
          <p:cNvSpPr>
            <a:spLocks noGrp="1" noChangeArrowheads="1"/>
          </p:cNvSpPr>
          <p:nvPr>
            <p:ph type="body" idx="1"/>
          </p:nvPr>
        </p:nvSpPr>
        <p:spPr>
          <a:xfrm>
            <a:off x="1909763" y="1887538"/>
            <a:ext cx="5727700" cy="1939925"/>
          </a:xfrm>
          <a:noFill/>
        </p:spPr>
        <p:txBody>
          <a:bodyPr/>
          <a:lstStyle/>
          <a:p>
            <a:pPr eaLnBrk="1" hangingPunct="1"/>
            <a:r>
              <a:rPr lang="en-US" altLang="en-US" sz="3600"/>
              <a:t>The “Sovereignty” Attitude</a:t>
            </a:r>
          </a:p>
        </p:txBody>
      </p:sp>
      <p:sp>
        <p:nvSpPr>
          <p:cNvPr id="31748" name="Date Placeholder 1">
            <a:extLst>
              <a:ext uri="{FF2B5EF4-FFF2-40B4-BE49-F238E27FC236}">
                <a16:creationId xmlns:a16="http://schemas.microsoft.com/office/drawing/2014/main" id="{4C0E6C83-7D66-46D3-BD65-D12E86D48C52}"/>
              </a:ext>
            </a:extLst>
          </p:cNvPr>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a:p>
            <a:pPr eaLnBrk="1" hangingPunct="1">
              <a:spcBef>
                <a:spcPct val="0"/>
              </a:spcBef>
              <a:buFontTx/>
              <a:buNone/>
            </a:pPr>
            <a:endParaRPr lang="en-US" altLang="en-US" sz="320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wipe(left)">
                                      <p:cBhvr>
                                        <p:cTn id="7" dur="3000"/>
                                        <p:tgtEl>
                                          <p:spTgt spid="276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52B4587-5958-4F9F-B156-0F56BB83D87D}"/>
              </a:ext>
            </a:extLst>
          </p:cNvPr>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a:defRPr/>
            </a:pPr>
            <a:r>
              <a:rPr lang="en-US" altLang="en-US" kern="0" dirty="0">
                <a:cs typeface="Times New Roman" panose="02020603050405020304" pitchFamily="18" charset="0"/>
              </a:rPr>
              <a:t>The “Nike” Attitude… Just Do It</a:t>
            </a:r>
          </a:p>
        </p:txBody>
      </p:sp>
      <p:pic>
        <p:nvPicPr>
          <p:cNvPr id="54274" name="Picture 2" descr="Ancient HQ">
            <a:extLst>
              <a:ext uri="{FF2B5EF4-FFF2-40B4-BE49-F238E27FC236}">
                <a16:creationId xmlns:a16="http://schemas.microsoft.com/office/drawing/2014/main" id="{83DA76D4-7415-4D58-84AC-C64F6489A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19225"/>
            <a:ext cx="5184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Current HQ">
            <a:extLst>
              <a:ext uri="{FF2B5EF4-FFF2-40B4-BE49-F238E27FC236}">
                <a16:creationId xmlns:a16="http://schemas.microsoft.com/office/drawing/2014/main" id="{31F377D1-A0F1-41DA-B860-98626FFA0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60600"/>
            <a:ext cx="5410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0" descr="CPN Logo and Name">
            <a:extLst>
              <a:ext uri="{FF2B5EF4-FFF2-40B4-BE49-F238E27FC236}">
                <a16:creationId xmlns:a16="http://schemas.microsoft.com/office/drawing/2014/main" id="{74C1EBC7-777C-4CDA-86FF-471954E2B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28600"/>
            <a:ext cx="7696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Date Placeholder 1">
            <a:extLst>
              <a:ext uri="{FF2B5EF4-FFF2-40B4-BE49-F238E27FC236}">
                <a16:creationId xmlns:a16="http://schemas.microsoft.com/office/drawing/2014/main" id="{FB32C9EE-C00D-4F3E-9760-1E7845E0B2B8}"/>
              </a:ext>
            </a:extLst>
          </p:cNvPr>
          <p:cNvSpPr>
            <a:spLocks noGrp="1" noChangeArrowheads="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spcBef>
                <a:spcPct val="0"/>
              </a:spcBef>
              <a:buFontTx/>
              <a:buNone/>
            </a:pPr>
            <a:endParaRPr lang="en-US" altLang="en-US" sz="3200">
              <a:solidFill>
                <a:srgbClr val="333399"/>
              </a:solidFill>
            </a:endParaRPr>
          </a:p>
          <a:p>
            <a:pPr>
              <a:spcBef>
                <a:spcPct val="0"/>
              </a:spcBef>
              <a:buFontTx/>
              <a:buNone/>
            </a:pPr>
            <a:endParaRPr lang="en-US" altLang="en-US" sz="3200">
              <a:solidFill>
                <a:srgbClr val="333399"/>
              </a:solidFill>
            </a:endParaRPr>
          </a:p>
        </p:txBody>
      </p:sp>
      <p:pic>
        <p:nvPicPr>
          <p:cNvPr id="2" name="Picture 1">
            <a:extLst>
              <a:ext uri="{FF2B5EF4-FFF2-40B4-BE49-F238E27FC236}">
                <a16:creationId xmlns:a16="http://schemas.microsoft.com/office/drawing/2014/main" id="{971C145D-7A15-4D01-BBA1-F830BE3A12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219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1B5E1A4-113C-47E7-9942-6E5CF4338D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488" y="1295400"/>
            <a:ext cx="7947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wipe(left)">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fade">
                                      <p:cBhvr>
                                        <p:cTn id="12" dur="500"/>
                                        <p:tgtEl>
                                          <p:spTgt spid="54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4275"/>
                                        </p:tgtEl>
                                        <p:attrNameLst>
                                          <p:attrName>style.visibility</p:attrName>
                                        </p:attrNameLst>
                                      </p:cBhvr>
                                      <p:to>
                                        <p:strVal val="visible"/>
                                      </p:to>
                                    </p:set>
                                    <p:anim calcmode="lin" valueType="num">
                                      <p:cBhvr additive="base">
                                        <p:cTn id="17" dur="500" fill="hold"/>
                                        <p:tgtEl>
                                          <p:spTgt spid="54275"/>
                                        </p:tgtEl>
                                        <p:attrNameLst>
                                          <p:attrName>ppt_x</p:attrName>
                                        </p:attrNameLst>
                                      </p:cBhvr>
                                      <p:tavLst>
                                        <p:tav tm="0">
                                          <p:val>
                                            <p:strVal val="#ppt_x"/>
                                          </p:val>
                                        </p:tav>
                                        <p:tav tm="100000">
                                          <p:val>
                                            <p:strVal val="#ppt_x"/>
                                          </p:val>
                                        </p:tav>
                                      </p:tavLst>
                                    </p:anim>
                                    <p:anim calcmode="lin" valueType="num">
                                      <p:cBhvr additive="base">
                                        <p:cTn id="1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6CE4F60-635A-4FED-9FB9-377F777458C3}"/>
              </a:ext>
            </a:extLst>
          </p:cNvPr>
          <p:cNvSpPr>
            <a:spLocks noGrp="1" noChangeArrowheads="1"/>
          </p:cNvSpPr>
          <p:nvPr>
            <p:ph type="title"/>
          </p:nvPr>
        </p:nvSpPr>
        <p:spPr>
          <a:xfrm>
            <a:off x="228600" y="304800"/>
            <a:ext cx="8686800" cy="762000"/>
          </a:xfrm>
        </p:spPr>
        <p:txBody>
          <a:bodyPr/>
          <a:lstStyle/>
          <a:p>
            <a:pPr eaLnBrk="1" hangingPunct="1"/>
            <a:r>
              <a:rPr lang="en-US" altLang="en-US" sz="3600">
                <a:cs typeface="Times New Roman" panose="02020603050405020304" pitchFamily="18" charset="0"/>
              </a:rPr>
              <a:t>The Sovereignty Attitude…</a:t>
            </a:r>
            <a:br>
              <a:rPr lang="en-US" altLang="en-US" sz="3600">
                <a:cs typeface="Times New Roman" panose="02020603050405020304" pitchFamily="18" charset="0"/>
              </a:rPr>
            </a:br>
            <a:endParaRPr lang="en-US" altLang="en-US" sz="3600">
              <a:cs typeface="Times New Roman" panose="02020603050405020304" pitchFamily="18" charset="0"/>
            </a:endParaRPr>
          </a:p>
        </p:txBody>
      </p:sp>
      <p:sp>
        <p:nvSpPr>
          <p:cNvPr id="34819" name="Date Placeholder 1">
            <a:extLst>
              <a:ext uri="{FF2B5EF4-FFF2-40B4-BE49-F238E27FC236}">
                <a16:creationId xmlns:a16="http://schemas.microsoft.com/office/drawing/2014/main" id="{C5E27647-D150-46EF-9F10-AA3C650D422E}"/>
              </a:ext>
            </a:extLst>
          </p:cNvPr>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a:p>
            <a:pPr eaLnBrk="1" hangingPunct="1">
              <a:spcBef>
                <a:spcPct val="0"/>
              </a:spcBef>
              <a:buFontTx/>
              <a:buNone/>
            </a:pPr>
            <a:endParaRPr lang="en-US" altLang="en-US" sz="3200">
              <a:solidFill>
                <a:srgbClr val="333399"/>
              </a:solidFill>
            </a:endParaRPr>
          </a:p>
        </p:txBody>
      </p:sp>
      <p:pic>
        <p:nvPicPr>
          <p:cNvPr id="2" name="Picture 1">
            <a:extLst>
              <a:ext uri="{FF2B5EF4-FFF2-40B4-BE49-F238E27FC236}">
                <a16:creationId xmlns:a16="http://schemas.microsoft.com/office/drawing/2014/main" id="{3CE369D3-7CC2-4AEB-BBF4-ABDA062A30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7820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5A83480-39B0-4F14-8D77-59191A0B96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650" y="685800"/>
            <a:ext cx="782955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347ADB2-9B02-4E3E-AC62-9B7C1D4008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5814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7B76748-0849-42BE-B8AB-61DE9E1659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9175" y="3752850"/>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a:extLst>
              <a:ext uri="{FF2B5EF4-FFF2-40B4-BE49-F238E27FC236}">
                <a16:creationId xmlns:a16="http://schemas.microsoft.com/office/drawing/2014/main" id="{139A375D-8F94-4BEB-8707-1C44152B26D7}"/>
              </a:ext>
            </a:extLst>
          </p:cNvPr>
          <p:cNvSpPr>
            <a:spLocks noGrp="1" noChangeArrowheads="1"/>
          </p:cNvSpPr>
          <p:nvPr>
            <p:ph type="body" idx="1"/>
          </p:nvPr>
        </p:nvSpPr>
        <p:spPr>
          <a:xfrm>
            <a:off x="1771650" y="2098675"/>
            <a:ext cx="6534150" cy="1939925"/>
          </a:xfrm>
          <a:noFill/>
        </p:spPr>
        <p:txBody>
          <a:bodyPr/>
          <a:lstStyle/>
          <a:p>
            <a:pPr eaLnBrk="1" hangingPunct="1"/>
            <a:r>
              <a:rPr lang="en-US" altLang="en-US" sz="3600">
                <a:solidFill>
                  <a:srgbClr val="800000"/>
                </a:solidFill>
              </a:rPr>
              <a:t>The “Sovereignty” Attitude</a:t>
            </a:r>
          </a:p>
          <a:p>
            <a:pPr eaLnBrk="1" hangingPunct="1"/>
            <a:r>
              <a:rPr lang="en-US" altLang="en-US" sz="3600">
                <a:solidFill>
                  <a:srgbClr val="800000"/>
                </a:solidFill>
              </a:rPr>
              <a:t>Capable Institutions     </a:t>
            </a:r>
          </a:p>
        </p:txBody>
      </p:sp>
      <p:sp>
        <p:nvSpPr>
          <p:cNvPr id="36867" name="Footer Placeholder 4">
            <a:extLst>
              <a:ext uri="{FF2B5EF4-FFF2-40B4-BE49-F238E27FC236}">
                <a16:creationId xmlns:a16="http://schemas.microsoft.com/office/drawing/2014/main" id="{C28AA831-B65D-4059-8104-A33CBEF59A9F}"/>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chemeClr val="tx1"/>
              </a:solidFill>
              <a:latin typeface="Arial" panose="020B0604020202020204" pitchFamily="34" charset="0"/>
            </a:endParaRPr>
          </a:p>
          <a:p>
            <a:pPr eaLnBrk="1" hangingPunct="1">
              <a:spcBef>
                <a:spcPct val="0"/>
              </a:spcBef>
              <a:buFontTx/>
              <a:buNone/>
            </a:pPr>
            <a:endParaRPr lang="en-US" altLang="en-US" sz="3200">
              <a:solidFill>
                <a:schemeClr val="tx1"/>
              </a:solidFill>
              <a:latin typeface="Arial" panose="020B0604020202020204" pitchFamily="34" charset="0"/>
            </a:endParaRPr>
          </a:p>
        </p:txBody>
      </p:sp>
      <p:sp>
        <p:nvSpPr>
          <p:cNvPr id="7" name="Rectangle 2">
            <a:extLst>
              <a:ext uri="{FF2B5EF4-FFF2-40B4-BE49-F238E27FC236}">
                <a16:creationId xmlns:a16="http://schemas.microsoft.com/office/drawing/2014/main" id="{CBD3580F-CA89-4F6E-9E4F-2C5EDC07BE36}"/>
              </a:ext>
            </a:extLst>
          </p:cNvPr>
          <p:cNvSpPr txBox="1">
            <a:spLocks noChangeArrowheads="1"/>
          </p:cNvSpPr>
          <p:nvPr/>
        </p:nvSpPr>
        <p:spPr bwMode="auto">
          <a:xfrm>
            <a:off x="228600" y="685800"/>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eaLnBrk="1" hangingPunct="1">
              <a:defRPr/>
            </a:pPr>
            <a:r>
              <a:rPr lang="en-US" altLang="en-US" sz="4000" kern="0" dirty="0">
                <a:cs typeface="Times New Roman" panose="02020603050405020304" pitchFamily="18" charset="0"/>
              </a:rPr>
              <a:t>Keys to Successful</a:t>
            </a:r>
            <a:br>
              <a:rPr lang="en-US" altLang="en-US" sz="4000" kern="0" dirty="0">
                <a:cs typeface="Times New Roman" panose="02020603050405020304" pitchFamily="18" charset="0"/>
              </a:rPr>
            </a:br>
            <a:r>
              <a:rPr lang="en-US" altLang="en-US" sz="4000" kern="0" dirty="0">
                <a:cs typeface="Times New Roman" panose="02020603050405020304" pitchFamily="18" charset="0"/>
              </a:rPr>
              <a:t>Indigenous Nation Building</a:t>
            </a:r>
          </a:p>
        </p:txBody>
      </p:sp>
      <p:sp>
        <p:nvSpPr>
          <p:cNvPr id="36869" name="Rectangle 1">
            <a:extLst>
              <a:ext uri="{FF2B5EF4-FFF2-40B4-BE49-F238E27FC236}">
                <a16:creationId xmlns:a16="http://schemas.microsoft.com/office/drawing/2014/main" id="{D3611AF1-323D-436B-BD45-13571677371C}"/>
              </a:ext>
            </a:extLst>
          </p:cNvPr>
          <p:cNvSpPr>
            <a:spLocks noChangeArrowheads="1"/>
          </p:cNvSpPr>
          <p:nvPr/>
        </p:nvSpPr>
        <p:spPr bwMode="auto">
          <a:xfrm>
            <a:off x="2133600" y="2743200"/>
            <a:ext cx="4648200" cy="8953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23">
                                            <p:txEl>
                                              <p:pRg st="1" end="1"/>
                                            </p:txEl>
                                          </p:spTgt>
                                        </p:tgtEl>
                                        <p:attrNameLst>
                                          <p:attrName>style.visibility</p:attrName>
                                        </p:attrNameLst>
                                      </p:cBhvr>
                                      <p:to>
                                        <p:strVal val="visible"/>
                                      </p:to>
                                    </p:set>
                                    <p:animEffect transition="in" filter="wipe(left)">
                                      <p:cBhvr>
                                        <p:cTn id="7" dur="1500"/>
                                        <p:tgtEl>
                                          <p:spTgt spid="286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3">
            <a:extLst>
              <a:ext uri="{FF2B5EF4-FFF2-40B4-BE49-F238E27FC236}">
                <a16:creationId xmlns:a16="http://schemas.microsoft.com/office/drawing/2014/main" id="{24FCB80C-73E6-4818-9FBC-E61B744904F6}"/>
              </a:ext>
            </a:extLst>
          </p:cNvPr>
          <p:cNvSpPr>
            <a:spLocks noChangeArrowheads="1"/>
          </p:cNvSpPr>
          <p:nvPr/>
        </p:nvSpPr>
        <p:spPr bwMode="auto">
          <a:xfrm>
            <a:off x="609600" y="152400"/>
            <a:ext cx="7772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a:solidFill>
                  <a:srgbClr val="000066"/>
                </a:solidFill>
                <a:cs typeface="Times New Roman" panose="02020603050405020304" pitchFamily="18" charset="0"/>
              </a:rPr>
              <a:t>Crow Tribe of Montana</a:t>
            </a:r>
          </a:p>
        </p:txBody>
      </p:sp>
      <p:pic>
        <p:nvPicPr>
          <p:cNvPr id="24579" name="Picture 4" descr="crow-map">
            <a:extLst>
              <a:ext uri="{FF2B5EF4-FFF2-40B4-BE49-F238E27FC236}">
                <a16:creationId xmlns:a16="http://schemas.microsoft.com/office/drawing/2014/main" id="{76EA6B75-6C3E-48F3-8C6A-E88DCE1AF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575" y="2289175"/>
            <a:ext cx="53498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a:extLst>
              <a:ext uri="{FF2B5EF4-FFF2-40B4-BE49-F238E27FC236}">
                <a16:creationId xmlns:a16="http://schemas.microsoft.com/office/drawing/2014/main" id="{6CC5C543-D78C-435B-8424-01B0248520FA}"/>
              </a:ext>
            </a:extLst>
          </p:cNvPr>
          <p:cNvSpPr txBox="1">
            <a:spLocks noChangeArrowheads="1"/>
          </p:cNvSpPr>
          <p:nvPr/>
        </p:nvSpPr>
        <p:spPr bwMode="auto">
          <a:xfrm>
            <a:off x="6248400" y="5486400"/>
            <a:ext cx="1600200" cy="274638"/>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i="1">
                <a:solidFill>
                  <a:srgbClr val="FFFF00"/>
                </a:solidFill>
                <a:latin typeface="Verdana" panose="020B0604030504040204" pitchFamily="34" charset="0"/>
              </a:rPr>
              <a:t>Oil and Gas</a:t>
            </a:r>
          </a:p>
        </p:txBody>
      </p:sp>
      <p:sp>
        <p:nvSpPr>
          <p:cNvPr id="24581" name="Text Box 6">
            <a:extLst>
              <a:ext uri="{FF2B5EF4-FFF2-40B4-BE49-F238E27FC236}">
                <a16:creationId xmlns:a16="http://schemas.microsoft.com/office/drawing/2014/main" id="{4F26A129-270A-417A-B154-288C2D729501}"/>
              </a:ext>
            </a:extLst>
          </p:cNvPr>
          <p:cNvSpPr txBox="1">
            <a:spLocks noChangeArrowheads="1"/>
          </p:cNvSpPr>
          <p:nvPr/>
        </p:nvSpPr>
        <p:spPr bwMode="auto">
          <a:xfrm>
            <a:off x="4038600" y="1219200"/>
            <a:ext cx="1774825" cy="23812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1200" i="1">
                <a:solidFill>
                  <a:srgbClr val="FFFF00"/>
                </a:solidFill>
                <a:latin typeface="Verdana" panose="020B0604030504040204" pitchFamily="34" charset="0"/>
              </a:rPr>
              <a:t>Sand and Gravel</a:t>
            </a:r>
          </a:p>
        </p:txBody>
      </p:sp>
      <p:sp>
        <p:nvSpPr>
          <p:cNvPr id="24582" name="Oval 7">
            <a:extLst>
              <a:ext uri="{FF2B5EF4-FFF2-40B4-BE49-F238E27FC236}">
                <a16:creationId xmlns:a16="http://schemas.microsoft.com/office/drawing/2014/main" id="{6884077B-A7DC-43F7-8E51-357B899ADB97}"/>
              </a:ext>
            </a:extLst>
          </p:cNvPr>
          <p:cNvSpPr>
            <a:spLocks noChangeArrowheads="1"/>
          </p:cNvSpPr>
          <p:nvPr/>
        </p:nvSpPr>
        <p:spPr bwMode="auto">
          <a:xfrm rot="1478004">
            <a:off x="4473575" y="1884363"/>
            <a:ext cx="231775" cy="1784350"/>
          </a:xfrm>
          <a:prstGeom prst="ellipse">
            <a:avLst/>
          </a:prstGeom>
          <a:solidFill>
            <a:srgbClr val="FFFF00">
              <a:alpha val="3607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583" name="Oval 8">
            <a:extLst>
              <a:ext uri="{FF2B5EF4-FFF2-40B4-BE49-F238E27FC236}">
                <a16:creationId xmlns:a16="http://schemas.microsoft.com/office/drawing/2014/main" id="{D314CC7F-2B5B-4D42-BA43-8EBC04BEB5FA}"/>
              </a:ext>
            </a:extLst>
          </p:cNvPr>
          <p:cNvSpPr>
            <a:spLocks noChangeArrowheads="1"/>
          </p:cNvSpPr>
          <p:nvPr/>
        </p:nvSpPr>
        <p:spPr bwMode="auto">
          <a:xfrm rot="20271168" flipH="1">
            <a:off x="5364163" y="1820863"/>
            <a:ext cx="244475" cy="1492250"/>
          </a:xfrm>
          <a:prstGeom prst="ellipse">
            <a:avLst/>
          </a:prstGeom>
          <a:solidFill>
            <a:srgbClr val="FFFF00">
              <a:alpha val="36078"/>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584" name="Line 9">
            <a:extLst>
              <a:ext uri="{FF2B5EF4-FFF2-40B4-BE49-F238E27FC236}">
                <a16:creationId xmlns:a16="http://schemas.microsoft.com/office/drawing/2014/main" id="{08A2E0B9-BBC2-430B-BDF4-6F6514B25C26}"/>
              </a:ext>
            </a:extLst>
          </p:cNvPr>
          <p:cNvSpPr>
            <a:spLocks noChangeShapeType="1"/>
          </p:cNvSpPr>
          <p:nvPr/>
        </p:nvSpPr>
        <p:spPr bwMode="auto">
          <a:xfrm flipH="1">
            <a:off x="5257800" y="1447800"/>
            <a:ext cx="0" cy="6858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Line 10">
            <a:extLst>
              <a:ext uri="{FF2B5EF4-FFF2-40B4-BE49-F238E27FC236}">
                <a16:creationId xmlns:a16="http://schemas.microsoft.com/office/drawing/2014/main" id="{6D1FF7EA-2006-4DA4-8D2E-9BA69B47DE8F}"/>
              </a:ext>
            </a:extLst>
          </p:cNvPr>
          <p:cNvSpPr>
            <a:spLocks noChangeShapeType="1"/>
          </p:cNvSpPr>
          <p:nvPr/>
        </p:nvSpPr>
        <p:spPr bwMode="auto">
          <a:xfrm flipH="1">
            <a:off x="4495800" y="1447800"/>
            <a:ext cx="0" cy="1482725"/>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Line 12">
            <a:extLst>
              <a:ext uri="{FF2B5EF4-FFF2-40B4-BE49-F238E27FC236}">
                <a16:creationId xmlns:a16="http://schemas.microsoft.com/office/drawing/2014/main" id="{AA7D840B-A25B-4E21-813E-A45EDBADE29A}"/>
              </a:ext>
            </a:extLst>
          </p:cNvPr>
          <p:cNvSpPr>
            <a:spLocks noChangeShapeType="1"/>
          </p:cNvSpPr>
          <p:nvPr/>
        </p:nvSpPr>
        <p:spPr bwMode="auto">
          <a:xfrm flipH="1" flipV="1">
            <a:off x="5029200" y="2209800"/>
            <a:ext cx="1371600" cy="32766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Oval 14">
            <a:extLst>
              <a:ext uri="{FF2B5EF4-FFF2-40B4-BE49-F238E27FC236}">
                <a16:creationId xmlns:a16="http://schemas.microsoft.com/office/drawing/2014/main" id="{F16AA93D-C281-4235-8450-FC749AFA42DC}"/>
              </a:ext>
            </a:extLst>
          </p:cNvPr>
          <p:cNvSpPr>
            <a:spLocks noChangeArrowheads="1"/>
          </p:cNvSpPr>
          <p:nvPr/>
        </p:nvSpPr>
        <p:spPr bwMode="auto">
          <a:xfrm rot="-1328832">
            <a:off x="2209800" y="3886200"/>
            <a:ext cx="869950" cy="749300"/>
          </a:xfrm>
          <a:prstGeom prst="ellipse">
            <a:avLst/>
          </a:prstGeom>
          <a:solidFill>
            <a:schemeClr val="accent1">
              <a:alpha val="5411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588" name="Oval 15">
            <a:extLst>
              <a:ext uri="{FF2B5EF4-FFF2-40B4-BE49-F238E27FC236}">
                <a16:creationId xmlns:a16="http://schemas.microsoft.com/office/drawing/2014/main" id="{81865577-E046-4185-9CF2-5D7E0C0D5E08}"/>
              </a:ext>
            </a:extLst>
          </p:cNvPr>
          <p:cNvSpPr>
            <a:spLocks noChangeArrowheads="1"/>
          </p:cNvSpPr>
          <p:nvPr/>
        </p:nvSpPr>
        <p:spPr bwMode="auto">
          <a:xfrm rot="-1328832">
            <a:off x="3657600" y="3962400"/>
            <a:ext cx="638175" cy="762000"/>
          </a:xfrm>
          <a:prstGeom prst="ellipse">
            <a:avLst/>
          </a:prstGeom>
          <a:solidFill>
            <a:schemeClr val="accent1">
              <a:alpha val="54117"/>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589" name="Line 16">
            <a:extLst>
              <a:ext uri="{FF2B5EF4-FFF2-40B4-BE49-F238E27FC236}">
                <a16:creationId xmlns:a16="http://schemas.microsoft.com/office/drawing/2014/main" id="{BD672FBD-B68F-4664-BFC1-3B193CF493B0}"/>
              </a:ext>
            </a:extLst>
          </p:cNvPr>
          <p:cNvSpPr>
            <a:spLocks noChangeShapeType="1"/>
          </p:cNvSpPr>
          <p:nvPr/>
        </p:nvSpPr>
        <p:spPr bwMode="auto">
          <a:xfrm flipH="1" flipV="1">
            <a:off x="2667000" y="4267200"/>
            <a:ext cx="488950" cy="212725"/>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Line 17">
            <a:extLst>
              <a:ext uri="{FF2B5EF4-FFF2-40B4-BE49-F238E27FC236}">
                <a16:creationId xmlns:a16="http://schemas.microsoft.com/office/drawing/2014/main" id="{D518E297-4306-4DF7-BC76-147D98389B91}"/>
              </a:ext>
            </a:extLst>
          </p:cNvPr>
          <p:cNvSpPr>
            <a:spLocks noChangeShapeType="1"/>
          </p:cNvSpPr>
          <p:nvPr/>
        </p:nvSpPr>
        <p:spPr bwMode="auto">
          <a:xfrm flipV="1">
            <a:off x="3886200" y="4191000"/>
            <a:ext cx="76200" cy="3048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1" name="Line 18">
            <a:extLst>
              <a:ext uri="{FF2B5EF4-FFF2-40B4-BE49-F238E27FC236}">
                <a16:creationId xmlns:a16="http://schemas.microsoft.com/office/drawing/2014/main" id="{21292902-3EEE-4EA2-95AC-F9B5FD95F6E1}"/>
              </a:ext>
            </a:extLst>
          </p:cNvPr>
          <p:cNvSpPr>
            <a:spLocks noChangeShapeType="1"/>
          </p:cNvSpPr>
          <p:nvPr/>
        </p:nvSpPr>
        <p:spPr bwMode="auto">
          <a:xfrm flipH="1" flipV="1">
            <a:off x="2590800" y="5410200"/>
            <a:ext cx="3676650" cy="231775"/>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2" name="Text Box 20">
            <a:extLst>
              <a:ext uri="{FF2B5EF4-FFF2-40B4-BE49-F238E27FC236}">
                <a16:creationId xmlns:a16="http://schemas.microsoft.com/office/drawing/2014/main" id="{98FE9606-120D-4FAF-B13C-4F30083ABF2D}"/>
              </a:ext>
            </a:extLst>
          </p:cNvPr>
          <p:cNvSpPr txBox="1">
            <a:spLocks noChangeArrowheads="1"/>
          </p:cNvSpPr>
          <p:nvPr/>
        </p:nvSpPr>
        <p:spPr bwMode="auto">
          <a:xfrm>
            <a:off x="6477000" y="3124200"/>
            <a:ext cx="881063" cy="23812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1200" i="1">
                <a:solidFill>
                  <a:srgbClr val="FFFF00"/>
                </a:solidFill>
                <a:latin typeface="Verdana" panose="020B0604030504040204" pitchFamily="34" charset="0"/>
              </a:rPr>
              <a:t>CBM</a:t>
            </a:r>
          </a:p>
        </p:txBody>
      </p:sp>
      <p:sp>
        <p:nvSpPr>
          <p:cNvPr id="24593" name="Oval 21">
            <a:extLst>
              <a:ext uri="{FF2B5EF4-FFF2-40B4-BE49-F238E27FC236}">
                <a16:creationId xmlns:a16="http://schemas.microsoft.com/office/drawing/2014/main" id="{056C46A2-9233-419D-9D2B-CBA0CC039141}"/>
              </a:ext>
            </a:extLst>
          </p:cNvPr>
          <p:cNvSpPr>
            <a:spLocks noChangeArrowheads="1"/>
          </p:cNvSpPr>
          <p:nvPr/>
        </p:nvSpPr>
        <p:spPr bwMode="auto">
          <a:xfrm>
            <a:off x="5867400" y="1828800"/>
            <a:ext cx="530225" cy="2628900"/>
          </a:xfrm>
          <a:prstGeom prst="ellipse">
            <a:avLst/>
          </a:prstGeom>
          <a:solidFill>
            <a:srgbClr val="CC0000">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594" name="Text Box 22">
            <a:extLst>
              <a:ext uri="{FF2B5EF4-FFF2-40B4-BE49-F238E27FC236}">
                <a16:creationId xmlns:a16="http://schemas.microsoft.com/office/drawing/2014/main" id="{B7FBB633-6AF1-4188-A15E-E81EB9ED0174}"/>
              </a:ext>
            </a:extLst>
          </p:cNvPr>
          <p:cNvSpPr txBox="1">
            <a:spLocks noChangeArrowheads="1"/>
          </p:cNvSpPr>
          <p:nvPr/>
        </p:nvSpPr>
        <p:spPr bwMode="auto">
          <a:xfrm>
            <a:off x="5638800" y="1404938"/>
            <a:ext cx="1133475" cy="23812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1200" i="1">
                <a:solidFill>
                  <a:srgbClr val="FFFF00"/>
                </a:solidFill>
                <a:latin typeface="Verdana" panose="020B0604030504040204" pitchFamily="34" charset="0"/>
              </a:rPr>
              <a:t>Coal</a:t>
            </a:r>
          </a:p>
        </p:txBody>
      </p:sp>
      <p:sp>
        <p:nvSpPr>
          <p:cNvPr id="24595" name="Line 23">
            <a:extLst>
              <a:ext uri="{FF2B5EF4-FFF2-40B4-BE49-F238E27FC236}">
                <a16:creationId xmlns:a16="http://schemas.microsoft.com/office/drawing/2014/main" id="{7AFD0ABF-6FC2-411A-9337-213F0E35F368}"/>
              </a:ext>
            </a:extLst>
          </p:cNvPr>
          <p:cNvSpPr>
            <a:spLocks noChangeShapeType="1"/>
          </p:cNvSpPr>
          <p:nvPr/>
        </p:nvSpPr>
        <p:spPr bwMode="auto">
          <a:xfrm>
            <a:off x="6172200" y="1600200"/>
            <a:ext cx="0" cy="10668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6" name="Line 24">
            <a:extLst>
              <a:ext uri="{FF2B5EF4-FFF2-40B4-BE49-F238E27FC236}">
                <a16:creationId xmlns:a16="http://schemas.microsoft.com/office/drawing/2014/main" id="{B650E1AF-F338-4805-B79B-86BC7171B378}"/>
              </a:ext>
            </a:extLst>
          </p:cNvPr>
          <p:cNvSpPr>
            <a:spLocks noChangeShapeType="1"/>
          </p:cNvSpPr>
          <p:nvPr/>
        </p:nvSpPr>
        <p:spPr bwMode="auto">
          <a:xfrm flipH="1" flipV="1">
            <a:off x="6248400" y="3327400"/>
            <a:ext cx="263525" cy="3175"/>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7" name="Line 25">
            <a:extLst>
              <a:ext uri="{FF2B5EF4-FFF2-40B4-BE49-F238E27FC236}">
                <a16:creationId xmlns:a16="http://schemas.microsoft.com/office/drawing/2014/main" id="{66F340D5-A022-4313-A4EC-812C3E95830C}"/>
              </a:ext>
            </a:extLst>
          </p:cNvPr>
          <p:cNvSpPr>
            <a:spLocks noChangeShapeType="1"/>
          </p:cNvSpPr>
          <p:nvPr/>
        </p:nvSpPr>
        <p:spPr bwMode="auto">
          <a:xfrm flipH="1">
            <a:off x="6858000" y="3352800"/>
            <a:ext cx="0" cy="14478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Text Box 26">
            <a:extLst>
              <a:ext uri="{FF2B5EF4-FFF2-40B4-BE49-F238E27FC236}">
                <a16:creationId xmlns:a16="http://schemas.microsoft.com/office/drawing/2014/main" id="{F2DA9FBC-83E5-483D-BC73-191C2BDAC884}"/>
              </a:ext>
            </a:extLst>
          </p:cNvPr>
          <p:cNvSpPr txBox="1">
            <a:spLocks noChangeArrowheads="1"/>
          </p:cNvSpPr>
          <p:nvPr/>
        </p:nvSpPr>
        <p:spPr bwMode="auto">
          <a:xfrm>
            <a:off x="1195388" y="1438275"/>
            <a:ext cx="1447800" cy="23812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1200" i="1">
                <a:solidFill>
                  <a:srgbClr val="FFFF00"/>
                </a:solidFill>
                <a:latin typeface="Verdana" panose="020B0604030504040204" pitchFamily="34" charset="0"/>
              </a:rPr>
              <a:t>Bentonite</a:t>
            </a:r>
          </a:p>
        </p:txBody>
      </p:sp>
      <p:sp>
        <p:nvSpPr>
          <p:cNvPr id="24599" name="Oval 27">
            <a:extLst>
              <a:ext uri="{FF2B5EF4-FFF2-40B4-BE49-F238E27FC236}">
                <a16:creationId xmlns:a16="http://schemas.microsoft.com/office/drawing/2014/main" id="{56490ECF-A015-4433-8E6F-B6C8D2E7BD82}"/>
              </a:ext>
            </a:extLst>
          </p:cNvPr>
          <p:cNvSpPr>
            <a:spLocks noChangeArrowheads="1"/>
          </p:cNvSpPr>
          <p:nvPr/>
        </p:nvSpPr>
        <p:spPr bwMode="auto">
          <a:xfrm rot="-2585343">
            <a:off x="2133600" y="2057400"/>
            <a:ext cx="1163638" cy="1384300"/>
          </a:xfrm>
          <a:prstGeom prst="ellipse">
            <a:avLst/>
          </a:prstGeom>
          <a:solidFill>
            <a:srgbClr val="339966">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600" name="Oval 28">
            <a:extLst>
              <a:ext uri="{FF2B5EF4-FFF2-40B4-BE49-F238E27FC236}">
                <a16:creationId xmlns:a16="http://schemas.microsoft.com/office/drawing/2014/main" id="{B7291087-E91B-4201-A0EE-46F59B782A4F}"/>
              </a:ext>
            </a:extLst>
          </p:cNvPr>
          <p:cNvSpPr>
            <a:spLocks noChangeArrowheads="1"/>
          </p:cNvSpPr>
          <p:nvPr/>
        </p:nvSpPr>
        <p:spPr bwMode="auto">
          <a:xfrm rot="20262096" flipH="1">
            <a:off x="4352925" y="3505200"/>
            <a:ext cx="533400" cy="1317625"/>
          </a:xfrm>
          <a:prstGeom prst="ellipse">
            <a:avLst/>
          </a:prstGeom>
          <a:solidFill>
            <a:srgbClr val="339966">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24601" name="Line 29">
            <a:extLst>
              <a:ext uri="{FF2B5EF4-FFF2-40B4-BE49-F238E27FC236}">
                <a16:creationId xmlns:a16="http://schemas.microsoft.com/office/drawing/2014/main" id="{8E026C36-260D-46FC-87B9-A25D32054676}"/>
              </a:ext>
            </a:extLst>
          </p:cNvPr>
          <p:cNvSpPr>
            <a:spLocks noChangeShapeType="1"/>
          </p:cNvSpPr>
          <p:nvPr/>
        </p:nvSpPr>
        <p:spPr bwMode="auto">
          <a:xfrm>
            <a:off x="2633663" y="1473200"/>
            <a:ext cx="1785937" cy="23368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2" name="Line 30">
            <a:extLst>
              <a:ext uri="{FF2B5EF4-FFF2-40B4-BE49-F238E27FC236}">
                <a16:creationId xmlns:a16="http://schemas.microsoft.com/office/drawing/2014/main" id="{0249278D-E04A-4D4E-9247-157A65EB6117}"/>
              </a:ext>
            </a:extLst>
          </p:cNvPr>
          <p:cNvSpPr>
            <a:spLocks noChangeShapeType="1"/>
          </p:cNvSpPr>
          <p:nvPr/>
        </p:nvSpPr>
        <p:spPr bwMode="auto">
          <a:xfrm>
            <a:off x="2324100" y="1752600"/>
            <a:ext cx="114300" cy="6858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3" name="Line 31">
            <a:extLst>
              <a:ext uri="{FF2B5EF4-FFF2-40B4-BE49-F238E27FC236}">
                <a16:creationId xmlns:a16="http://schemas.microsoft.com/office/drawing/2014/main" id="{EAB4CE34-EB7B-4B90-B56A-D830F7D1EAD2}"/>
              </a:ext>
            </a:extLst>
          </p:cNvPr>
          <p:cNvSpPr>
            <a:spLocks noChangeShapeType="1"/>
          </p:cNvSpPr>
          <p:nvPr/>
        </p:nvSpPr>
        <p:spPr bwMode="auto">
          <a:xfrm flipV="1">
            <a:off x="6705600" y="4953000"/>
            <a:ext cx="0" cy="533400"/>
          </a:xfrm>
          <a:prstGeom prst="line">
            <a:avLst/>
          </a:prstGeom>
          <a:noFill/>
          <a:ln w="53975">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4604" name="Picture 34" descr="crow_emblem_lil_man">
            <a:extLst>
              <a:ext uri="{FF2B5EF4-FFF2-40B4-BE49-F238E27FC236}">
                <a16:creationId xmlns:a16="http://schemas.microsoft.com/office/drawing/2014/main" id="{EDFD6937-AA56-4B39-938B-9DE6142B19A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1250950" cy="1236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605" name="Text Box 13">
            <a:extLst>
              <a:ext uri="{FF2B5EF4-FFF2-40B4-BE49-F238E27FC236}">
                <a16:creationId xmlns:a16="http://schemas.microsoft.com/office/drawing/2014/main" id="{DD139B53-7137-4F03-9617-BDB20F84F9D0}"/>
              </a:ext>
            </a:extLst>
          </p:cNvPr>
          <p:cNvSpPr txBox="1">
            <a:spLocks noChangeArrowheads="1"/>
          </p:cNvSpPr>
          <p:nvPr/>
        </p:nvSpPr>
        <p:spPr bwMode="auto">
          <a:xfrm>
            <a:off x="3124200" y="4486275"/>
            <a:ext cx="1447800" cy="23812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lnSpc>
                <a:spcPct val="80000"/>
              </a:lnSpc>
              <a:spcBef>
                <a:spcPct val="0"/>
              </a:spcBef>
              <a:buFontTx/>
              <a:buNone/>
            </a:pPr>
            <a:r>
              <a:rPr lang="en-US" altLang="en-US" sz="1200" i="1">
                <a:solidFill>
                  <a:srgbClr val="FFFF00"/>
                </a:solidFill>
                <a:latin typeface="Verdana" panose="020B0604030504040204" pitchFamily="34" charset="0"/>
              </a:rPr>
              <a:t>Limestone</a:t>
            </a:r>
          </a:p>
        </p:txBody>
      </p:sp>
      <p:sp>
        <p:nvSpPr>
          <p:cNvPr id="37918" name="Date Placeholder 1">
            <a:extLst>
              <a:ext uri="{FF2B5EF4-FFF2-40B4-BE49-F238E27FC236}">
                <a16:creationId xmlns:a16="http://schemas.microsoft.com/office/drawing/2014/main" id="{78C17099-2126-46E4-853D-8B927633C951}"/>
              </a:ext>
            </a:extLst>
          </p:cNvPr>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a:p>
            <a:pPr eaLnBrk="1" hangingPunct="1">
              <a:spcBef>
                <a:spcPct val="0"/>
              </a:spcBef>
              <a:buFontTx/>
              <a:buNone/>
            </a:pPr>
            <a:endParaRPr lang="en-US" altLang="en-US" sz="3200">
              <a:solidFill>
                <a:srgbClr val="333399"/>
              </a:solidFill>
            </a:endParaRPr>
          </a:p>
        </p:txBody>
      </p:sp>
      <p:sp>
        <p:nvSpPr>
          <p:cNvPr id="37919" name="Rectangle 1">
            <a:extLst>
              <a:ext uri="{FF2B5EF4-FFF2-40B4-BE49-F238E27FC236}">
                <a16:creationId xmlns:a16="http://schemas.microsoft.com/office/drawing/2014/main" id="{A6457D5F-7C97-4939-9073-EFE0AC5FBEB9}"/>
              </a:ext>
            </a:extLst>
          </p:cNvPr>
          <p:cNvSpPr>
            <a:spLocks noChangeArrowheads="1"/>
          </p:cNvSpPr>
          <p:nvPr/>
        </p:nvSpPr>
        <p:spPr bwMode="auto">
          <a:xfrm>
            <a:off x="3848100" y="922338"/>
            <a:ext cx="808038" cy="220662"/>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pic>
        <p:nvPicPr>
          <p:cNvPr id="33" name="Picture 6" descr="Crow Council group">
            <a:extLst>
              <a:ext uri="{FF2B5EF4-FFF2-40B4-BE49-F238E27FC236}">
                <a16:creationId xmlns:a16="http://schemas.microsoft.com/office/drawing/2014/main" id="{4D02D2CD-5EAD-4860-BC6C-EC8C356D12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914400"/>
            <a:ext cx="32893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4579"/>
                                        </p:tgtEl>
                                      </p:cBhvr>
                                    </p:animEffect>
                                    <p:set>
                                      <p:cBhvr>
                                        <p:cTn id="7" dur="1" fill="hold">
                                          <p:stCondLst>
                                            <p:cond delay="499"/>
                                          </p:stCondLst>
                                        </p:cTn>
                                        <p:tgtEl>
                                          <p:spTgt spid="2457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4580"/>
                                        </p:tgtEl>
                                      </p:cBhvr>
                                    </p:animEffect>
                                    <p:set>
                                      <p:cBhvr>
                                        <p:cTn id="10" dur="1" fill="hold">
                                          <p:stCondLst>
                                            <p:cond delay="499"/>
                                          </p:stCondLst>
                                        </p:cTn>
                                        <p:tgtEl>
                                          <p:spTgt spid="2458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581"/>
                                        </p:tgtEl>
                                      </p:cBhvr>
                                    </p:animEffect>
                                    <p:set>
                                      <p:cBhvr>
                                        <p:cTn id="13" dur="1" fill="hold">
                                          <p:stCondLst>
                                            <p:cond delay="499"/>
                                          </p:stCondLst>
                                        </p:cTn>
                                        <p:tgtEl>
                                          <p:spTgt spid="2458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4582"/>
                                        </p:tgtEl>
                                      </p:cBhvr>
                                    </p:animEffect>
                                    <p:set>
                                      <p:cBhvr>
                                        <p:cTn id="16" dur="1" fill="hold">
                                          <p:stCondLst>
                                            <p:cond delay="499"/>
                                          </p:stCondLst>
                                        </p:cTn>
                                        <p:tgtEl>
                                          <p:spTgt spid="2458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583"/>
                                        </p:tgtEl>
                                      </p:cBhvr>
                                    </p:animEffect>
                                    <p:set>
                                      <p:cBhvr>
                                        <p:cTn id="19" dur="1" fill="hold">
                                          <p:stCondLst>
                                            <p:cond delay="499"/>
                                          </p:stCondLst>
                                        </p:cTn>
                                        <p:tgtEl>
                                          <p:spTgt spid="2458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4584"/>
                                        </p:tgtEl>
                                      </p:cBhvr>
                                    </p:animEffect>
                                    <p:set>
                                      <p:cBhvr>
                                        <p:cTn id="22" dur="1" fill="hold">
                                          <p:stCondLst>
                                            <p:cond delay="499"/>
                                          </p:stCondLst>
                                        </p:cTn>
                                        <p:tgtEl>
                                          <p:spTgt spid="2458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4585"/>
                                        </p:tgtEl>
                                      </p:cBhvr>
                                    </p:animEffect>
                                    <p:set>
                                      <p:cBhvr>
                                        <p:cTn id="25" dur="1" fill="hold">
                                          <p:stCondLst>
                                            <p:cond delay="499"/>
                                          </p:stCondLst>
                                        </p:cTn>
                                        <p:tgtEl>
                                          <p:spTgt spid="2458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4586"/>
                                        </p:tgtEl>
                                      </p:cBhvr>
                                    </p:animEffect>
                                    <p:set>
                                      <p:cBhvr>
                                        <p:cTn id="28" dur="1" fill="hold">
                                          <p:stCondLst>
                                            <p:cond delay="499"/>
                                          </p:stCondLst>
                                        </p:cTn>
                                        <p:tgtEl>
                                          <p:spTgt spid="2458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4587"/>
                                        </p:tgtEl>
                                      </p:cBhvr>
                                    </p:animEffect>
                                    <p:set>
                                      <p:cBhvr>
                                        <p:cTn id="31" dur="1" fill="hold">
                                          <p:stCondLst>
                                            <p:cond delay="499"/>
                                          </p:stCondLst>
                                        </p:cTn>
                                        <p:tgtEl>
                                          <p:spTgt spid="2458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4588"/>
                                        </p:tgtEl>
                                      </p:cBhvr>
                                    </p:animEffect>
                                    <p:set>
                                      <p:cBhvr>
                                        <p:cTn id="34" dur="1" fill="hold">
                                          <p:stCondLst>
                                            <p:cond delay="499"/>
                                          </p:stCondLst>
                                        </p:cTn>
                                        <p:tgtEl>
                                          <p:spTgt spid="2458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4589"/>
                                        </p:tgtEl>
                                      </p:cBhvr>
                                    </p:animEffect>
                                    <p:set>
                                      <p:cBhvr>
                                        <p:cTn id="37" dur="1" fill="hold">
                                          <p:stCondLst>
                                            <p:cond delay="499"/>
                                          </p:stCondLst>
                                        </p:cTn>
                                        <p:tgtEl>
                                          <p:spTgt spid="2458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4590"/>
                                        </p:tgtEl>
                                      </p:cBhvr>
                                    </p:animEffect>
                                    <p:set>
                                      <p:cBhvr>
                                        <p:cTn id="40" dur="1" fill="hold">
                                          <p:stCondLst>
                                            <p:cond delay="499"/>
                                          </p:stCondLst>
                                        </p:cTn>
                                        <p:tgtEl>
                                          <p:spTgt spid="2459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4591"/>
                                        </p:tgtEl>
                                      </p:cBhvr>
                                    </p:animEffect>
                                    <p:set>
                                      <p:cBhvr>
                                        <p:cTn id="43" dur="1" fill="hold">
                                          <p:stCondLst>
                                            <p:cond delay="499"/>
                                          </p:stCondLst>
                                        </p:cTn>
                                        <p:tgtEl>
                                          <p:spTgt spid="2459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4592"/>
                                        </p:tgtEl>
                                      </p:cBhvr>
                                    </p:animEffect>
                                    <p:set>
                                      <p:cBhvr>
                                        <p:cTn id="46" dur="1" fill="hold">
                                          <p:stCondLst>
                                            <p:cond delay="499"/>
                                          </p:stCondLst>
                                        </p:cTn>
                                        <p:tgtEl>
                                          <p:spTgt spid="24592"/>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4593"/>
                                        </p:tgtEl>
                                      </p:cBhvr>
                                    </p:animEffect>
                                    <p:set>
                                      <p:cBhvr>
                                        <p:cTn id="49" dur="1" fill="hold">
                                          <p:stCondLst>
                                            <p:cond delay="499"/>
                                          </p:stCondLst>
                                        </p:cTn>
                                        <p:tgtEl>
                                          <p:spTgt spid="2459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4594"/>
                                        </p:tgtEl>
                                      </p:cBhvr>
                                    </p:animEffect>
                                    <p:set>
                                      <p:cBhvr>
                                        <p:cTn id="52" dur="1" fill="hold">
                                          <p:stCondLst>
                                            <p:cond delay="499"/>
                                          </p:stCondLst>
                                        </p:cTn>
                                        <p:tgtEl>
                                          <p:spTgt spid="24594"/>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4595"/>
                                        </p:tgtEl>
                                      </p:cBhvr>
                                    </p:animEffect>
                                    <p:set>
                                      <p:cBhvr>
                                        <p:cTn id="55" dur="1" fill="hold">
                                          <p:stCondLst>
                                            <p:cond delay="499"/>
                                          </p:stCondLst>
                                        </p:cTn>
                                        <p:tgtEl>
                                          <p:spTgt spid="24595"/>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4596"/>
                                        </p:tgtEl>
                                      </p:cBhvr>
                                    </p:animEffect>
                                    <p:set>
                                      <p:cBhvr>
                                        <p:cTn id="58" dur="1" fill="hold">
                                          <p:stCondLst>
                                            <p:cond delay="499"/>
                                          </p:stCondLst>
                                        </p:cTn>
                                        <p:tgtEl>
                                          <p:spTgt spid="2459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4597"/>
                                        </p:tgtEl>
                                      </p:cBhvr>
                                    </p:animEffect>
                                    <p:set>
                                      <p:cBhvr>
                                        <p:cTn id="61" dur="1" fill="hold">
                                          <p:stCondLst>
                                            <p:cond delay="499"/>
                                          </p:stCondLst>
                                        </p:cTn>
                                        <p:tgtEl>
                                          <p:spTgt spid="24597"/>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24598"/>
                                        </p:tgtEl>
                                      </p:cBhvr>
                                    </p:animEffect>
                                    <p:set>
                                      <p:cBhvr>
                                        <p:cTn id="64" dur="1" fill="hold">
                                          <p:stCondLst>
                                            <p:cond delay="499"/>
                                          </p:stCondLst>
                                        </p:cTn>
                                        <p:tgtEl>
                                          <p:spTgt spid="2459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4599"/>
                                        </p:tgtEl>
                                      </p:cBhvr>
                                    </p:animEffect>
                                    <p:set>
                                      <p:cBhvr>
                                        <p:cTn id="67" dur="1" fill="hold">
                                          <p:stCondLst>
                                            <p:cond delay="499"/>
                                          </p:stCondLst>
                                        </p:cTn>
                                        <p:tgtEl>
                                          <p:spTgt spid="2459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24600"/>
                                        </p:tgtEl>
                                      </p:cBhvr>
                                    </p:animEffect>
                                    <p:set>
                                      <p:cBhvr>
                                        <p:cTn id="70" dur="1" fill="hold">
                                          <p:stCondLst>
                                            <p:cond delay="499"/>
                                          </p:stCondLst>
                                        </p:cTn>
                                        <p:tgtEl>
                                          <p:spTgt spid="2460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4601"/>
                                        </p:tgtEl>
                                      </p:cBhvr>
                                    </p:animEffect>
                                    <p:set>
                                      <p:cBhvr>
                                        <p:cTn id="73" dur="1" fill="hold">
                                          <p:stCondLst>
                                            <p:cond delay="499"/>
                                          </p:stCondLst>
                                        </p:cTn>
                                        <p:tgtEl>
                                          <p:spTgt spid="2460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4602"/>
                                        </p:tgtEl>
                                      </p:cBhvr>
                                    </p:animEffect>
                                    <p:set>
                                      <p:cBhvr>
                                        <p:cTn id="76" dur="1" fill="hold">
                                          <p:stCondLst>
                                            <p:cond delay="499"/>
                                          </p:stCondLst>
                                        </p:cTn>
                                        <p:tgtEl>
                                          <p:spTgt spid="2460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4603"/>
                                        </p:tgtEl>
                                      </p:cBhvr>
                                    </p:animEffect>
                                    <p:set>
                                      <p:cBhvr>
                                        <p:cTn id="79" dur="1" fill="hold">
                                          <p:stCondLst>
                                            <p:cond delay="499"/>
                                          </p:stCondLst>
                                        </p:cTn>
                                        <p:tgtEl>
                                          <p:spTgt spid="24603"/>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24604"/>
                                        </p:tgtEl>
                                        <p:attrNameLst>
                                          <p:attrName>style.visibility</p:attrName>
                                        </p:attrNameLst>
                                      </p:cBhvr>
                                      <p:to>
                                        <p:strVal val="visible"/>
                                      </p:to>
                                    </p:set>
                                    <p:animEffect transition="in" filter="fade">
                                      <p:cBhvr>
                                        <p:cTn id="82" dur="2000"/>
                                        <p:tgtEl>
                                          <p:spTgt spid="24604"/>
                                        </p:tgtEl>
                                      </p:cBhvr>
                                    </p:animEffect>
                                  </p:childTnLst>
                                </p:cTn>
                              </p:par>
                              <p:par>
                                <p:cTn id="83" presetID="10" presetClass="exit" presetSubtype="0" fill="hold" grpId="0" nodeType="withEffect">
                                  <p:stCondLst>
                                    <p:cond delay="0"/>
                                  </p:stCondLst>
                                  <p:childTnLst>
                                    <p:animEffect transition="out" filter="fade">
                                      <p:cBhvr>
                                        <p:cTn id="84" dur="500"/>
                                        <p:tgtEl>
                                          <p:spTgt spid="24605"/>
                                        </p:tgtEl>
                                      </p:cBhvr>
                                    </p:animEffect>
                                    <p:set>
                                      <p:cBhvr>
                                        <p:cTn id="85" dur="1" fill="hold">
                                          <p:stCondLst>
                                            <p:cond delay="499"/>
                                          </p:stCondLst>
                                        </p:cTn>
                                        <p:tgtEl>
                                          <p:spTgt spid="24605"/>
                                        </p:tgtEl>
                                        <p:attrNameLst>
                                          <p:attrName>style.visibility</p:attrName>
                                        </p:attrNameLst>
                                      </p:cBhvr>
                                      <p:to>
                                        <p:strVal val="hidden"/>
                                      </p:to>
                                    </p:set>
                                  </p:childTnLst>
                                </p:cTn>
                              </p:par>
                            </p:childTnLst>
                          </p:cTn>
                        </p:par>
                        <p:par>
                          <p:cTn id="86" fill="hold" nodeType="afterGroup">
                            <p:stCondLst>
                              <p:cond delay="2000"/>
                            </p:stCondLst>
                            <p:childTnLst>
                              <p:par>
                                <p:cTn id="87" presetID="10"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P spid="24582" grpId="0" animBg="1"/>
      <p:bldP spid="24583" grpId="0" animBg="1"/>
      <p:bldP spid="24587" grpId="0" animBg="1"/>
      <p:bldP spid="24588" grpId="0" animBg="1"/>
      <p:bldP spid="24592" grpId="0" animBg="1"/>
      <p:bldP spid="24593" grpId="0" animBg="1"/>
      <p:bldP spid="24594" grpId="0" animBg="1"/>
      <p:bldP spid="24598" grpId="0" animBg="1"/>
      <p:bldP spid="24599" grpId="0" animBg="1"/>
      <p:bldP spid="24600" grpId="0" animBg="1"/>
      <p:bldP spid="2460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a:extLst>
              <a:ext uri="{FF2B5EF4-FFF2-40B4-BE49-F238E27FC236}">
                <a16:creationId xmlns:a16="http://schemas.microsoft.com/office/drawing/2014/main" id="{F3CD6AAB-45BF-4664-9AA9-1182E49A183A}"/>
              </a:ext>
            </a:extLst>
          </p:cNvPr>
          <p:cNvSpPr>
            <a:spLocks noGrp="1" noChangeArrowheads="1"/>
          </p:cNvSpPr>
          <p:nvPr>
            <p:ph type="body" idx="1"/>
          </p:nvPr>
        </p:nvSpPr>
        <p:spPr>
          <a:xfrm>
            <a:off x="1771650" y="2098675"/>
            <a:ext cx="6534150" cy="1939925"/>
          </a:xfrm>
          <a:noFill/>
        </p:spPr>
        <p:txBody>
          <a:bodyPr/>
          <a:lstStyle/>
          <a:p>
            <a:pPr eaLnBrk="1" hangingPunct="1"/>
            <a:r>
              <a:rPr lang="en-US" altLang="en-US" sz="3600">
                <a:solidFill>
                  <a:srgbClr val="800000"/>
                </a:solidFill>
              </a:rPr>
              <a:t>The “Sovereignty” Attitude</a:t>
            </a:r>
          </a:p>
          <a:p>
            <a:pPr eaLnBrk="1" hangingPunct="1"/>
            <a:r>
              <a:rPr lang="en-US" altLang="en-US" sz="3600">
                <a:solidFill>
                  <a:srgbClr val="800000"/>
                </a:solidFill>
              </a:rPr>
              <a:t>Capable Institutions     </a:t>
            </a:r>
          </a:p>
        </p:txBody>
      </p:sp>
      <p:sp>
        <p:nvSpPr>
          <p:cNvPr id="38915" name="Footer Placeholder 4">
            <a:extLst>
              <a:ext uri="{FF2B5EF4-FFF2-40B4-BE49-F238E27FC236}">
                <a16:creationId xmlns:a16="http://schemas.microsoft.com/office/drawing/2014/main" id="{1507DCCC-FDBB-4EED-B180-1472DBEDBC39}"/>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chemeClr val="tx1"/>
              </a:solidFill>
              <a:latin typeface="Arial" panose="020B0604020202020204" pitchFamily="34" charset="0"/>
            </a:endParaRPr>
          </a:p>
          <a:p>
            <a:pPr eaLnBrk="1" hangingPunct="1">
              <a:spcBef>
                <a:spcPct val="0"/>
              </a:spcBef>
              <a:buFontTx/>
              <a:buNone/>
            </a:pPr>
            <a:endParaRPr lang="en-US" altLang="en-US" sz="3200">
              <a:solidFill>
                <a:schemeClr val="tx1"/>
              </a:solidFill>
              <a:latin typeface="Arial" panose="020B0604020202020204" pitchFamily="34" charset="0"/>
            </a:endParaRPr>
          </a:p>
        </p:txBody>
      </p:sp>
      <p:sp>
        <p:nvSpPr>
          <p:cNvPr id="7" name="Rectangle 2">
            <a:extLst>
              <a:ext uri="{FF2B5EF4-FFF2-40B4-BE49-F238E27FC236}">
                <a16:creationId xmlns:a16="http://schemas.microsoft.com/office/drawing/2014/main" id="{CBD3580F-CA89-4F6E-9E4F-2C5EDC07BE36}"/>
              </a:ext>
            </a:extLst>
          </p:cNvPr>
          <p:cNvSpPr txBox="1">
            <a:spLocks noChangeArrowheads="1"/>
          </p:cNvSpPr>
          <p:nvPr/>
        </p:nvSpPr>
        <p:spPr bwMode="auto">
          <a:xfrm>
            <a:off x="228600" y="685800"/>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eaLnBrk="1" hangingPunct="1">
              <a:defRPr/>
            </a:pPr>
            <a:r>
              <a:rPr lang="en-US" altLang="en-US" sz="4000" kern="0" dirty="0">
                <a:cs typeface="Times New Roman" panose="02020603050405020304" pitchFamily="18" charset="0"/>
              </a:rPr>
              <a:t>Keys to Successful</a:t>
            </a:r>
            <a:br>
              <a:rPr lang="en-US" altLang="en-US" sz="4000" kern="0" dirty="0">
                <a:cs typeface="Times New Roman" panose="02020603050405020304" pitchFamily="18" charset="0"/>
              </a:rPr>
            </a:br>
            <a:r>
              <a:rPr lang="en-US" altLang="en-US" sz="4000" kern="0" dirty="0">
                <a:cs typeface="Times New Roman" panose="02020603050405020304" pitchFamily="18" charset="0"/>
              </a:rPr>
              <a:t>Indigenous Nation Building</a:t>
            </a:r>
          </a:p>
        </p:txBody>
      </p:sp>
      <p:sp>
        <p:nvSpPr>
          <p:cNvPr id="2" name="Rectangle 1">
            <a:extLst>
              <a:ext uri="{FF2B5EF4-FFF2-40B4-BE49-F238E27FC236}">
                <a16:creationId xmlns:a16="http://schemas.microsoft.com/office/drawing/2014/main" id="{CBC6FA5A-42F6-4D27-A4DB-18AD191EB4DD}"/>
              </a:ext>
            </a:extLst>
          </p:cNvPr>
          <p:cNvSpPr>
            <a:spLocks noChangeArrowheads="1"/>
          </p:cNvSpPr>
          <p:nvPr/>
        </p:nvSpPr>
        <p:spPr bwMode="auto">
          <a:xfrm>
            <a:off x="2133600" y="2743200"/>
            <a:ext cx="4648200" cy="8953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286723">
                                            <p:txEl>
                                              <p:pRg st="1" end="1"/>
                                            </p:txEl>
                                          </p:spTgt>
                                        </p:tgtEl>
                                        <p:attrNameLst>
                                          <p:attrName>style.visibility</p:attrName>
                                        </p:attrNameLst>
                                      </p:cBhvr>
                                      <p:to>
                                        <p:strVal val="visible"/>
                                      </p:to>
                                    </p:set>
                                    <p:animEffect transition="in" filter="wipe(left)">
                                      <p:cBhvr>
                                        <p:cTn id="9" dur="1500"/>
                                        <p:tgtEl>
                                          <p:spTgt spid="286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5">
            <a:extLst>
              <a:ext uri="{FF2B5EF4-FFF2-40B4-BE49-F238E27FC236}">
                <a16:creationId xmlns:a16="http://schemas.microsoft.com/office/drawing/2014/main" id="{5AEBAC18-D4C1-4FB6-AAD8-3215D8D1C01E}"/>
              </a:ext>
            </a:extLst>
          </p:cNvPr>
          <p:cNvSpPr>
            <a:spLocks noChangeArrowheads="1"/>
          </p:cNvSpPr>
          <p:nvPr/>
        </p:nvSpPr>
        <p:spPr bwMode="auto">
          <a:xfrm>
            <a:off x="609600" y="5530850"/>
            <a:ext cx="4038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solidFill>
                  <a:srgbClr val="000066"/>
                </a:solidFill>
                <a:latin typeface="Arial" panose="020B0604020202020204" pitchFamily="34" charset="0"/>
              </a:rPr>
              <a:t>Gila River Indian Community</a:t>
            </a:r>
          </a:p>
        </p:txBody>
      </p:sp>
      <p:pic>
        <p:nvPicPr>
          <p:cNvPr id="33" name="Picture 3" descr="15">
            <a:extLst>
              <a:ext uri="{FF2B5EF4-FFF2-40B4-BE49-F238E27FC236}">
                <a16:creationId xmlns:a16="http://schemas.microsoft.com/office/drawing/2014/main" id="{DA02660D-38F1-4C1A-8C4C-EF515CCAF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8" y="914400"/>
            <a:ext cx="2962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15">
            <a:extLst>
              <a:ext uri="{FF2B5EF4-FFF2-40B4-BE49-F238E27FC236}">
                <a16:creationId xmlns:a16="http://schemas.microsoft.com/office/drawing/2014/main" id="{8669B6AD-A489-46F3-A92D-EBAACF11C25D}"/>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1" name="Rectangle 16">
            <a:extLst>
              <a:ext uri="{FF2B5EF4-FFF2-40B4-BE49-F238E27FC236}">
                <a16:creationId xmlns:a16="http://schemas.microsoft.com/office/drawing/2014/main" id="{F0D2BC59-9DA1-45CC-82B3-BAA0F7698E88}"/>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2" name="Rectangle 17">
            <a:extLst>
              <a:ext uri="{FF2B5EF4-FFF2-40B4-BE49-F238E27FC236}">
                <a16:creationId xmlns:a16="http://schemas.microsoft.com/office/drawing/2014/main" id="{4E92C401-E226-4659-9537-88AEE5044DEA}"/>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3" name="Rectangle 18">
            <a:extLst>
              <a:ext uri="{FF2B5EF4-FFF2-40B4-BE49-F238E27FC236}">
                <a16:creationId xmlns:a16="http://schemas.microsoft.com/office/drawing/2014/main" id="{1AC2C94D-D691-4838-A87C-3381ABED092B}"/>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4" name="Rectangle 19">
            <a:extLst>
              <a:ext uri="{FF2B5EF4-FFF2-40B4-BE49-F238E27FC236}">
                <a16:creationId xmlns:a16="http://schemas.microsoft.com/office/drawing/2014/main" id="{827D722F-4802-4F29-9F8A-25A0613CF49E}"/>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5" name="Rectangle 20">
            <a:extLst>
              <a:ext uri="{FF2B5EF4-FFF2-40B4-BE49-F238E27FC236}">
                <a16:creationId xmlns:a16="http://schemas.microsoft.com/office/drawing/2014/main" id="{8836362D-2909-4213-A77D-93265E8FFA27}"/>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6" name="Rectangle 21">
            <a:extLst>
              <a:ext uri="{FF2B5EF4-FFF2-40B4-BE49-F238E27FC236}">
                <a16:creationId xmlns:a16="http://schemas.microsoft.com/office/drawing/2014/main" id="{76175656-5C2B-41A9-8C9A-34D632031F5E}"/>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7" name="Rectangle 22">
            <a:extLst>
              <a:ext uri="{FF2B5EF4-FFF2-40B4-BE49-F238E27FC236}">
                <a16:creationId xmlns:a16="http://schemas.microsoft.com/office/drawing/2014/main" id="{3D7F46F4-7645-406F-88DC-45CDC91A419D}"/>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8" name="Rectangle 23">
            <a:extLst>
              <a:ext uri="{FF2B5EF4-FFF2-40B4-BE49-F238E27FC236}">
                <a16:creationId xmlns:a16="http://schemas.microsoft.com/office/drawing/2014/main" id="{2AF44EA3-A673-47D5-B197-1CE98AAF9E79}"/>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49" name="Rectangle 24">
            <a:extLst>
              <a:ext uri="{FF2B5EF4-FFF2-40B4-BE49-F238E27FC236}">
                <a16:creationId xmlns:a16="http://schemas.microsoft.com/office/drawing/2014/main" id="{2DB02498-AEA8-48BF-973B-0ED50F48E928}"/>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50" name="Rectangle 25">
            <a:extLst>
              <a:ext uri="{FF2B5EF4-FFF2-40B4-BE49-F238E27FC236}">
                <a16:creationId xmlns:a16="http://schemas.microsoft.com/office/drawing/2014/main" id="{D56E8F76-9E10-42B2-9656-E0D9F4F2A1A1}"/>
              </a:ext>
            </a:extLst>
          </p:cNvPr>
          <p:cNvSpPr>
            <a:spLocks noChangeArrowheads="1"/>
          </p:cNvSpPr>
          <p:nvPr/>
        </p:nvSpPr>
        <p:spPr bwMode="auto">
          <a:xfrm>
            <a:off x="0" y="-198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51" name="Rectangle 26">
            <a:extLst>
              <a:ext uri="{FF2B5EF4-FFF2-40B4-BE49-F238E27FC236}">
                <a16:creationId xmlns:a16="http://schemas.microsoft.com/office/drawing/2014/main" id="{1F9934A3-56B9-4C23-93C2-EFF5143A3276}"/>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52" name="Rectangle 27">
            <a:extLst>
              <a:ext uri="{FF2B5EF4-FFF2-40B4-BE49-F238E27FC236}">
                <a16:creationId xmlns:a16="http://schemas.microsoft.com/office/drawing/2014/main" id="{F27CEA99-7A9D-4D72-BCA8-5AA10370B275}"/>
              </a:ext>
            </a:extLst>
          </p:cNvPr>
          <p:cNvSpPr>
            <a:spLocks noChangeArrowheads="1"/>
          </p:cNvSpPr>
          <p:nvPr/>
        </p:nvSpPr>
        <p:spPr bwMode="auto">
          <a:xfrm>
            <a:off x="0" y="-198438"/>
            <a:ext cx="1279525" cy="0"/>
          </a:xfrm>
          <a:prstGeom prst="rect">
            <a:avLst/>
          </a:prstGeom>
          <a:solidFill>
            <a:srgbClr val="E0D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53" name="Rectangle 31">
            <a:extLst>
              <a:ext uri="{FF2B5EF4-FFF2-40B4-BE49-F238E27FC236}">
                <a16:creationId xmlns:a16="http://schemas.microsoft.com/office/drawing/2014/main" id="{D93AECBE-5557-4F7D-AB47-F398BE855C55}"/>
              </a:ext>
            </a:extLst>
          </p:cNvPr>
          <p:cNvSpPr>
            <a:spLocks noChangeArrowheads="1"/>
          </p:cNvSpPr>
          <p:nvPr/>
        </p:nvSpPr>
        <p:spPr bwMode="auto">
          <a:xfrm>
            <a:off x="0" y="1047750"/>
            <a:ext cx="3514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54" name="Rectangle 32">
            <a:extLst>
              <a:ext uri="{FF2B5EF4-FFF2-40B4-BE49-F238E27FC236}">
                <a16:creationId xmlns:a16="http://schemas.microsoft.com/office/drawing/2014/main" id="{E92259BC-8FCC-4E5C-9489-9922C03E44B2}"/>
              </a:ext>
            </a:extLst>
          </p:cNvPr>
          <p:cNvSpPr>
            <a:spLocks noChangeArrowheads="1"/>
          </p:cNvSpPr>
          <p:nvPr/>
        </p:nvSpPr>
        <p:spPr bwMode="auto">
          <a:xfrm>
            <a:off x="0" y="1047750"/>
            <a:ext cx="18224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955" name="Rectangle 33">
            <a:extLst>
              <a:ext uri="{FF2B5EF4-FFF2-40B4-BE49-F238E27FC236}">
                <a16:creationId xmlns:a16="http://schemas.microsoft.com/office/drawing/2014/main" id="{10D9FA4A-A997-4076-9699-7DB7B160F11A}"/>
              </a:ext>
            </a:extLst>
          </p:cNvPr>
          <p:cNvSpPr>
            <a:spLocks noChangeArrowheads="1"/>
          </p:cNvSpPr>
          <p:nvPr/>
        </p:nvSpPr>
        <p:spPr bwMode="auto">
          <a:xfrm>
            <a:off x="0" y="1047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39" name="Rectangle 2">
            <a:extLst>
              <a:ext uri="{FF2B5EF4-FFF2-40B4-BE49-F238E27FC236}">
                <a16:creationId xmlns:a16="http://schemas.microsoft.com/office/drawing/2014/main" id="{8FC8674A-4EFD-4582-BDD4-B5FC2214A1DE}"/>
              </a:ext>
            </a:extLst>
          </p:cNvPr>
          <p:cNvSpPr txBox="1">
            <a:spLocks noChangeArrowheads="1"/>
          </p:cNvSpPr>
          <p:nvPr/>
        </p:nvSpPr>
        <p:spPr bwMode="auto">
          <a:xfrm>
            <a:off x="152400" y="152400"/>
            <a:ext cx="8839200" cy="762000"/>
          </a:xfrm>
          <a:prstGeom prst="rect">
            <a:avLst/>
          </a:prstGeom>
          <a:noFill/>
          <a:ln w="9525">
            <a:noFill/>
            <a:miter lim="800000"/>
            <a:headEnd/>
            <a:tailEnd/>
          </a:ln>
          <a:effectLst/>
        </p:spPr>
        <p:txBody>
          <a:bodyPr/>
          <a:lstStyle/>
          <a:p>
            <a:pPr marL="342900" indent="-342900" algn="ctr" eaLnBrk="1" hangingPunct="1">
              <a:spcBef>
                <a:spcPct val="20000"/>
              </a:spcBef>
              <a:defRPr/>
            </a:pPr>
            <a:r>
              <a:rPr lang="en-US" sz="4000" kern="0" dirty="0">
                <a:solidFill>
                  <a:srgbClr val="000066"/>
                </a:solidFill>
                <a:latin typeface="+mn-lt"/>
              </a:rPr>
              <a:t>Managerial Effectiveness</a:t>
            </a:r>
          </a:p>
        </p:txBody>
      </p:sp>
      <p:sp>
        <p:nvSpPr>
          <p:cNvPr id="30" name="Footer Placeholder 4">
            <a:extLst>
              <a:ext uri="{FF2B5EF4-FFF2-40B4-BE49-F238E27FC236}">
                <a16:creationId xmlns:a16="http://schemas.microsoft.com/office/drawing/2014/main" id="{56CADA6E-A844-4776-80B8-CCBFDD6BF17A}"/>
              </a:ext>
            </a:extLst>
          </p:cNvPr>
          <p:cNvSpPr txBox="1">
            <a:spLocks/>
          </p:cNvSpPr>
          <p:nvPr/>
        </p:nvSpPr>
        <p:spPr>
          <a:xfrm>
            <a:off x="3124200" y="6305550"/>
            <a:ext cx="2895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endParaRPr lang="en-US" sz="1000" dirty="0">
              <a:solidFill>
                <a:srgbClr val="800000"/>
              </a:solidFill>
              <a:effectLst>
                <a:outerShdw blurRad="38100" dist="38100" dir="2700000" algn="tl">
                  <a:srgbClr val="000000">
                    <a:alpha val="43137"/>
                  </a:srgbClr>
                </a:outerShdw>
              </a:effectLst>
              <a:latin typeface="Garamond" pitchFamily="18" charset="0"/>
            </a:endParaRPr>
          </a:p>
          <a:p>
            <a:pPr algn="ctr" eaLnBrk="1" hangingPunct="1">
              <a:defRPr/>
            </a:pPr>
            <a:endParaRPr lang="en-US" sz="1000" dirty="0">
              <a:solidFill>
                <a:srgbClr val="800000"/>
              </a:solidFill>
              <a:effectLst>
                <a:outerShdw blurRad="38100" dist="38100" dir="2700000" algn="tl">
                  <a:srgbClr val="000000">
                    <a:alpha val="43137"/>
                  </a:srgbClr>
                </a:outerShdw>
              </a:effectLst>
              <a:latin typeface="Garamond" pitchFamily="18" charset="0"/>
            </a:endParaRPr>
          </a:p>
        </p:txBody>
      </p:sp>
      <p:pic>
        <p:nvPicPr>
          <p:cNvPr id="3" name="Picture 2">
            <a:extLst>
              <a:ext uri="{FF2B5EF4-FFF2-40B4-BE49-F238E27FC236}">
                <a16:creationId xmlns:a16="http://schemas.microsoft.com/office/drawing/2014/main" id="{29E5C00A-2539-4C92-95A2-447134D2E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0" y="763588"/>
            <a:ext cx="64595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5">
            <a:extLst>
              <a:ext uri="{FF2B5EF4-FFF2-40B4-BE49-F238E27FC236}">
                <a16:creationId xmlns:a16="http://schemas.microsoft.com/office/drawing/2014/main" id="{3992B80F-D567-44A8-86E8-DE4C1BF909EB}"/>
              </a:ext>
            </a:extLst>
          </p:cNvPr>
          <p:cNvSpPr>
            <a:spLocks noChangeArrowheads="1"/>
          </p:cNvSpPr>
          <p:nvPr/>
        </p:nvSpPr>
        <p:spPr bwMode="auto">
          <a:xfrm>
            <a:off x="5105400" y="5486400"/>
            <a:ext cx="4038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solidFill>
                  <a:srgbClr val="000066"/>
                </a:solidFill>
                <a:latin typeface="Arial" panose="020B0604020202020204" pitchFamily="34" charset="0"/>
              </a:rPr>
              <a:t>Yukon River Intertribal Watershed Council</a:t>
            </a:r>
          </a:p>
        </p:txBody>
      </p:sp>
      <p:pic>
        <p:nvPicPr>
          <p:cNvPr id="28" name="Picture 27" descr="archie1.jpg">
            <a:extLst>
              <a:ext uri="{FF2B5EF4-FFF2-40B4-BE49-F238E27FC236}">
                <a16:creationId xmlns:a16="http://schemas.microsoft.com/office/drawing/2014/main" id="{E05E1181-581B-4A8C-A7F4-D5C3E14A6A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2450" y="10160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35">
            <a:extLst>
              <a:ext uri="{FF2B5EF4-FFF2-40B4-BE49-F238E27FC236}">
                <a16:creationId xmlns:a16="http://schemas.microsoft.com/office/drawing/2014/main" id="{E9CFDB10-2A30-4AF1-9756-4D5670F07DCD}"/>
              </a:ext>
            </a:extLst>
          </p:cNvPr>
          <p:cNvSpPr>
            <a:spLocks noChangeArrowheads="1"/>
          </p:cNvSpPr>
          <p:nvPr/>
        </p:nvSpPr>
        <p:spPr bwMode="auto">
          <a:xfrm>
            <a:off x="1066800" y="5410200"/>
            <a:ext cx="5105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solidFill>
                  <a:srgbClr val="000066"/>
                </a:solidFill>
                <a:latin typeface="Arial" panose="020B0604020202020204" pitchFamily="34" charset="0"/>
              </a:rPr>
              <a:t>Tohono O’odham’s Archie Hendricks Senior Skilled Nursing  Facility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2000"/>
                                        <p:tgtEl>
                                          <p:spTgt spid="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24" grpId="0" animBg="1"/>
      <p:bldP spid="24" grpId="1"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pirate-9.jpg">
            <a:extLst>
              <a:ext uri="{FF2B5EF4-FFF2-40B4-BE49-F238E27FC236}">
                <a16:creationId xmlns:a16="http://schemas.microsoft.com/office/drawing/2014/main" id="{8694091E-1983-4493-8F93-2C5FF89CAB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17638"/>
            <a:ext cx="36004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91F2A24-74C4-435D-A7DC-EB3009B59E68}"/>
              </a:ext>
            </a:extLst>
          </p:cNvPr>
          <p:cNvSpPr>
            <a:spLocks noGrp="1" noChangeArrowheads="1"/>
          </p:cNvSpPr>
          <p:nvPr>
            <p:ph type="title"/>
          </p:nvPr>
        </p:nvSpPr>
        <p:spPr>
          <a:xfrm>
            <a:off x="533400" y="152400"/>
            <a:ext cx="8229600" cy="1143000"/>
          </a:xfrm>
        </p:spPr>
        <p:txBody>
          <a:bodyPr/>
          <a:lstStyle/>
          <a:p>
            <a:pPr eaLnBrk="1" hangingPunct="1"/>
            <a:r>
              <a:rPr lang="en-US" altLang="en-US" sz="3600"/>
              <a:t>Capable Self-Government?</a:t>
            </a:r>
            <a:br>
              <a:rPr lang="en-US" altLang="en-US" sz="3600"/>
            </a:br>
            <a:r>
              <a:rPr lang="en-US" altLang="en-US" sz="3600"/>
              <a:t>It’s All About…</a:t>
            </a:r>
          </a:p>
        </p:txBody>
      </p:sp>
      <p:pic>
        <p:nvPicPr>
          <p:cNvPr id="132098" name="Picture 2" descr="http://www.bruceongames.com/wp-content/uploads/2008/02/pirate.jpg">
            <a:extLst>
              <a:ext uri="{FF2B5EF4-FFF2-40B4-BE49-F238E27FC236}">
                <a16:creationId xmlns:a16="http://schemas.microsoft.com/office/drawing/2014/main" id="{59A1D374-8BAE-4A5F-A87B-8076D4E82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1371600"/>
            <a:ext cx="47704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Footer Placeholder 4">
            <a:extLst>
              <a:ext uri="{FF2B5EF4-FFF2-40B4-BE49-F238E27FC236}">
                <a16:creationId xmlns:a16="http://schemas.microsoft.com/office/drawing/2014/main" id="{09857C02-3A01-47E1-8715-87351DD1E687}"/>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chemeClr val="tx1"/>
              </a:solidFill>
              <a:latin typeface="Arial" panose="020B0604020202020204" pitchFamily="34" charset="0"/>
            </a:endParaRPr>
          </a:p>
          <a:p>
            <a:pPr eaLnBrk="1" hangingPunct="1">
              <a:spcBef>
                <a:spcPct val="0"/>
              </a:spcBef>
              <a:buFontTx/>
              <a:buNone/>
            </a:pPr>
            <a:endParaRPr lang="en-US" altLang="en-US" sz="32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32098"/>
                                        </p:tgtEl>
                                        <p:attrNameLst>
                                          <p:attrName>style.visibility</p:attrName>
                                        </p:attrNameLst>
                                      </p:cBhvr>
                                      <p:to>
                                        <p:strVal val="visible"/>
                                      </p:to>
                                    </p:set>
                                    <p:animEffect transition="in" filter="fade">
                                      <p:cBhvr>
                                        <p:cTn id="20" dur="2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18D7C7F-7414-4ABB-930C-1194607C14F2}"/>
              </a:ext>
            </a:extLst>
          </p:cNvPr>
          <p:cNvSpPr>
            <a:spLocks noGrp="1" noChangeArrowheads="1"/>
          </p:cNvSpPr>
          <p:nvPr>
            <p:ph type="title"/>
          </p:nvPr>
        </p:nvSpPr>
        <p:spPr>
          <a:xfrm>
            <a:off x="381000" y="228600"/>
            <a:ext cx="8686800" cy="762000"/>
          </a:xfrm>
        </p:spPr>
        <p:txBody>
          <a:bodyPr/>
          <a:lstStyle/>
          <a:p>
            <a:r>
              <a:rPr lang="en-US" altLang="en-US"/>
              <a:t>Political Pirates Come in Many Forms</a:t>
            </a:r>
          </a:p>
        </p:txBody>
      </p:sp>
      <p:pic>
        <p:nvPicPr>
          <p:cNvPr id="3" name="Picture 2">
            <a:extLst>
              <a:ext uri="{FF2B5EF4-FFF2-40B4-BE49-F238E27FC236}">
                <a16:creationId xmlns:a16="http://schemas.microsoft.com/office/drawing/2014/main" id="{7A8C36D9-AC1D-40FC-B293-DCBECAC9F6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1013" y="1792288"/>
            <a:ext cx="4548187"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C052BC-198C-4402-97A0-C0387BD37A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55700"/>
            <a:ext cx="48768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erson wearing a suit and tie smiling at the camera&#10;&#10;Description generated with very high confidence">
            <a:extLst>
              <a:ext uri="{FF2B5EF4-FFF2-40B4-BE49-F238E27FC236}">
                <a16:creationId xmlns:a16="http://schemas.microsoft.com/office/drawing/2014/main" id="{FF8D67F7-09CB-4F72-82DE-285FC9473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812925"/>
            <a:ext cx="2857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person wearing a suit and tie&#10;&#10;Description generated with very high confidence">
            <a:extLst>
              <a:ext uri="{FF2B5EF4-FFF2-40B4-BE49-F238E27FC236}">
                <a16:creationId xmlns:a16="http://schemas.microsoft.com/office/drawing/2014/main" id="{DAE1CF3C-DE35-46DB-887D-45ADBF1D2C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4813" y="1155700"/>
            <a:ext cx="3113087"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group of people posing for the camera&#10;&#10;Description generated with very high confidence">
            <a:extLst>
              <a:ext uri="{FF2B5EF4-FFF2-40B4-BE49-F238E27FC236}">
                <a16:creationId xmlns:a16="http://schemas.microsoft.com/office/drawing/2014/main" id="{D883C8A0-C5B9-41AF-961D-55721C2B9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050" y="1084263"/>
            <a:ext cx="2735263"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erson wearing a suit and tie&#10;&#10;Description generated with very high confidence">
            <a:extLst>
              <a:ext uri="{FF2B5EF4-FFF2-40B4-BE49-F238E27FC236}">
                <a16:creationId xmlns:a16="http://schemas.microsoft.com/office/drawing/2014/main" id="{B4641D26-61D7-4AC9-A143-E15B2432E7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429000"/>
            <a:ext cx="4748213"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068F3AB-6E94-4402-86CA-946FA968E47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1238" y="1084263"/>
            <a:ext cx="74676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0"/>
                                          </p:stCondLst>
                                        </p:cTn>
                                        <p:tgtEl>
                                          <p:spTgt spid="16"/>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par>
                                <p:cTn id="62" presetID="31"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1000" fill="hold"/>
                                        <p:tgtEl>
                                          <p:spTgt spid="2"/>
                                        </p:tgtEl>
                                        <p:attrNameLst>
                                          <p:attrName>ppt_w</p:attrName>
                                        </p:attrNameLst>
                                      </p:cBhvr>
                                      <p:tavLst>
                                        <p:tav tm="0">
                                          <p:val>
                                            <p:fltVal val="0"/>
                                          </p:val>
                                        </p:tav>
                                        <p:tav tm="100000">
                                          <p:val>
                                            <p:strVal val="#ppt_w"/>
                                          </p:val>
                                        </p:tav>
                                      </p:tavLst>
                                    </p:anim>
                                    <p:anim calcmode="lin" valueType="num">
                                      <p:cBhvr>
                                        <p:cTn id="65" dur="1000" fill="hold"/>
                                        <p:tgtEl>
                                          <p:spTgt spid="2"/>
                                        </p:tgtEl>
                                        <p:attrNameLst>
                                          <p:attrName>ppt_h</p:attrName>
                                        </p:attrNameLst>
                                      </p:cBhvr>
                                      <p:tavLst>
                                        <p:tav tm="0">
                                          <p:val>
                                            <p:fltVal val="0"/>
                                          </p:val>
                                        </p:tav>
                                        <p:tav tm="100000">
                                          <p:val>
                                            <p:strVal val="#ppt_h"/>
                                          </p:val>
                                        </p:tav>
                                      </p:tavLst>
                                    </p:anim>
                                    <p:anim calcmode="lin" valueType="num">
                                      <p:cBhvr>
                                        <p:cTn id="66" dur="1000" fill="hold"/>
                                        <p:tgtEl>
                                          <p:spTgt spid="2"/>
                                        </p:tgtEl>
                                        <p:attrNameLst>
                                          <p:attrName>style.rotation</p:attrName>
                                        </p:attrNameLst>
                                      </p:cBhvr>
                                      <p:tavLst>
                                        <p:tav tm="0">
                                          <p:val>
                                            <p:fltVal val="90"/>
                                          </p:val>
                                        </p:tav>
                                        <p:tav tm="100000">
                                          <p:val>
                                            <p:fltVal val="0"/>
                                          </p:val>
                                        </p:tav>
                                      </p:tavLst>
                                    </p:anim>
                                    <p:animEffect transition="in" filter="fade">
                                      <p:cBhvr>
                                        <p:cTn id="6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ncient HQ">
            <a:extLst>
              <a:ext uri="{FF2B5EF4-FFF2-40B4-BE49-F238E27FC236}">
                <a16:creationId xmlns:a16="http://schemas.microsoft.com/office/drawing/2014/main" id="{939C7090-161B-45FF-A2FB-ADA7EED1D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19225"/>
            <a:ext cx="5184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Current HQ">
            <a:extLst>
              <a:ext uri="{FF2B5EF4-FFF2-40B4-BE49-F238E27FC236}">
                <a16:creationId xmlns:a16="http://schemas.microsoft.com/office/drawing/2014/main" id="{330950D8-2EE8-41F9-8792-6ED44D147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60600"/>
            <a:ext cx="54102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a:extLst>
              <a:ext uri="{FF2B5EF4-FFF2-40B4-BE49-F238E27FC236}">
                <a16:creationId xmlns:a16="http://schemas.microsoft.com/office/drawing/2014/main" id="{A67D8B02-D4A8-46FD-BC3B-43B5C3B4BFFE}"/>
              </a:ext>
            </a:extLst>
          </p:cNvPr>
          <p:cNvSpPr>
            <a:spLocks noGrp="1" noChangeArrowheads="1"/>
          </p:cNvSpPr>
          <p:nvPr>
            <p:ph type="title"/>
          </p:nvPr>
        </p:nvSpPr>
        <p:spPr>
          <a:xfrm>
            <a:off x="838200" y="381000"/>
            <a:ext cx="7772400" cy="762000"/>
          </a:xfrm>
        </p:spPr>
        <p:txBody>
          <a:bodyPr/>
          <a:lstStyle/>
          <a:p>
            <a:pPr eaLnBrk="1" hangingPunct="1"/>
            <a:r>
              <a:rPr lang="en-US" altLang="en-US" sz="4000"/>
              <a:t>Preventing Political Piracy…</a:t>
            </a:r>
            <a:endParaRPr lang="en-US" altLang="en-US" sz="4000" i="1"/>
          </a:p>
        </p:txBody>
      </p:sp>
      <p:sp>
        <p:nvSpPr>
          <p:cNvPr id="45061" name="Footer Placeholder 4">
            <a:extLst>
              <a:ext uri="{FF2B5EF4-FFF2-40B4-BE49-F238E27FC236}">
                <a16:creationId xmlns:a16="http://schemas.microsoft.com/office/drawing/2014/main" id="{D220D560-0333-4ED4-A048-3D11702C9FE0}"/>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a:p>
            <a:pPr eaLnBrk="1" hangingPunct="1">
              <a:spcBef>
                <a:spcPct val="0"/>
              </a:spcBef>
              <a:buFontTx/>
              <a:buNone/>
            </a:pPr>
            <a:endParaRPr lang="en-US"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8675"/>
                                        </p:tgtEl>
                                        <p:attrNameLst>
                                          <p:attrName>style.visibility</p:attrName>
                                        </p:attrNameLst>
                                      </p:cBhvr>
                                      <p:to>
                                        <p:strVal val="visible"/>
                                      </p:to>
                                    </p:set>
                                    <p:anim calcmode="lin" valueType="num">
                                      <p:cBhvr additive="base">
                                        <p:cTn id="12" dur="500" fill="hold"/>
                                        <p:tgtEl>
                                          <p:spTgt spid="28675"/>
                                        </p:tgtEl>
                                        <p:attrNameLst>
                                          <p:attrName>ppt_x</p:attrName>
                                        </p:attrNameLst>
                                      </p:cBhvr>
                                      <p:tavLst>
                                        <p:tav tm="0">
                                          <p:val>
                                            <p:strVal val="#ppt_x"/>
                                          </p:val>
                                        </p:tav>
                                        <p:tav tm="100000">
                                          <p:val>
                                            <p:strVal val="#ppt_x"/>
                                          </p:val>
                                        </p:tav>
                                      </p:tavLst>
                                    </p:anim>
                                    <p:anim calcmode="lin" valueType="num">
                                      <p:cBhvr additive="base">
                                        <p:cTn id="13"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EF687A4-C8AC-477E-83E0-9BF3A17BCBF5}"/>
              </a:ext>
            </a:extLst>
          </p:cNvPr>
          <p:cNvSpPr>
            <a:spLocks noGrp="1" noChangeArrowheads="1"/>
          </p:cNvSpPr>
          <p:nvPr>
            <p:ph type="title"/>
          </p:nvPr>
        </p:nvSpPr>
        <p:spPr>
          <a:xfrm>
            <a:off x="838200" y="228600"/>
            <a:ext cx="7772400" cy="762000"/>
          </a:xfrm>
        </p:spPr>
        <p:txBody>
          <a:bodyPr/>
          <a:lstStyle/>
          <a:p>
            <a:r>
              <a:rPr lang="en-US" altLang="en-US" sz="3600"/>
              <a:t>What Is True Self-Government?</a:t>
            </a:r>
          </a:p>
        </p:txBody>
      </p:sp>
      <p:sp>
        <p:nvSpPr>
          <p:cNvPr id="3" name="Content Placeholder 2">
            <a:extLst>
              <a:ext uri="{FF2B5EF4-FFF2-40B4-BE49-F238E27FC236}">
                <a16:creationId xmlns:a16="http://schemas.microsoft.com/office/drawing/2014/main" id="{54035582-E455-409C-8136-8CCB9E81EA85}"/>
              </a:ext>
            </a:extLst>
          </p:cNvPr>
          <p:cNvSpPr>
            <a:spLocks noGrp="1" noChangeArrowheads="1"/>
          </p:cNvSpPr>
          <p:nvPr>
            <p:ph idx="1"/>
          </p:nvPr>
        </p:nvSpPr>
        <p:spPr>
          <a:xfrm>
            <a:off x="1100138" y="1219200"/>
            <a:ext cx="7510462" cy="2590800"/>
          </a:xfrm>
        </p:spPr>
        <p:txBody>
          <a:bodyPr/>
          <a:lstStyle/>
          <a:p>
            <a:pPr>
              <a:spcAft>
                <a:spcPts val="600"/>
              </a:spcAft>
            </a:pPr>
            <a:r>
              <a:rPr lang="en-US" altLang="en-US" sz="3000">
                <a:solidFill>
                  <a:srgbClr val="800000"/>
                </a:solidFill>
              </a:rPr>
              <a:t>It is </a:t>
            </a:r>
            <a:r>
              <a:rPr lang="en-US" altLang="en-US" sz="3000" b="1" i="1">
                <a:solidFill>
                  <a:srgbClr val="800000"/>
                </a:solidFill>
              </a:rPr>
              <a:t>not</a:t>
            </a:r>
            <a:r>
              <a:rPr lang="en-US" altLang="en-US" sz="3000" i="1">
                <a:solidFill>
                  <a:srgbClr val="800000"/>
                </a:solidFill>
              </a:rPr>
              <a:t> </a:t>
            </a:r>
            <a:r>
              <a:rPr lang="en-US" altLang="en-US" sz="3000">
                <a:solidFill>
                  <a:srgbClr val="800000"/>
                </a:solidFill>
              </a:rPr>
              <a:t>apologies</a:t>
            </a:r>
          </a:p>
          <a:p>
            <a:pPr>
              <a:spcAft>
                <a:spcPts val="600"/>
              </a:spcAft>
            </a:pPr>
            <a:r>
              <a:rPr lang="en-US" altLang="en-US" sz="3000">
                <a:solidFill>
                  <a:srgbClr val="800000"/>
                </a:solidFill>
              </a:rPr>
              <a:t>It is </a:t>
            </a:r>
            <a:r>
              <a:rPr lang="en-US" altLang="en-US" sz="3000" b="1" i="1">
                <a:solidFill>
                  <a:srgbClr val="800000"/>
                </a:solidFill>
              </a:rPr>
              <a:t>not</a:t>
            </a:r>
            <a:r>
              <a:rPr lang="en-US" altLang="en-US" sz="3000" i="1">
                <a:solidFill>
                  <a:srgbClr val="800000"/>
                </a:solidFill>
              </a:rPr>
              <a:t> </a:t>
            </a:r>
            <a:r>
              <a:rPr lang="en-US" altLang="en-US" sz="3000">
                <a:solidFill>
                  <a:srgbClr val="800000"/>
                </a:solidFill>
              </a:rPr>
              <a:t>reconciliation</a:t>
            </a:r>
          </a:p>
          <a:p>
            <a:pPr>
              <a:spcAft>
                <a:spcPts val="600"/>
              </a:spcAft>
            </a:pPr>
            <a:r>
              <a:rPr lang="en-US" altLang="en-US" sz="3000">
                <a:solidFill>
                  <a:srgbClr val="800000"/>
                </a:solidFill>
              </a:rPr>
              <a:t>It is </a:t>
            </a:r>
            <a:r>
              <a:rPr lang="en-US" altLang="en-US" sz="3000" b="1" i="1">
                <a:solidFill>
                  <a:srgbClr val="800000"/>
                </a:solidFill>
              </a:rPr>
              <a:t>not </a:t>
            </a:r>
            <a:r>
              <a:rPr lang="en-US" altLang="en-US" sz="3000">
                <a:solidFill>
                  <a:srgbClr val="800000"/>
                </a:solidFill>
              </a:rPr>
              <a:t>consultation</a:t>
            </a:r>
          </a:p>
          <a:p>
            <a:pPr>
              <a:spcAft>
                <a:spcPts val="600"/>
              </a:spcAft>
            </a:pPr>
            <a:r>
              <a:rPr lang="en-US" altLang="en-US" sz="3000">
                <a:solidFill>
                  <a:srgbClr val="800000"/>
                </a:solidFill>
              </a:rPr>
              <a:t>It is </a:t>
            </a:r>
            <a:r>
              <a:rPr lang="en-US" altLang="en-US" sz="3000" b="1" i="1">
                <a:solidFill>
                  <a:srgbClr val="800000"/>
                </a:solidFill>
              </a:rPr>
              <a:t>not</a:t>
            </a:r>
            <a:r>
              <a:rPr lang="en-US" altLang="en-US" sz="3000" i="1">
                <a:solidFill>
                  <a:srgbClr val="800000"/>
                </a:solidFill>
              </a:rPr>
              <a:t> </a:t>
            </a:r>
            <a:r>
              <a:rPr lang="en-US" altLang="en-US" sz="3000">
                <a:solidFill>
                  <a:srgbClr val="800000"/>
                </a:solidFill>
              </a:rPr>
              <a:t>administering another government’s programs and policies</a:t>
            </a:r>
          </a:p>
          <a:p>
            <a:pPr>
              <a:spcAft>
                <a:spcPts val="600"/>
              </a:spcAft>
            </a:pPr>
            <a:r>
              <a:rPr lang="en-US" altLang="en-US" sz="3000">
                <a:solidFill>
                  <a:srgbClr val="800000"/>
                </a:solidFill>
              </a:rPr>
              <a:t>It is </a:t>
            </a:r>
            <a:r>
              <a:rPr lang="en-US" altLang="en-US" sz="3000" b="1" i="1">
                <a:solidFill>
                  <a:srgbClr val="800000"/>
                </a:solidFill>
              </a:rPr>
              <a:t>not</a:t>
            </a:r>
            <a:r>
              <a:rPr lang="en-US" altLang="en-US" sz="3000" i="1">
                <a:solidFill>
                  <a:srgbClr val="800000"/>
                </a:solidFill>
              </a:rPr>
              <a:t> </a:t>
            </a:r>
            <a:r>
              <a:rPr lang="en-US" altLang="en-US" sz="3000">
                <a:solidFill>
                  <a:srgbClr val="800000"/>
                </a:solidFill>
              </a:rPr>
              <a:t>free, prior and informed consent</a:t>
            </a:r>
          </a:p>
        </p:txBody>
      </p:sp>
      <p:sp>
        <p:nvSpPr>
          <p:cNvPr id="5" name="Title 1">
            <a:extLst>
              <a:ext uri="{FF2B5EF4-FFF2-40B4-BE49-F238E27FC236}">
                <a16:creationId xmlns:a16="http://schemas.microsoft.com/office/drawing/2014/main" id="{93DEBCF4-D090-49E5-8083-A9E7F3093174}"/>
              </a:ext>
            </a:extLst>
          </p:cNvPr>
          <p:cNvSpPr txBox="1">
            <a:spLocks noChangeArrowheads="1"/>
          </p:cNvSpPr>
          <p:nvPr/>
        </p:nvSpPr>
        <p:spPr bwMode="auto">
          <a:xfrm>
            <a:off x="1160463" y="5029200"/>
            <a:ext cx="6823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a:defRPr/>
            </a:pPr>
            <a:r>
              <a:rPr lang="en-US" altLang="en-US" sz="3400" kern="0" dirty="0"/>
              <a:t>If it stops here, this is all just “colonialism with a smile”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5151C47-A164-4713-BC4B-087635A90703}"/>
              </a:ext>
            </a:extLst>
          </p:cNvPr>
          <p:cNvSpPr>
            <a:spLocks noGrp="1" noChangeArrowheads="1"/>
          </p:cNvSpPr>
          <p:nvPr>
            <p:ph type="title"/>
          </p:nvPr>
        </p:nvSpPr>
        <p:spPr/>
        <p:txBody>
          <a:bodyPr/>
          <a:lstStyle/>
          <a:p>
            <a:pPr eaLnBrk="1" hangingPunct="1"/>
            <a:r>
              <a:rPr lang="en-US" altLang="en-US"/>
              <a:t>“CAPABLE INSTITUTIONS” FOR </a:t>
            </a:r>
            <a:br>
              <a:rPr lang="en-US" altLang="en-US"/>
            </a:br>
            <a:r>
              <a:rPr lang="en-US" altLang="en-US"/>
              <a:t>THE CITIZEN POTAWATOMI</a:t>
            </a:r>
          </a:p>
        </p:txBody>
      </p:sp>
      <p:sp>
        <p:nvSpPr>
          <p:cNvPr id="47107" name="Rectangle 3">
            <a:extLst>
              <a:ext uri="{FF2B5EF4-FFF2-40B4-BE49-F238E27FC236}">
                <a16:creationId xmlns:a16="http://schemas.microsoft.com/office/drawing/2014/main" id="{80ACE843-FA50-4331-8116-70B48FDA2579}"/>
              </a:ext>
            </a:extLst>
          </p:cNvPr>
          <p:cNvSpPr>
            <a:spLocks noGrp="1" noChangeArrowheads="1"/>
          </p:cNvSpPr>
          <p:nvPr>
            <p:ph type="body" idx="1"/>
          </p:nvPr>
        </p:nvSpPr>
        <p:spPr>
          <a:xfrm>
            <a:off x="762000" y="1447800"/>
            <a:ext cx="7772400" cy="4114800"/>
          </a:xfrm>
        </p:spPr>
        <p:txBody>
          <a:bodyPr/>
          <a:lstStyle/>
          <a:p>
            <a:pPr marL="0" indent="0" algn="just" eaLnBrk="1" hangingPunct="1">
              <a:lnSpc>
                <a:spcPct val="90000"/>
              </a:lnSpc>
              <a:buFont typeface="Wingdings" panose="05000000000000000000" pitchFamily="2" charset="2"/>
              <a:buNone/>
            </a:pPr>
            <a:r>
              <a:rPr lang="en-US" altLang="en-US" sz="2200"/>
              <a:t>The judicial power of the Citizen Potawatomi Nation is hereby vested in one Supreme Court consisting of seven (7) Justices and such inferior courts as may be established by Tribal law…The Courts of the Citizen Potawatomi Nation shall be courts of general jurisdiction and shall further have jurisdiction in all cases arising under the Constitution, Laws and Treaties of the Citizen Potawatomi Nation.  The Supreme Court shall have original jurisdiction in such cases as may be provided by law, and shall have appellate jurisdiction in all cases…The Tribal Courts, in any action brought before them, shall have the power of judicial review, in appropriate cases, in order to declare that legislative enactments of the Business Committee or the Council, are unconstitutional under the Constitution or prohibited by federal statutes and void. </a:t>
            </a:r>
          </a:p>
        </p:txBody>
      </p:sp>
      <p:sp>
        <p:nvSpPr>
          <p:cNvPr id="47108" name="Footer Placeholder 4">
            <a:extLst>
              <a:ext uri="{FF2B5EF4-FFF2-40B4-BE49-F238E27FC236}">
                <a16:creationId xmlns:a16="http://schemas.microsoft.com/office/drawing/2014/main" id="{99748FB8-913D-4F6C-BC39-DCD51D0F0A3E}"/>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a:p>
            <a:pPr eaLnBrk="1" hangingPunct="1">
              <a:spcBef>
                <a:spcPct val="0"/>
              </a:spcBef>
              <a:buFontTx/>
              <a:buNone/>
            </a:pPr>
            <a:endParaRPr lang="en-US" altLang="en-US" sz="1800">
              <a:solidFill>
                <a:schemeClr val="tx1"/>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DF6260A-00E0-4BEE-B635-3CF18D57FE8D}"/>
              </a:ext>
            </a:extLst>
          </p:cNvPr>
          <p:cNvSpPr>
            <a:spLocks noGrp="1" noChangeArrowheads="1"/>
          </p:cNvSpPr>
          <p:nvPr>
            <p:ph type="title"/>
          </p:nvPr>
        </p:nvSpPr>
        <p:spPr>
          <a:xfrm>
            <a:off x="152400" y="381000"/>
            <a:ext cx="8991600" cy="762000"/>
          </a:xfrm>
        </p:spPr>
        <p:txBody>
          <a:bodyPr/>
          <a:lstStyle/>
          <a:p>
            <a:pPr eaLnBrk="1" hangingPunct="1"/>
            <a:r>
              <a:rPr lang="en-US" altLang="en-US"/>
              <a:t>“CAPABLE INSTITUTIONS” FOR </a:t>
            </a:r>
            <a:br>
              <a:rPr lang="en-US" altLang="en-US"/>
            </a:br>
            <a:r>
              <a:rPr lang="en-US" altLang="en-US"/>
              <a:t>THE HAUDENOSAUNEE (IROQUOIS)</a:t>
            </a:r>
          </a:p>
        </p:txBody>
      </p:sp>
      <p:sp>
        <p:nvSpPr>
          <p:cNvPr id="62467" name="Rectangle 3">
            <a:extLst>
              <a:ext uri="{FF2B5EF4-FFF2-40B4-BE49-F238E27FC236}">
                <a16:creationId xmlns:a16="http://schemas.microsoft.com/office/drawing/2014/main" id="{37114828-F2B1-4D19-8680-4E53DE48E925}"/>
              </a:ext>
            </a:extLst>
          </p:cNvPr>
          <p:cNvSpPr>
            <a:spLocks noGrp="1" noChangeArrowheads="1"/>
          </p:cNvSpPr>
          <p:nvPr>
            <p:ph type="body" idx="1"/>
          </p:nvPr>
        </p:nvSpPr>
        <p:spPr>
          <a:xfrm>
            <a:off x="762000" y="1524000"/>
            <a:ext cx="7772400" cy="4191000"/>
          </a:xfrm>
        </p:spPr>
        <p:txBody>
          <a:bodyPr/>
          <a:lstStyle/>
          <a:p>
            <a:pPr marL="0" indent="0" algn="just" eaLnBrk="1" hangingPunct="1">
              <a:buFont typeface="Wingdings" panose="05000000000000000000" pitchFamily="2" charset="2"/>
              <a:buNone/>
            </a:pPr>
            <a:r>
              <a:rPr lang="en-US" altLang="en-US" sz="2000" b="1" i="1"/>
              <a:t>Rights, Duties and Qualifications of Lords</a:t>
            </a:r>
            <a:r>
              <a:rPr lang="en-US" altLang="en-US" sz="2000" b="1"/>
              <a:t>…</a:t>
            </a:r>
            <a:r>
              <a:rPr lang="en-US" altLang="en-US" sz="2000"/>
              <a:t>If at any time it shall be manifest that a Confederate Lord has not in mind the welfare of the people or disobeys the rules of this Great Law, the men or women of the Confederacy, or both jointly, shall come to the Council and upbraid the erring Lord through his War Chief.  If the complaint of the people through the War Chief is not heeded the first time it shall be uttered again and then if no attention is given a third complaint and warning shall be given.  If the Lord is contumacious the matter shall go to the council of War Chiefs.  The War Chiefs shall then divest the erring Lord of his title by order of the women in whom the titleship is vested.  When the Lord is deposed the women shall notify the Confederate Lords through their War Chief, and the Confederate Lords shall sanction the act.  The women will then select another of their sons as a candidate and the Lords shall elect him.  Then shall the chosen one be installed by the Installation Ceremony. </a:t>
            </a:r>
          </a:p>
        </p:txBody>
      </p:sp>
      <p:sp>
        <p:nvSpPr>
          <p:cNvPr id="48132" name="Footer Placeholder 4">
            <a:extLst>
              <a:ext uri="{FF2B5EF4-FFF2-40B4-BE49-F238E27FC236}">
                <a16:creationId xmlns:a16="http://schemas.microsoft.com/office/drawing/2014/main" id="{2FDB5C6F-D6F5-4A7C-8C2A-F657FC9C599A}"/>
              </a:ext>
            </a:extLst>
          </p:cNvPr>
          <p:cNvSpPr>
            <a:spLocks noGrp="1"/>
          </p:cNvSpPr>
          <p:nvPr>
            <p:ph type="ftr" sz="quarter" idx="4294967295"/>
          </p:nvPr>
        </p:nvSpPr>
        <p:spPr bwMode="auto">
          <a:xfrm>
            <a:off x="3124200" y="632460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a:p>
            <a:pPr eaLnBrk="1" hangingPunct="1">
              <a:spcBef>
                <a:spcPct val="0"/>
              </a:spcBef>
              <a:buFontTx/>
              <a:buNone/>
            </a:pPr>
            <a:endParaRPr lang="en-US"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24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2">
            <a:extLst>
              <a:ext uri="{FF2B5EF4-FFF2-40B4-BE49-F238E27FC236}">
                <a16:creationId xmlns:a16="http://schemas.microsoft.com/office/drawing/2014/main" id="{28F36D90-C4C0-4D5D-97C3-566AD7BF8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5720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9">
            <a:extLst>
              <a:ext uri="{FF2B5EF4-FFF2-40B4-BE49-F238E27FC236}">
                <a16:creationId xmlns:a16="http://schemas.microsoft.com/office/drawing/2014/main" id="{92CC61A6-6A4B-4D2A-B289-21D6F2D7E4D3}"/>
              </a:ext>
            </a:extLst>
          </p:cNvPr>
          <p:cNvSpPr txBox="1">
            <a:spLocks noChangeArrowheads="1"/>
          </p:cNvSpPr>
          <p:nvPr/>
        </p:nvSpPr>
        <p:spPr bwMode="auto">
          <a:xfrm>
            <a:off x="609600" y="130175"/>
            <a:ext cx="807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000066"/>
                </a:solidFill>
                <a:latin typeface="Arial" panose="020B0604020202020204" pitchFamily="34" charset="0"/>
              </a:rPr>
              <a:t>Preventing Political Piracy…</a:t>
            </a:r>
          </a:p>
        </p:txBody>
      </p:sp>
      <p:sp>
        <p:nvSpPr>
          <p:cNvPr id="8" name="Text Box 4">
            <a:extLst>
              <a:ext uri="{FF2B5EF4-FFF2-40B4-BE49-F238E27FC236}">
                <a16:creationId xmlns:a16="http://schemas.microsoft.com/office/drawing/2014/main" id="{34EDD5F2-0431-4DF7-BBD5-F7A7B0406EE2}"/>
              </a:ext>
            </a:extLst>
          </p:cNvPr>
          <p:cNvSpPr txBox="1">
            <a:spLocks noChangeArrowheads="1"/>
          </p:cNvSpPr>
          <p:nvPr/>
        </p:nvSpPr>
        <p:spPr bwMode="auto">
          <a:xfrm>
            <a:off x="469900" y="914400"/>
            <a:ext cx="4635500" cy="400050"/>
          </a:xfrm>
          <a:prstGeom prst="rect">
            <a:avLst/>
          </a:prstGeom>
          <a:noFill/>
          <a:ln w="9525">
            <a:noFill/>
            <a:miter lim="800000"/>
            <a:headEnd/>
            <a:tailEnd/>
          </a:ln>
          <a:effectLst/>
        </p:spPr>
        <p:txBody>
          <a:bodyPr>
            <a:spAutoFit/>
          </a:bodyPr>
          <a:lstStyle/>
          <a:p>
            <a:pPr algn="ctr" eaLnBrk="1" hangingPunct="1">
              <a:spcBef>
                <a:spcPct val="50000"/>
              </a:spcBef>
              <a:defRPr/>
            </a:pPr>
            <a:r>
              <a:rPr lang="en-US" sz="2000" dirty="0">
                <a:solidFill>
                  <a:srgbClr val="000066"/>
                </a:solidFill>
                <a:latin typeface="+mn-lt"/>
              </a:rPr>
              <a:t>Building Navajo Common Law</a:t>
            </a:r>
          </a:p>
        </p:txBody>
      </p:sp>
      <p:sp>
        <p:nvSpPr>
          <p:cNvPr id="9" name="Text Box 4">
            <a:extLst>
              <a:ext uri="{FF2B5EF4-FFF2-40B4-BE49-F238E27FC236}">
                <a16:creationId xmlns:a16="http://schemas.microsoft.com/office/drawing/2014/main" id="{991AAFF7-C382-4DC8-B35B-BA416480307F}"/>
              </a:ext>
            </a:extLst>
          </p:cNvPr>
          <p:cNvSpPr txBox="1">
            <a:spLocks noChangeArrowheads="1"/>
          </p:cNvSpPr>
          <p:nvPr/>
        </p:nvSpPr>
        <p:spPr bwMode="auto">
          <a:xfrm>
            <a:off x="1066800" y="5162550"/>
            <a:ext cx="4635500" cy="400050"/>
          </a:xfrm>
          <a:prstGeom prst="rect">
            <a:avLst/>
          </a:prstGeom>
          <a:noFill/>
          <a:ln w="9525">
            <a:noFill/>
            <a:miter lim="800000"/>
            <a:headEnd/>
            <a:tailEnd/>
          </a:ln>
          <a:effectLst/>
        </p:spPr>
        <p:txBody>
          <a:bodyPr>
            <a:spAutoFit/>
          </a:bodyPr>
          <a:lstStyle/>
          <a:p>
            <a:pPr algn="ctr" eaLnBrk="1" hangingPunct="1">
              <a:spcBef>
                <a:spcPct val="50000"/>
              </a:spcBef>
              <a:defRPr/>
            </a:pPr>
            <a:r>
              <a:rPr lang="en-US" sz="2000" dirty="0">
                <a:solidFill>
                  <a:srgbClr val="000066"/>
                </a:solidFill>
                <a:latin typeface="+mn-lt"/>
              </a:rPr>
              <a:t>San Carlos Apache Elders Council</a:t>
            </a:r>
          </a:p>
        </p:txBody>
      </p:sp>
      <p:sp>
        <p:nvSpPr>
          <p:cNvPr id="10" name="Text Box 4">
            <a:extLst>
              <a:ext uri="{FF2B5EF4-FFF2-40B4-BE49-F238E27FC236}">
                <a16:creationId xmlns:a16="http://schemas.microsoft.com/office/drawing/2014/main" id="{0EAAFE21-A943-4D7C-8FAD-B33DFCBFA8F6}"/>
              </a:ext>
            </a:extLst>
          </p:cNvPr>
          <p:cNvSpPr txBox="1">
            <a:spLocks noChangeArrowheads="1"/>
          </p:cNvSpPr>
          <p:nvPr/>
        </p:nvSpPr>
        <p:spPr bwMode="auto">
          <a:xfrm>
            <a:off x="4889500" y="1066800"/>
            <a:ext cx="3721100" cy="400050"/>
          </a:xfrm>
          <a:prstGeom prst="rect">
            <a:avLst/>
          </a:prstGeom>
          <a:noFill/>
          <a:ln w="9525">
            <a:noFill/>
            <a:miter lim="800000"/>
            <a:headEnd/>
            <a:tailEnd/>
          </a:ln>
          <a:effectLst/>
        </p:spPr>
        <p:txBody>
          <a:bodyPr>
            <a:spAutoFit/>
          </a:bodyPr>
          <a:lstStyle/>
          <a:p>
            <a:pPr algn="ctr" eaLnBrk="1" hangingPunct="1">
              <a:spcBef>
                <a:spcPct val="50000"/>
              </a:spcBef>
              <a:defRPr/>
            </a:pPr>
            <a:r>
              <a:rPr lang="en-US" sz="2000" dirty="0">
                <a:solidFill>
                  <a:srgbClr val="000066"/>
                </a:solidFill>
                <a:latin typeface="+mn-lt"/>
              </a:rPr>
              <a:t>Akwesasne Court Law</a:t>
            </a:r>
          </a:p>
        </p:txBody>
      </p:sp>
      <p:sp>
        <p:nvSpPr>
          <p:cNvPr id="49159" name="Footer Placeholder 4">
            <a:extLst>
              <a:ext uri="{FF2B5EF4-FFF2-40B4-BE49-F238E27FC236}">
                <a16:creationId xmlns:a16="http://schemas.microsoft.com/office/drawing/2014/main" id="{C033B102-8BB5-4C7B-9C50-19A8A7C2248D}"/>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chemeClr val="tx1"/>
              </a:solidFill>
              <a:latin typeface="Arial" panose="020B0604020202020204" pitchFamily="34" charset="0"/>
            </a:endParaRPr>
          </a:p>
          <a:p>
            <a:pPr eaLnBrk="1" hangingPunct="1">
              <a:spcBef>
                <a:spcPct val="0"/>
              </a:spcBef>
              <a:buFontTx/>
              <a:buNone/>
            </a:pPr>
            <a:endParaRPr lang="en-US" altLang="en-US" sz="3200">
              <a:solidFill>
                <a:schemeClr val="tx1"/>
              </a:solidFill>
              <a:latin typeface="Arial" panose="020B0604020202020204" pitchFamily="34" charset="0"/>
            </a:endParaRPr>
          </a:p>
        </p:txBody>
      </p:sp>
      <p:pic>
        <p:nvPicPr>
          <p:cNvPr id="2" name="Picture 1">
            <a:extLst>
              <a:ext uri="{FF2B5EF4-FFF2-40B4-BE49-F238E27FC236}">
                <a16:creationId xmlns:a16="http://schemas.microsoft.com/office/drawing/2014/main" id="{C1D2AE1B-37BC-4065-A854-497EFA4736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8488" y="1516063"/>
            <a:ext cx="59055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san_carlos">
            <a:extLst>
              <a:ext uri="{FF2B5EF4-FFF2-40B4-BE49-F238E27FC236}">
                <a16:creationId xmlns:a16="http://schemas.microsoft.com/office/drawing/2014/main" id="{86D45EBA-D96B-429F-8D3C-ECB8755AF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3013"/>
            <a:ext cx="45339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itle 1">
            <a:extLst>
              <a:ext uri="{FF2B5EF4-FFF2-40B4-BE49-F238E27FC236}">
                <a16:creationId xmlns:a16="http://schemas.microsoft.com/office/drawing/2014/main" id="{8CF848FD-ACA1-4205-B72E-663860CB97D4}"/>
              </a:ext>
            </a:extLst>
          </p:cNvPr>
          <p:cNvSpPr>
            <a:spLocks noGrp="1"/>
          </p:cNvSpPr>
          <p:nvPr>
            <p:ph type="title" idx="4294967295"/>
          </p:nvPr>
        </p:nvSpPr>
        <p:spPr>
          <a:xfrm>
            <a:off x="228600" y="4800600"/>
            <a:ext cx="8686800" cy="1143000"/>
          </a:xfrm>
          <a:solidFill>
            <a:schemeClr val="bg1"/>
          </a:solidFill>
          <a:ln w="19050">
            <a:solidFill>
              <a:srgbClr val="000066"/>
            </a:solidFill>
            <a:miter lim="800000"/>
            <a:headEnd/>
            <a:tailEnd/>
          </a:ln>
        </p:spPr>
        <p:txBody>
          <a:bodyPr/>
          <a:lstStyle/>
          <a:p>
            <a:pPr eaLnBrk="1" hangingPunct="1">
              <a:lnSpc>
                <a:spcPct val="90000"/>
              </a:lnSpc>
            </a:pPr>
            <a:r>
              <a:rPr lang="en-US" altLang="en-US" sz="2600"/>
              <a:t>The Number One Predictor of Success in Nation Building Is Politically-Independent Dispute Resolution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5301"/>
                                        </p:tgtEl>
                                        <p:attrNameLst>
                                          <p:attrName>style.visibility</p:attrName>
                                        </p:attrNameLst>
                                      </p:cBhvr>
                                      <p:to>
                                        <p:strVal val="visible"/>
                                      </p:to>
                                    </p:set>
                                    <p:animEffect transition="in" filter="fade">
                                      <p:cBhvr>
                                        <p:cTn id="23" dur="2000"/>
                                        <p:tgtEl>
                                          <p:spTgt spid="5530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298"/>
                                        </p:tgtEl>
                                        <p:attrNameLst>
                                          <p:attrName>style.visibility</p:attrName>
                                        </p:attrNameLst>
                                      </p:cBhvr>
                                      <p:to>
                                        <p:strVal val="visible"/>
                                      </p:to>
                                    </p:set>
                                    <p:animEffect transition="in" filter="fade">
                                      <p:cBhvr>
                                        <p:cTn id="31"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5298"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23" name="Rectangle 3">
            <a:extLst>
              <a:ext uri="{FF2B5EF4-FFF2-40B4-BE49-F238E27FC236}">
                <a16:creationId xmlns:a16="http://schemas.microsoft.com/office/drawing/2014/main" id="{6D8D83C9-D39F-44B7-811D-A30AF2DE2981}"/>
              </a:ext>
            </a:extLst>
          </p:cNvPr>
          <p:cNvSpPr>
            <a:spLocks noGrp="1" noChangeArrowheads="1"/>
          </p:cNvSpPr>
          <p:nvPr>
            <p:ph type="body" idx="1"/>
          </p:nvPr>
        </p:nvSpPr>
        <p:spPr>
          <a:xfrm>
            <a:off x="1771650" y="2098675"/>
            <a:ext cx="6534150" cy="1939925"/>
          </a:xfrm>
          <a:noFill/>
        </p:spPr>
        <p:txBody>
          <a:bodyPr/>
          <a:lstStyle/>
          <a:p>
            <a:pPr eaLnBrk="1" hangingPunct="1"/>
            <a:r>
              <a:rPr lang="en-US" altLang="en-US" sz="3600">
                <a:solidFill>
                  <a:srgbClr val="800000"/>
                </a:solidFill>
              </a:rPr>
              <a:t>The “Sovereignty” Attitude</a:t>
            </a:r>
          </a:p>
          <a:p>
            <a:pPr eaLnBrk="1" hangingPunct="1"/>
            <a:r>
              <a:rPr lang="en-US" altLang="en-US" sz="3600">
                <a:solidFill>
                  <a:srgbClr val="800000"/>
                </a:solidFill>
              </a:rPr>
              <a:t>Capable Institutions</a:t>
            </a:r>
          </a:p>
          <a:p>
            <a:pPr eaLnBrk="1" hangingPunct="1"/>
            <a:r>
              <a:rPr lang="en-US" altLang="en-US" sz="3600">
                <a:solidFill>
                  <a:srgbClr val="800000"/>
                </a:solidFill>
              </a:rPr>
              <a:t>Cultural Match</a:t>
            </a:r>
          </a:p>
          <a:p>
            <a:pPr eaLnBrk="1" hangingPunct="1">
              <a:buFont typeface="Wingdings" panose="05000000000000000000" pitchFamily="2" charset="2"/>
              <a:buNone/>
            </a:pPr>
            <a:r>
              <a:rPr lang="en-US" altLang="en-US" sz="3600">
                <a:solidFill>
                  <a:srgbClr val="800000"/>
                </a:solidFill>
              </a:rPr>
              <a:t>     </a:t>
            </a:r>
          </a:p>
        </p:txBody>
      </p:sp>
      <p:sp>
        <p:nvSpPr>
          <p:cNvPr id="50179" name="Footer Placeholder 4">
            <a:extLst>
              <a:ext uri="{FF2B5EF4-FFF2-40B4-BE49-F238E27FC236}">
                <a16:creationId xmlns:a16="http://schemas.microsoft.com/office/drawing/2014/main" id="{01D53AFC-4066-487F-9610-08A3AC4A38D7}"/>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chemeClr val="tx1"/>
              </a:solidFill>
              <a:latin typeface="Arial" panose="020B0604020202020204" pitchFamily="34" charset="0"/>
            </a:endParaRPr>
          </a:p>
          <a:p>
            <a:pPr eaLnBrk="1" hangingPunct="1">
              <a:spcBef>
                <a:spcPct val="0"/>
              </a:spcBef>
              <a:buFontTx/>
              <a:buNone/>
            </a:pPr>
            <a:endParaRPr lang="en-US" altLang="en-US" sz="3200">
              <a:solidFill>
                <a:schemeClr val="tx1"/>
              </a:solidFill>
              <a:latin typeface="Arial" panose="020B0604020202020204" pitchFamily="34" charset="0"/>
            </a:endParaRPr>
          </a:p>
        </p:txBody>
      </p:sp>
      <p:sp>
        <p:nvSpPr>
          <p:cNvPr id="7" name="Rectangle 2">
            <a:extLst>
              <a:ext uri="{FF2B5EF4-FFF2-40B4-BE49-F238E27FC236}">
                <a16:creationId xmlns:a16="http://schemas.microsoft.com/office/drawing/2014/main" id="{CBD3580F-CA89-4F6E-9E4F-2C5EDC07BE36}"/>
              </a:ext>
            </a:extLst>
          </p:cNvPr>
          <p:cNvSpPr txBox="1">
            <a:spLocks noChangeArrowheads="1"/>
          </p:cNvSpPr>
          <p:nvPr/>
        </p:nvSpPr>
        <p:spPr bwMode="auto">
          <a:xfrm>
            <a:off x="228600" y="685800"/>
            <a:ext cx="868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eaLnBrk="1" hangingPunct="1">
              <a:defRPr/>
            </a:pPr>
            <a:r>
              <a:rPr lang="en-US" altLang="en-US" sz="4000" kern="0" dirty="0">
                <a:cs typeface="Times New Roman" panose="02020603050405020304" pitchFamily="18" charset="0"/>
              </a:rPr>
              <a:t>Keys to Successful</a:t>
            </a:r>
            <a:br>
              <a:rPr lang="en-US" altLang="en-US" sz="4000" kern="0" dirty="0">
                <a:cs typeface="Times New Roman" panose="02020603050405020304" pitchFamily="18" charset="0"/>
              </a:rPr>
            </a:br>
            <a:r>
              <a:rPr lang="en-US" altLang="en-US" sz="4000" kern="0" dirty="0">
                <a:cs typeface="Times New Roman" panose="02020603050405020304" pitchFamily="18" charset="0"/>
              </a:rPr>
              <a:t>Indigenous Nation Building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23">
                                            <p:txEl>
                                              <p:pRg st="2" end="2"/>
                                            </p:txEl>
                                          </p:spTgt>
                                        </p:tgtEl>
                                        <p:attrNameLst>
                                          <p:attrName>style.visibility</p:attrName>
                                        </p:attrNameLst>
                                      </p:cBhvr>
                                      <p:to>
                                        <p:strVal val="visible"/>
                                      </p:to>
                                    </p:set>
                                    <p:animEffect transition="in" filter="wipe(left)">
                                      <p:cBhvr>
                                        <p:cTn id="7" dur="500"/>
                                        <p:tgtEl>
                                          <p:spTgt spid="286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9D844A8-A0CA-4D7A-8C9A-03C70B9F5C9D}"/>
              </a:ext>
            </a:extLst>
          </p:cNvPr>
          <p:cNvSpPr>
            <a:spLocks noGrp="1" noChangeArrowheads="1"/>
          </p:cNvSpPr>
          <p:nvPr>
            <p:ph type="title"/>
          </p:nvPr>
        </p:nvSpPr>
        <p:spPr>
          <a:xfrm>
            <a:off x="838200" y="76200"/>
            <a:ext cx="7467600" cy="1143000"/>
          </a:xfrm>
        </p:spPr>
        <p:txBody>
          <a:bodyPr/>
          <a:lstStyle/>
          <a:p>
            <a:r>
              <a:rPr lang="en-US" altLang="en-US" sz="3600">
                <a:solidFill>
                  <a:srgbClr val="002060"/>
                </a:solidFill>
              </a:rPr>
              <a:t>Cultural Match</a:t>
            </a:r>
          </a:p>
        </p:txBody>
      </p:sp>
      <p:pic>
        <p:nvPicPr>
          <p:cNvPr id="96259" name="Picture 3" descr="crow_emblem_lil_man">
            <a:extLst>
              <a:ext uri="{FF2B5EF4-FFF2-40B4-BE49-F238E27FC236}">
                <a16:creationId xmlns:a16="http://schemas.microsoft.com/office/drawing/2014/main" id="{9A86C1EF-091D-4FAE-8160-D6F88FA09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62200"/>
            <a:ext cx="28194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a:extLst>
              <a:ext uri="{FF2B5EF4-FFF2-40B4-BE49-F238E27FC236}">
                <a16:creationId xmlns:a16="http://schemas.microsoft.com/office/drawing/2014/main" id="{0DE37972-051C-41AD-984E-56D980EED7B2}"/>
              </a:ext>
            </a:extLst>
          </p:cNvPr>
          <p:cNvSpPr>
            <a:spLocks noChangeArrowheads="1"/>
          </p:cNvSpPr>
          <p:nvPr/>
        </p:nvSpPr>
        <p:spPr bwMode="auto">
          <a:xfrm>
            <a:off x="152400" y="1066800"/>
            <a:ext cx="990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51205" name="Rectangle 5">
            <a:extLst>
              <a:ext uri="{FF2B5EF4-FFF2-40B4-BE49-F238E27FC236}">
                <a16:creationId xmlns:a16="http://schemas.microsoft.com/office/drawing/2014/main" id="{F9CEEF27-960E-4ABA-A210-592CF4DB210E}"/>
              </a:ext>
            </a:extLst>
          </p:cNvPr>
          <p:cNvSpPr>
            <a:spLocks noGrp="1" noChangeArrowheads="1"/>
          </p:cNvSpPr>
          <p:nvPr>
            <p:ph type="body" sz="half" idx="1"/>
          </p:nvPr>
        </p:nvSpPr>
        <p:spPr>
          <a:xfrm>
            <a:off x="762000" y="1066800"/>
            <a:ext cx="7620000" cy="838200"/>
          </a:xfrm>
        </p:spPr>
        <p:txBody>
          <a:bodyPr/>
          <a:lstStyle/>
          <a:p>
            <a:pPr algn="ctr">
              <a:spcBef>
                <a:spcPct val="0"/>
              </a:spcBef>
              <a:buFontTx/>
              <a:buNone/>
            </a:pPr>
            <a:r>
              <a:rPr lang="en-US" altLang="en-US" sz="2000" b="1">
                <a:solidFill>
                  <a:srgbClr val="333399"/>
                </a:solidFill>
              </a:rPr>
              <a:t>July 1, 2001…</a:t>
            </a:r>
          </a:p>
          <a:p>
            <a:pPr algn="ctr">
              <a:spcBef>
                <a:spcPct val="0"/>
              </a:spcBef>
              <a:buFontTx/>
              <a:buNone/>
            </a:pPr>
            <a:r>
              <a:rPr lang="en-US" altLang="en-US" sz="2000" b="1">
                <a:solidFill>
                  <a:srgbClr val="333399"/>
                </a:solidFill>
              </a:rPr>
              <a:t>The Crow Tribe Becomes the Apsaalook</a:t>
            </a:r>
            <a:r>
              <a:rPr lang="en-US" altLang="en-US" sz="2000" b="1">
                <a:solidFill>
                  <a:srgbClr val="333399"/>
                </a:solidFill>
                <a:cs typeface="Arial" panose="020B0604020202020204" pitchFamily="34" charset="0"/>
              </a:rPr>
              <a:t>é Nation</a:t>
            </a:r>
          </a:p>
          <a:p>
            <a:pPr algn="ctr">
              <a:buFontTx/>
              <a:buNone/>
            </a:pPr>
            <a:endParaRPr lang="en-US" altLang="en-US" sz="2000">
              <a:solidFill>
                <a:srgbClr val="333399"/>
              </a:solidFill>
              <a:cs typeface="Arial" panose="020B0604020202020204" pitchFamily="34" charset="0"/>
            </a:endParaRPr>
          </a:p>
        </p:txBody>
      </p:sp>
      <p:pic>
        <p:nvPicPr>
          <p:cNvPr id="96263" name="Picture 7" descr="CrowLegislativeDistricts">
            <a:extLst>
              <a:ext uri="{FF2B5EF4-FFF2-40B4-BE49-F238E27FC236}">
                <a16:creationId xmlns:a16="http://schemas.microsoft.com/office/drawing/2014/main" id="{07E4DFD7-3618-4129-B1C5-85A4655AC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078663" cy="51101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96259"/>
                                        </p:tgtEl>
                                      </p:cBhvr>
                                    </p:animEffect>
                                    <p:set>
                                      <p:cBhvr>
                                        <p:cTn id="7" dur="1" fill="hold">
                                          <p:stCondLst>
                                            <p:cond delay="1999"/>
                                          </p:stCondLst>
                                        </p:cTn>
                                        <p:tgtEl>
                                          <p:spTgt spid="9625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63"/>
                                        </p:tgtEl>
                                        <p:attrNameLst>
                                          <p:attrName>style.visibility</p:attrName>
                                        </p:attrNameLst>
                                      </p:cBhvr>
                                      <p:to>
                                        <p:strVal val="visible"/>
                                      </p:to>
                                    </p:set>
                                    <p:animEffect transition="in" filter="fade">
                                      <p:cBhvr>
                                        <p:cTn id="12" dur="20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EA570422-564D-439E-803D-F27345A91857}"/>
              </a:ext>
            </a:extLst>
          </p:cNvPr>
          <p:cNvSpPr>
            <a:spLocks noGrp="1" noChangeArrowheads="1"/>
          </p:cNvSpPr>
          <p:nvPr>
            <p:ph type="body" idx="1"/>
          </p:nvPr>
        </p:nvSpPr>
        <p:spPr>
          <a:xfrm>
            <a:off x="1909763" y="1887538"/>
            <a:ext cx="5727700" cy="1939925"/>
          </a:xfrm>
          <a:noFill/>
        </p:spPr>
        <p:txBody>
          <a:bodyPr/>
          <a:lstStyle/>
          <a:p>
            <a:pPr eaLnBrk="1" hangingPunct="1"/>
            <a:r>
              <a:rPr lang="en-US" altLang="en-US" sz="3600">
                <a:solidFill>
                  <a:srgbClr val="800000"/>
                </a:solidFill>
              </a:rPr>
              <a:t>The “Sovereignty” Attitude</a:t>
            </a:r>
          </a:p>
          <a:p>
            <a:pPr eaLnBrk="1" hangingPunct="1"/>
            <a:r>
              <a:rPr lang="en-US" altLang="en-US" sz="3600">
                <a:solidFill>
                  <a:srgbClr val="800000"/>
                </a:solidFill>
              </a:rPr>
              <a:t>Capable Institutions</a:t>
            </a:r>
          </a:p>
          <a:p>
            <a:pPr eaLnBrk="1" hangingPunct="1"/>
            <a:r>
              <a:rPr lang="en-US" altLang="en-US" sz="3600">
                <a:solidFill>
                  <a:srgbClr val="800000"/>
                </a:solidFill>
              </a:rPr>
              <a:t>Cultural Match</a:t>
            </a:r>
          </a:p>
          <a:p>
            <a:pPr eaLnBrk="1" hangingPunct="1">
              <a:buFont typeface="Wingdings" panose="05000000000000000000" pitchFamily="2" charset="2"/>
              <a:buNone/>
            </a:pPr>
            <a:r>
              <a:rPr lang="en-US" altLang="en-US" sz="3600">
                <a:solidFill>
                  <a:srgbClr val="800000"/>
                </a:solidFill>
              </a:rPr>
              <a:t>     </a:t>
            </a:r>
          </a:p>
        </p:txBody>
      </p:sp>
      <p:sp>
        <p:nvSpPr>
          <p:cNvPr id="52227" name="Footer Placeholder 4">
            <a:extLst>
              <a:ext uri="{FF2B5EF4-FFF2-40B4-BE49-F238E27FC236}">
                <a16:creationId xmlns:a16="http://schemas.microsoft.com/office/drawing/2014/main" id="{8EBB137E-A5D3-44F7-81B5-61A4C972727D}"/>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chemeClr val="tx1"/>
              </a:solidFill>
              <a:latin typeface="Arial" panose="020B0604020202020204" pitchFamily="34" charset="0"/>
            </a:endParaRPr>
          </a:p>
          <a:p>
            <a:pPr eaLnBrk="1" hangingPunct="1">
              <a:spcBef>
                <a:spcPct val="0"/>
              </a:spcBef>
              <a:buFontTx/>
              <a:buNone/>
            </a:pPr>
            <a:endParaRPr lang="en-US" altLang="en-US" sz="3200">
              <a:solidFill>
                <a:schemeClr val="tx1"/>
              </a:solidFill>
              <a:latin typeface="Arial" panose="020B0604020202020204" pitchFamily="34" charset="0"/>
            </a:endParaRPr>
          </a:p>
        </p:txBody>
      </p:sp>
      <p:sp>
        <p:nvSpPr>
          <p:cNvPr id="5" name="Rectangle 3">
            <a:extLst>
              <a:ext uri="{FF2B5EF4-FFF2-40B4-BE49-F238E27FC236}">
                <a16:creationId xmlns:a16="http://schemas.microsoft.com/office/drawing/2014/main" id="{7F2716AC-6982-4DC4-8062-35800079C4FE}"/>
              </a:ext>
            </a:extLst>
          </p:cNvPr>
          <p:cNvSpPr txBox="1">
            <a:spLocks noChangeArrowheads="1"/>
          </p:cNvSpPr>
          <p:nvPr/>
        </p:nvSpPr>
        <p:spPr bwMode="auto">
          <a:xfrm>
            <a:off x="1892300" y="3962400"/>
            <a:ext cx="57277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itchFamily="2" charset="2"/>
              <a:buChar char="§"/>
              <a:defRPr sz="2800">
                <a:solidFill>
                  <a:srgbClr val="A50021"/>
                </a:solidFill>
                <a:latin typeface="+mn-lt"/>
                <a:ea typeface="+mn-ea"/>
                <a:cs typeface="+mn-cs"/>
              </a:defRPr>
            </a:lvl1pPr>
            <a:lvl2pPr marL="742950" indent="-285750" algn="l" rtl="0" eaLnBrk="0" fontAlgn="base" hangingPunct="0">
              <a:spcBef>
                <a:spcPct val="20000"/>
              </a:spcBef>
              <a:spcAft>
                <a:spcPct val="0"/>
              </a:spcAft>
              <a:buFont typeface="Wingdings 2" pitchFamily="18" charset="2"/>
              <a:buChar char="®"/>
              <a:defRPr sz="2400">
                <a:solidFill>
                  <a:srgbClr val="000066"/>
                </a:solidFill>
                <a:latin typeface="+mn-lt"/>
              </a:defRPr>
            </a:lvl2pPr>
            <a:lvl3pPr marL="1143000" indent="-228600" algn="l" rtl="0" eaLnBrk="0" fontAlgn="base" hangingPunct="0">
              <a:spcBef>
                <a:spcPct val="20000"/>
              </a:spcBef>
              <a:spcAft>
                <a:spcPct val="0"/>
              </a:spcAft>
              <a:buFont typeface="Wingdings" pitchFamily="2" charset="2"/>
              <a:buChar char="Ø"/>
              <a:defRPr sz="2000">
                <a:solidFill>
                  <a:schemeClr val="tx1"/>
                </a:solidFill>
                <a:latin typeface="+mn-lt"/>
              </a:defRPr>
            </a:lvl3pPr>
            <a:lvl4pPr marL="1600200" indent="-228600" algn="l" rtl="0" eaLnBrk="0" fontAlgn="base" hangingPunct="0">
              <a:spcBef>
                <a:spcPct val="20000"/>
              </a:spcBef>
              <a:spcAft>
                <a:spcPct val="0"/>
              </a:spcAft>
              <a:buChar char="•"/>
              <a:defRPr sz="2000">
                <a:solidFill>
                  <a:srgbClr val="CC0000"/>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marL="0" indent="0" eaLnBrk="1" hangingPunct="1">
              <a:buFont typeface="Wingdings" pitchFamily="2" charset="2"/>
              <a:buNone/>
              <a:defRPr/>
            </a:pPr>
            <a:r>
              <a:rPr lang="en-US" altLang="en-US" sz="3600" b="0" kern="0" dirty="0">
                <a:solidFill>
                  <a:srgbClr val="800000"/>
                </a:solidFill>
              </a:rPr>
              <a:t>   …..and</a:t>
            </a:r>
          </a:p>
          <a:p>
            <a:pPr eaLnBrk="1" hangingPunct="1">
              <a:defRPr/>
            </a:pPr>
            <a:r>
              <a:rPr lang="en-US" altLang="en-US" sz="3600" b="0" kern="0" dirty="0">
                <a:solidFill>
                  <a:srgbClr val="800000"/>
                </a:solidFill>
              </a:rPr>
              <a:t>Leadership</a:t>
            </a:r>
          </a:p>
          <a:p>
            <a:pPr eaLnBrk="1" hangingPunct="1">
              <a:buFont typeface="Wingdings" pitchFamily="2" charset="2"/>
              <a:buNone/>
              <a:defRPr/>
            </a:pPr>
            <a:r>
              <a:rPr lang="en-US" altLang="en-US" sz="3600" b="0" kern="0" dirty="0">
                <a:solidFill>
                  <a:srgbClr val="800000"/>
                </a:solidFill>
              </a:rPr>
              <a:t>     </a:t>
            </a:r>
          </a:p>
        </p:txBody>
      </p:sp>
      <p:sp>
        <p:nvSpPr>
          <p:cNvPr id="52229" name="Rectangle 2">
            <a:extLst>
              <a:ext uri="{FF2B5EF4-FFF2-40B4-BE49-F238E27FC236}">
                <a16:creationId xmlns:a16="http://schemas.microsoft.com/office/drawing/2014/main" id="{D8E52B20-3580-4842-AC14-C52A26A2AD10}"/>
              </a:ext>
            </a:extLst>
          </p:cNvPr>
          <p:cNvSpPr>
            <a:spLocks noGrp="1" noChangeArrowheads="1"/>
          </p:cNvSpPr>
          <p:nvPr>
            <p:ph type="title"/>
          </p:nvPr>
        </p:nvSpPr>
        <p:spPr>
          <a:xfrm>
            <a:off x="228600" y="457200"/>
            <a:ext cx="8686800" cy="762000"/>
          </a:xfrm>
        </p:spPr>
        <p:txBody>
          <a:bodyPr/>
          <a:lstStyle/>
          <a:p>
            <a:pPr eaLnBrk="1" hangingPunct="1"/>
            <a:r>
              <a:rPr lang="en-US" altLang="en-US" sz="3600">
                <a:cs typeface="Times New Roman" panose="02020603050405020304" pitchFamily="18" charset="0"/>
              </a:rPr>
              <a:t>The Native Nation Building Approach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034E45E3-945C-4770-BDDD-4C1E7CCAB826}"/>
              </a:ext>
            </a:extLst>
          </p:cNvPr>
          <p:cNvSpPr>
            <a:spLocks noChangeArrowheads="1"/>
          </p:cNvSpPr>
          <p:nvPr/>
        </p:nvSpPr>
        <p:spPr bwMode="auto">
          <a:xfrm>
            <a:off x="457200" y="152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200">
                <a:solidFill>
                  <a:srgbClr val="000066"/>
                </a:solidFill>
                <a:latin typeface="Arial" panose="020B0604020202020204" pitchFamily="34" charset="0"/>
              </a:rPr>
              <a:t>…and LEADERSHIP</a:t>
            </a:r>
          </a:p>
        </p:txBody>
      </p:sp>
      <p:pic>
        <p:nvPicPr>
          <p:cNvPr id="53251" name="Picture 5" descr="san_carlos">
            <a:extLst>
              <a:ext uri="{FF2B5EF4-FFF2-40B4-BE49-F238E27FC236}">
                <a16:creationId xmlns:a16="http://schemas.microsoft.com/office/drawing/2014/main" id="{9D2C8489-0E4A-4052-AE5D-B611DB4F6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8001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6">
            <a:extLst>
              <a:ext uri="{FF2B5EF4-FFF2-40B4-BE49-F238E27FC236}">
                <a16:creationId xmlns:a16="http://schemas.microsoft.com/office/drawing/2014/main" id="{B1A4757F-C0E7-4F5F-B0A7-15632FE613BD}"/>
              </a:ext>
            </a:extLst>
          </p:cNvPr>
          <p:cNvSpPr txBox="1">
            <a:spLocks noChangeArrowheads="1"/>
          </p:cNvSpPr>
          <p:nvPr/>
        </p:nvSpPr>
        <p:spPr bwMode="auto">
          <a:xfrm>
            <a:off x="1600200" y="838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000066"/>
                </a:solidFill>
                <a:latin typeface="Garamond" panose="02020404030301010803" pitchFamily="18" charset="0"/>
              </a:rPr>
              <a:t>San Carlos Apache Elders Advisory Council</a:t>
            </a:r>
          </a:p>
        </p:txBody>
      </p:sp>
      <p:sp>
        <p:nvSpPr>
          <p:cNvPr id="53253" name="Footer Placeholder 4">
            <a:extLst>
              <a:ext uri="{FF2B5EF4-FFF2-40B4-BE49-F238E27FC236}">
                <a16:creationId xmlns:a16="http://schemas.microsoft.com/office/drawing/2014/main" id="{AEF6F350-20D7-4039-9087-79D03A1D01D7}"/>
              </a:ext>
            </a:extLst>
          </p:cNvPr>
          <p:cNvSpPr>
            <a:spLocks noGrp="1"/>
          </p:cNvSpPr>
          <p:nvPr>
            <p:ph type="ftr" sz="quarter" idx="4294967295"/>
          </p:nvPr>
        </p:nvSpPr>
        <p:spPr bwMode="auto">
          <a:xfrm>
            <a:off x="3124200" y="6229350"/>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a:p>
            <a:pPr eaLnBrk="1" hangingPunct="1">
              <a:spcBef>
                <a:spcPct val="0"/>
              </a:spcBef>
              <a:buFontTx/>
              <a:buNone/>
            </a:pPr>
            <a:endParaRPr lang="en-US" altLang="en-US" sz="1800">
              <a:solidFill>
                <a:schemeClr val="tx1"/>
              </a:solidFill>
              <a:latin typeface="Arial" panose="020B0604020202020204" pitchFamily="34" charset="0"/>
            </a:endParaRPr>
          </a:p>
        </p:txBody>
      </p:sp>
      <p:pic>
        <p:nvPicPr>
          <p:cNvPr id="3" name="Picture 2" descr="A person sitting at a table&#10;&#10;Description generated with high confidence">
            <a:extLst>
              <a:ext uri="{FF2B5EF4-FFF2-40B4-BE49-F238E27FC236}">
                <a16:creationId xmlns:a16="http://schemas.microsoft.com/office/drawing/2014/main" id="{5B9C2761-1E1F-49A1-B1F2-9F9662551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0275"/>
            <a:ext cx="917733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E2731DF-774D-463E-A21A-EF187F4F7EF3}"/>
              </a:ext>
            </a:extLst>
          </p:cNvPr>
          <p:cNvSpPr>
            <a:spLocks noChangeArrowheads="1"/>
          </p:cNvSpPr>
          <p:nvPr/>
        </p:nvSpPr>
        <p:spPr bwMode="auto">
          <a:xfrm>
            <a:off x="0" y="5638800"/>
            <a:ext cx="9177338" cy="45720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6D331B7-95F4-4B31-9C2B-E585A960D8C9}"/>
              </a:ext>
            </a:extLst>
          </p:cNvPr>
          <p:cNvSpPr>
            <a:spLocks noGrp="1" noChangeArrowheads="1"/>
          </p:cNvSpPr>
          <p:nvPr>
            <p:ph type="title"/>
          </p:nvPr>
        </p:nvSpPr>
        <p:spPr/>
        <p:txBody>
          <a:bodyPr/>
          <a:lstStyle/>
          <a:p>
            <a:r>
              <a:rPr lang="en-US" altLang="en-US" sz="3600"/>
              <a:t>The Proposition…</a:t>
            </a:r>
          </a:p>
        </p:txBody>
      </p:sp>
      <p:sp>
        <p:nvSpPr>
          <p:cNvPr id="3" name="Content Placeholder 2">
            <a:extLst>
              <a:ext uri="{FF2B5EF4-FFF2-40B4-BE49-F238E27FC236}">
                <a16:creationId xmlns:a16="http://schemas.microsoft.com/office/drawing/2014/main" id="{4CDB5EA6-9CC1-4B83-B83B-89CF84FF5F1D}"/>
              </a:ext>
            </a:extLst>
          </p:cNvPr>
          <p:cNvSpPr>
            <a:spLocks noGrp="1" noChangeArrowheads="1"/>
          </p:cNvSpPr>
          <p:nvPr>
            <p:ph idx="1"/>
          </p:nvPr>
        </p:nvSpPr>
        <p:spPr>
          <a:xfrm>
            <a:off x="685800" y="1219200"/>
            <a:ext cx="7924800" cy="2209800"/>
          </a:xfrm>
        </p:spPr>
        <p:txBody>
          <a:bodyPr/>
          <a:lstStyle/>
          <a:p>
            <a:pPr marL="0" indent="0" algn="just">
              <a:buFont typeface="Wingdings" panose="05000000000000000000" pitchFamily="2" charset="2"/>
              <a:buNone/>
            </a:pPr>
            <a:r>
              <a:rPr lang="en-US" altLang="en-US" sz="3000">
                <a:solidFill>
                  <a:srgbClr val="800000"/>
                </a:solidFill>
              </a:rPr>
              <a:t>True </a:t>
            </a:r>
            <a:r>
              <a:rPr lang="en-US" altLang="en-US" sz="3000" i="1">
                <a:solidFill>
                  <a:srgbClr val="800000"/>
                </a:solidFill>
              </a:rPr>
              <a:t>self-government</a:t>
            </a:r>
            <a:r>
              <a:rPr lang="en-US" altLang="en-US" sz="3000">
                <a:solidFill>
                  <a:srgbClr val="800000"/>
                </a:solidFill>
              </a:rPr>
              <a:t> is the </a:t>
            </a:r>
            <a:r>
              <a:rPr lang="en-US" altLang="en-US" sz="3000" i="1">
                <a:solidFill>
                  <a:srgbClr val="800000"/>
                </a:solidFill>
              </a:rPr>
              <a:t>only </a:t>
            </a:r>
            <a:r>
              <a:rPr lang="en-US" altLang="en-US" sz="3000">
                <a:solidFill>
                  <a:srgbClr val="800000"/>
                </a:solidFill>
              </a:rPr>
              <a:t>policy that has ever worked to reverse the imposed ravages of poverty, social distress, dispossession, and disempowerment.</a:t>
            </a:r>
          </a:p>
        </p:txBody>
      </p:sp>
      <p:sp>
        <p:nvSpPr>
          <p:cNvPr id="11" name="Title 1">
            <a:extLst>
              <a:ext uri="{FF2B5EF4-FFF2-40B4-BE49-F238E27FC236}">
                <a16:creationId xmlns:a16="http://schemas.microsoft.com/office/drawing/2014/main" id="{3E983EB9-7A93-49AB-A78B-79C38157FD9F}"/>
              </a:ext>
            </a:extLst>
          </p:cNvPr>
          <p:cNvSpPr txBox="1">
            <a:spLocks noChangeArrowheads="1"/>
          </p:cNvSpPr>
          <p:nvPr/>
        </p:nvSpPr>
        <p:spPr bwMode="auto">
          <a:xfrm>
            <a:off x="1100138" y="3962400"/>
            <a:ext cx="743426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a:defRPr/>
            </a:pPr>
            <a:r>
              <a:rPr lang="en-US" altLang="en-US" sz="3400" kern="0" dirty="0"/>
              <a:t>Successful Indigenous Nation Building Is a “Win-Win” for Everybody</a:t>
            </a:r>
          </a:p>
        </p:txBody>
      </p:sp>
      <p:grpSp>
        <p:nvGrpSpPr>
          <p:cNvPr id="6" name="Group 5">
            <a:extLst>
              <a:ext uri="{FF2B5EF4-FFF2-40B4-BE49-F238E27FC236}">
                <a16:creationId xmlns:a16="http://schemas.microsoft.com/office/drawing/2014/main" id="{27047D60-28F2-490E-B38D-D3383D7ECF60}"/>
              </a:ext>
            </a:extLst>
          </p:cNvPr>
          <p:cNvGrpSpPr>
            <a:grpSpLocks/>
          </p:cNvGrpSpPr>
          <p:nvPr/>
        </p:nvGrpSpPr>
        <p:grpSpPr bwMode="auto">
          <a:xfrm>
            <a:off x="4456113" y="4724400"/>
            <a:ext cx="2286000" cy="874713"/>
            <a:chOff x="4456007" y="4724400"/>
            <a:chExt cx="2286000" cy="874758"/>
          </a:xfrm>
        </p:grpSpPr>
        <p:sp>
          <p:nvSpPr>
            <p:cNvPr id="12" name="Title 1">
              <a:extLst>
                <a:ext uri="{FF2B5EF4-FFF2-40B4-BE49-F238E27FC236}">
                  <a16:creationId xmlns:a16="http://schemas.microsoft.com/office/drawing/2014/main" id="{71BFCC42-1F23-4E07-82AD-EE1F45C9CE2B}"/>
                </a:ext>
              </a:extLst>
            </p:cNvPr>
            <p:cNvSpPr txBox="1">
              <a:spLocks noChangeArrowheads="1"/>
            </p:cNvSpPr>
            <p:nvPr/>
          </p:nvSpPr>
          <p:spPr bwMode="auto">
            <a:xfrm rot="21201344">
              <a:off x="4456007" y="4837119"/>
              <a:ext cx="2286000" cy="76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Times New Roman" pitchFamily="18" charset="0"/>
                </a:defRPr>
              </a:lvl2pPr>
              <a:lvl3pPr algn="ctr" rtl="0" eaLnBrk="0" fontAlgn="base" hangingPunct="0">
                <a:spcBef>
                  <a:spcPct val="0"/>
                </a:spcBef>
                <a:spcAft>
                  <a:spcPct val="0"/>
                </a:spcAft>
                <a:defRPr sz="3200" b="1">
                  <a:solidFill>
                    <a:srgbClr val="000066"/>
                  </a:solidFill>
                  <a:latin typeface="Times New Roman" pitchFamily="18" charset="0"/>
                </a:defRPr>
              </a:lvl3pPr>
              <a:lvl4pPr algn="ctr" rtl="0" eaLnBrk="0" fontAlgn="base" hangingPunct="0">
                <a:spcBef>
                  <a:spcPct val="0"/>
                </a:spcBef>
                <a:spcAft>
                  <a:spcPct val="0"/>
                </a:spcAft>
                <a:defRPr sz="3200" b="1">
                  <a:solidFill>
                    <a:srgbClr val="000066"/>
                  </a:solidFill>
                  <a:latin typeface="Times New Roman" pitchFamily="18" charset="0"/>
                </a:defRPr>
              </a:lvl4pPr>
              <a:lvl5pPr algn="ctr" rtl="0" eaLnBrk="0" fontAlgn="base" hangingPunct="0">
                <a:spcBef>
                  <a:spcPct val="0"/>
                </a:spcBef>
                <a:spcAft>
                  <a:spcPct val="0"/>
                </a:spcAft>
                <a:defRPr sz="3200" b="1">
                  <a:solidFill>
                    <a:srgbClr val="000066"/>
                  </a:solidFill>
                  <a:latin typeface="Times New Roman" pitchFamily="18" charset="0"/>
                </a:defRPr>
              </a:lvl5pPr>
              <a:lvl6pPr marL="457200" algn="ctr" rtl="0" fontAlgn="base">
                <a:spcBef>
                  <a:spcPct val="0"/>
                </a:spcBef>
                <a:spcAft>
                  <a:spcPct val="0"/>
                </a:spcAft>
                <a:defRPr sz="3200" b="1">
                  <a:solidFill>
                    <a:srgbClr val="000066"/>
                  </a:solidFill>
                  <a:latin typeface="Times New Roman" pitchFamily="18" charset="0"/>
                </a:defRPr>
              </a:lvl6pPr>
              <a:lvl7pPr marL="914400" algn="ctr" rtl="0" fontAlgn="base">
                <a:spcBef>
                  <a:spcPct val="0"/>
                </a:spcBef>
                <a:spcAft>
                  <a:spcPct val="0"/>
                </a:spcAft>
                <a:defRPr sz="3200" b="1">
                  <a:solidFill>
                    <a:srgbClr val="000066"/>
                  </a:solidFill>
                  <a:latin typeface="Times New Roman" pitchFamily="18" charset="0"/>
                </a:defRPr>
              </a:lvl7pPr>
              <a:lvl8pPr marL="1371600" algn="ctr" rtl="0" fontAlgn="base">
                <a:spcBef>
                  <a:spcPct val="0"/>
                </a:spcBef>
                <a:spcAft>
                  <a:spcPct val="0"/>
                </a:spcAft>
                <a:defRPr sz="3200" b="1">
                  <a:solidFill>
                    <a:srgbClr val="000066"/>
                  </a:solidFill>
                  <a:latin typeface="Times New Roman" pitchFamily="18" charset="0"/>
                </a:defRPr>
              </a:lvl8pPr>
              <a:lvl9pPr marL="1828800" algn="ctr" rtl="0" fontAlgn="base">
                <a:spcBef>
                  <a:spcPct val="0"/>
                </a:spcBef>
                <a:spcAft>
                  <a:spcPct val="0"/>
                </a:spcAft>
                <a:defRPr sz="3200" b="1">
                  <a:solidFill>
                    <a:srgbClr val="000066"/>
                  </a:solidFill>
                  <a:latin typeface="Times New Roman" pitchFamily="18" charset="0"/>
                </a:defRPr>
              </a:lvl9pPr>
            </a:lstStyle>
            <a:p>
              <a:pPr>
                <a:defRPr/>
              </a:pPr>
              <a:r>
                <a:rPr lang="en-US" altLang="en-US" sz="3400" kern="0" dirty="0"/>
                <a:t>Almost</a:t>
              </a:r>
            </a:p>
          </p:txBody>
        </p:sp>
        <p:cxnSp>
          <p:nvCxnSpPr>
            <p:cNvPr id="55303" name="Straight Arrow Connector 4">
              <a:extLst>
                <a:ext uri="{FF2B5EF4-FFF2-40B4-BE49-F238E27FC236}">
                  <a16:creationId xmlns:a16="http://schemas.microsoft.com/office/drawing/2014/main" id="{D816D769-AEB7-4B38-8BD1-C772224F0F6C}"/>
                </a:ext>
              </a:extLst>
            </p:cNvPr>
            <p:cNvCxnSpPr>
              <a:cxnSpLocks noChangeShapeType="1"/>
            </p:cNvCxnSpPr>
            <p:nvPr/>
          </p:nvCxnSpPr>
          <p:spPr bwMode="auto">
            <a:xfrm flipV="1">
              <a:off x="5562600" y="4724400"/>
              <a:ext cx="0" cy="381000"/>
            </a:xfrm>
            <a:prstGeom prst="straightConnector1">
              <a:avLst/>
            </a:prstGeom>
            <a:noFill/>
            <a:ln w="44450" algn="ctr">
              <a:solidFill>
                <a:srgbClr val="CC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3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CE3DECC-44AE-4861-A6E7-3435043E7443}"/>
              </a:ext>
            </a:extLst>
          </p:cNvPr>
          <p:cNvSpPr>
            <a:spLocks noGrp="1" noChangeArrowheads="1"/>
          </p:cNvSpPr>
          <p:nvPr>
            <p:ph type="title"/>
          </p:nvPr>
        </p:nvSpPr>
        <p:spPr>
          <a:xfrm>
            <a:off x="838200" y="381000"/>
            <a:ext cx="7772400" cy="762000"/>
          </a:xfrm>
        </p:spPr>
        <p:txBody>
          <a:bodyPr/>
          <a:lstStyle/>
          <a:p>
            <a:r>
              <a:rPr lang="en-US" altLang="en-US" sz="3600"/>
              <a:t>What Is True Self-Government?</a:t>
            </a:r>
          </a:p>
        </p:txBody>
      </p:sp>
      <p:sp>
        <p:nvSpPr>
          <p:cNvPr id="4" name="Content Placeholder 2">
            <a:extLst>
              <a:ext uri="{FF2B5EF4-FFF2-40B4-BE49-F238E27FC236}">
                <a16:creationId xmlns:a16="http://schemas.microsoft.com/office/drawing/2014/main" id="{CF21FECF-DE17-467F-9885-82CD0231F183}"/>
              </a:ext>
            </a:extLst>
          </p:cNvPr>
          <p:cNvSpPr txBox="1">
            <a:spLocks noChangeArrowheads="1"/>
          </p:cNvSpPr>
          <p:nvPr/>
        </p:nvSpPr>
        <p:spPr bwMode="auto">
          <a:xfrm>
            <a:off x="719138" y="1371600"/>
            <a:ext cx="777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Font typeface="Wingdings" panose="05000000000000000000" pitchFamily="2" charset="2"/>
              <a:buChar char="§"/>
              <a:defRPr sz="2800">
                <a:solidFill>
                  <a:srgbClr val="A50021"/>
                </a:solidFill>
                <a:latin typeface="+mn-lt"/>
                <a:ea typeface="+mn-ea"/>
                <a:cs typeface="+mn-cs"/>
              </a:defRPr>
            </a:lvl1pPr>
            <a:lvl2pPr marL="742950" indent="-285750" algn="l" rtl="0" eaLnBrk="0" fontAlgn="base" hangingPunct="0">
              <a:spcBef>
                <a:spcPct val="20000"/>
              </a:spcBef>
              <a:spcAft>
                <a:spcPct val="0"/>
              </a:spcAft>
              <a:buFont typeface="Wingdings 2" panose="05020102010507070707" pitchFamily="18" charset="2"/>
              <a:buChar char="®"/>
              <a:defRPr sz="2400">
                <a:solidFill>
                  <a:srgbClr val="000066"/>
                </a:solidFill>
                <a:latin typeface="+mn-lt"/>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defRPr>
            </a:lvl3pPr>
            <a:lvl4pPr marL="1600200" indent="-228600" algn="l" rtl="0" eaLnBrk="0" fontAlgn="base" hangingPunct="0">
              <a:spcBef>
                <a:spcPct val="20000"/>
              </a:spcBef>
              <a:spcAft>
                <a:spcPct val="0"/>
              </a:spcAft>
              <a:buChar char="•"/>
              <a:defRPr sz="2000">
                <a:solidFill>
                  <a:srgbClr val="CC0000"/>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a:lstStyle>
          <a:p>
            <a:pPr>
              <a:spcAft>
                <a:spcPts val="2400"/>
              </a:spcAft>
              <a:defRPr/>
            </a:pPr>
            <a:r>
              <a:rPr lang="en-US" altLang="en-US" sz="3200" b="0" kern="0" dirty="0">
                <a:solidFill>
                  <a:srgbClr val="800000"/>
                </a:solidFill>
              </a:rPr>
              <a:t>It </a:t>
            </a:r>
            <a:r>
              <a:rPr lang="en-US" altLang="en-US" sz="3200" i="1" kern="0" dirty="0">
                <a:solidFill>
                  <a:srgbClr val="800000"/>
                </a:solidFill>
              </a:rPr>
              <a:t>is</a:t>
            </a:r>
            <a:r>
              <a:rPr lang="en-US" altLang="en-US" sz="3200" kern="0" dirty="0">
                <a:solidFill>
                  <a:srgbClr val="800000"/>
                </a:solidFill>
              </a:rPr>
              <a:t> </a:t>
            </a:r>
            <a:r>
              <a:rPr lang="en-US" altLang="en-US" sz="3200" b="0" kern="0" dirty="0">
                <a:solidFill>
                  <a:srgbClr val="800000"/>
                </a:solidFill>
              </a:rPr>
              <a:t>designing your own government</a:t>
            </a:r>
          </a:p>
          <a:p>
            <a:pPr>
              <a:spcAft>
                <a:spcPts val="2400"/>
              </a:spcAft>
              <a:defRPr/>
            </a:pPr>
            <a:r>
              <a:rPr lang="en-US" altLang="en-US" sz="3200" b="0" kern="0" dirty="0">
                <a:solidFill>
                  <a:srgbClr val="800000"/>
                </a:solidFill>
              </a:rPr>
              <a:t>It </a:t>
            </a:r>
            <a:r>
              <a:rPr lang="en-US" altLang="en-US" sz="3200" i="1" kern="0" dirty="0">
                <a:solidFill>
                  <a:srgbClr val="800000"/>
                </a:solidFill>
              </a:rPr>
              <a:t>is</a:t>
            </a:r>
            <a:r>
              <a:rPr lang="en-US" altLang="en-US" sz="3200" b="0" kern="0" dirty="0">
                <a:solidFill>
                  <a:srgbClr val="800000"/>
                </a:solidFill>
              </a:rPr>
              <a:t> determining who your citizens are</a:t>
            </a:r>
          </a:p>
          <a:p>
            <a:pPr>
              <a:spcAft>
                <a:spcPts val="2400"/>
              </a:spcAft>
              <a:defRPr/>
            </a:pPr>
            <a:r>
              <a:rPr lang="en-US" altLang="en-US" sz="3200" b="0" kern="0" dirty="0">
                <a:solidFill>
                  <a:srgbClr val="800000"/>
                </a:solidFill>
              </a:rPr>
              <a:t>It </a:t>
            </a:r>
            <a:r>
              <a:rPr lang="en-US" altLang="en-US" sz="3200" i="1" kern="0" dirty="0">
                <a:solidFill>
                  <a:srgbClr val="800000"/>
                </a:solidFill>
              </a:rPr>
              <a:t>is</a:t>
            </a:r>
            <a:r>
              <a:rPr lang="en-US" altLang="en-US" sz="3200" kern="0" dirty="0">
                <a:solidFill>
                  <a:srgbClr val="800000"/>
                </a:solidFill>
              </a:rPr>
              <a:t> </a:t>
            </a:r>
            <a:r>
              <a:rPr lang="en-US" altLang="en-US" sz="3200" b="0" kern="0" dirty="0">
                <a:solidFill>
                  <a:srgbClr val="800000"/>
                </a:solidFill>
              </a:rPr>
              <a:t>passing, implementing, enforcing and adjudicating your own laws for your own people in your own territory</a:t>
            </a:r>
          </a:p>
          <a:p>
            <a:pPr>
              <a:defRPr/>
            </a:pPr>
            <a:r>
              <a:rPr lang="en-US" altLang="en-US" sz="3200" b="0" kern="0" dirty="0">
                <a:solidFill>
                  <a:srgbClr val="800000"/>
                </a:solidFill>
              </a:rPr>
              <a:t>It </a:t>
            </a:r>
            <a:r>
              <a:rPr lang="en-US" altLang="en-US" sz="3200" i="1" kern="0" dirty="0">
                <a:solidFill>
                  <a:srgbClr val="800000"/>
                </a:solidFill>
              </a:rPr>
              <a:t>is</a:t>
            </a:r>
            <a:r>
              <a:rPr lang="en-US" altLang="en-US" sz="3200" b="0" kern="0" dirty="0">
                <a:solidFill>
                  <a:srgbClr val="800000"/>
                </a:solidFill>
              </a:rPr>
              <a:t> government-to-government relationships with Canada and the Provinces </a:t>
            </a:r>
          </a:p>
        </p:txBody>
      </p:sp>
      <p:sp>
        <p:nvSpPr>
          <p:cNvPr id="7" name="Rectangle 6">
            <a:extLst>
              <a:ext uri="{FF2B5EF4-FFF2-40B4-BE49-F238E27FC236}">
                <a16:creationId xmlns:a16="http://schemas.microsoft.com/office/drawing/2014/main" id="{F0DD8D2C-4A90-49F4-9282-8AEB315A2864}"/>
              </a:ext>
            </a:extLst>
          </p:cNvPr>
          <p:cNvSpPr>
            <a:spLocks noChangeArrowheads="1"/>
          </p:cNvSpPr>
          <p:nvPr/>
        </p:nvSpPr>
        <p:spPr bwMode="auto">
          <a:xfrm>
            <a:off x="282575" y="1084263"/>
            <a:ext cx="8575675" cy="1828800"/>
          </a:xfrm>
          <a:prstGeom prst="rect">
            <a:avLst/>
          </a:prstGeom>
          <a:solidFill>
            <a:schemeClr val="bg1">
              <a:alpha val="5686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12" name="Rectangle 11">
            <a:extLst>
              <a:ext uri="{FF2B5EF4-FFF2-40B4-BE49-F238E27FC236}">
                <a16:creationId xmlns:a16="http://schemas.microsoft.com/office/drawing/2014/main" id="{C1F975B0-4ADF-4D82-84C1-790456DDD2FF}"/>
              </a:ext>
            </a:extLst>
          </p:cNvPr>
          <p:cNvSpPr>
            <a:spLocks noChangeArrowheads="1"/>
          </p:cNvSpPr>
          <p:nvPr/>
        </p:nvSpPr>
        <p:spPr bwMode="auto">
          <a:xfrm>
            <a:off x="282575" y="3124200"/>
            <a:ext cx="8577263" cy="1752600"/>
          </a:xfrm>
          <a:prstGeom prst="rect">
            <a:avLst/>
          </a:prstGeom>
          <a:solidFill>
            <a:schemeClr val="bg1">
              <a:alpha val="5686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13" name="Rectangle 12">
            <a:extLst>
              <a:ext uri="{FF2B5EF4-FFF2-40B4-BE49-F238E27FC236}">
                <a16:creationId xmlns:a16="http://schemas.microsoft.com/office/drawing/2014/main" id="{E4338825-9DF1-420D-A02E-0C5BC5CAE3D8}"/>
              </a:ext>
            </a:extLst>
          </p:cNvPr>
          <p:cNvSpPr>
            <a:spLocks noChangeArrowheads="1"/>
          </p:cNvSpPr>
          <p:nvPr/>
        </p:nvSpPr>
        <p:spPr bwMode="auto">
          <a:xfrm>
            <a:off x="307975" y="5029200"/>
            <a:ext cx="8577263" cy="1066800"/>
          </a:xfrm>
          <a:prstGeom prst="rect">
            <a:avLst/>
          </a:prstGeom>
          <a:solidFill>
            <a:schemeClr val="bg1">
              <a:alpha val="56862"/>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3200">
              <a:solidFill>
                <a:srgbClr val="333399"/>
              </a:solidFill>
            </a:endParaRPr>
          </a:p>
        </p:txBody>
      </p:sp>
      <p:sp>
        <p:nvSpPr>
          <p:cNvPr id="10" name="TextBox 9">
            <a:extLst>
              <a:ext uri="{FF2B5EF4-FFF2-40B4-BE49-F238E27FC236}">
                <a16:creationId xmlns:a16="http://schemas.microsoft.com/office/drawing/2014/main" id="{98F5FDFF-D7A7-43EA-BEA7-A99108200D47}"/>
              </a:ext>
            </a:extLst>
          </p:cNvPr>
          <p:cNvSpPr txBox="1">
            <a:spLocks noChangeArrowheads="1"/>
          </p:cNvSpPr>
          <p:nvPr/>
        </p:nvSpPr>
        <p:spPr bwMode="auto">
          <a:xfrm rot="-870671">
            <a:off x="2686050" y="1938338"/>
            <a:ext cx="2933700" cy="522287"/>
          </a:xfrm>
          <a:prstGeom prst="rect">
            <a:avLst/>
          </a:prstGeom>
          <a:noFill/>
          <a:ln w="15875">
            <a:solidFill>
              <a:srgbClr val="00004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rgbClr val="000042"/>
                </a:solidFill>
              </a:rPr>
              <a:t>Inherent Right</a:t>
            </a:r>
          </a:p>
        </p:txBody>
      </p:sp>
      <p:sp>
        <p:nvSpPr>
          <p:cNvPr id="14" name="TextBox 13">
            <a:extLst>
              <a:ext uri="{FF2B5EF4-FFF2-40B4-BE49-F238E27FC236}">
                <a16:creationId xmlns:a16="http://schemas.microsoft.com/office/drawing/2014/main" id="{EAF943C2-9529-433E-9D05-FB67654DFE36}"/>
              </a:ext>
            </a:extLst>
          </p:cNvPr>
          <p:cNvSpPr txBox="1">
            <a:spLocks noChangeArrowheads="1"/>
          </p:cNvSpPr>
          <p:nvPr/>
        </p:nvSpPr>
        <p:spPr bwMode="auto">
          <a:xfrm rot="-870671">
            <a:off x="1466850" y="3841750"/>
            <a:ext cx="2933700" cy="523875"/>
          </a:xfrm>
          <a:prstGeom prst="rect">
            <a:avLst/>
          </a:prstGeom>
          <a:noFill/>
          <a:ln w="15875">
            <a:solidFill>
              <a:srgbClr val="00004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rgbClr val="000042"/>
                </a:solidFill>
              </a:rPr>
              <a:t>Jurisdiction</a:t>
            </a:r>
          </a:p>
        </p:txBody>
      </p:sp>
      <p:sp>
        <p:nvSpPr>
          <p:cNvPr id="15" name="TextBox 14">
            <a:extLst>
              <a:ext uri="{FF2B5EF4-FFF2-40B4-BE49-F238E27FC236}">
                <a16:creationId xmlns:a16="http://schemas.microsoft.com/office/drawing/2014/main" id="{4F8BF250-CC97-4FE2-A375-F19A6BBB3DE7}"/>
              </a:ext>
            </a:extLst>
          </p:cNvPr>
          <p:cNvSpPr txBox="1">
            <a:spLocks noChangeArrowheads="1"/>
          </p:cNvSpPr>
          <p:nvPr/>
        </p:nvSpPr>
        <p:spPr bwMode="auto">
          <a:xfrm rot="-870671">
            <a:off x="4438650" y="3711575"/>
            <a:ext cx="2933700" cy="523875"/>
          </a:xfrm>
          <a:prstGeom prst="rect">
            <a:avLst/>
          </a:prstGeom>
          <a:noFill/>
          <a:ln w="15875">
            <a:solidFill>
              <a:srgbClr val="00004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rgbClr val="000042"/>
                </a:solidFill>
              </a:rPr>
              <a:t>Title</a:t>
            </a:r>
          </a:p>
        </p:txBody>
      </p:sp>
      <p:sp>
        <p:nvSpPr>
          <p:cNvPr id="16" name="TextBox 15">
            <a:extLst>
              <a:ext uri="{FF2B5EF4-FFF2-40B4-BE49-F238E27FC236}">
                <a16:creationId xmlns:a16="http://schemas.microsoft.com/office/drawing/2014/main" id="{3013903D-D36B-4F2F-B33A-B0E805B3F459}"/>
              </a:ext>
            </a:extLst>
          </p:cNvPr>
          <p:cNvSpPr txBox="1">
            <a:spLocks noChangeArrowheads="1"/>
          </p:cNvSpPr>
          <p:nvPr/>
        </p:nvSpPr>
        <p:spPr bwMode="auto">
          <a:xfrm rot="-870671">
            <a:off x="2528888" y="5213350"/>
            <a:ext cx="2933700" cy="523875"/>
          </a:xfrm>
          <a:prstGeom prst="rect">
            <a:avLst/>
          </a:prstGeom>
          <a:noFill/>
          <a:ln w="15875">
            <a:solidFill>
              <a:srgbClr val="00004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FontTx/>
              <a:buNone/>
            </a:pPr>
            <a:r>
              <a:rPr lang="en-US" altLang="en-US">
                <a:solidFill>
                  <a:srgbClr val="000042"/>
                </a:solidFill>
              </a:rPr>
              <a:t>Treaty Rights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style.rotation</p:attrName>
                                        </p:attrNameLst>
                                      </p:cBhvr>
                                      <p:tavLst>
                                        <p:tav tm="0">
                                          <p:val>
                                            <p:fltVal val="90"/>
                                          </p:val>
                                        </p:tav>
                                        <p:tav tm="100000">
                                          <p:val>
                                            <p:fltVal val="0"/>
                                          </p:val>
                                        </p:tav>
                                      </p:tavLst>
                                    </p:anim>
                                    <p:animEffect transition="in" filter="fade">
                                      <p:cBhvr>
                                        <p:cTn id="52" dur="10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12" grpId="0" animBg="1"/>
      <p:bldP spid="13" grpId="0" animBg="1"/>
      <p:bldP spid="10"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877CA15-F696-40CC-8C39-20867F570900}"/>
              </a:ext>
            </a:extLst>
          </p:cNvPr>
          <p:cNvSpPr>
            <a:spLocks noGrp="1" noChangeArrowheads="1"/>
          </p:cNvSpPr>
          <p:nvPr>
            <p:ph type="body" idx="1"/>
          </p:nvPr>
        </p:nvSpPr>
        <p:spPr>
          <a:xfrm>
            <a:off x="1524000" y="2438400"/>
            <a:ext cx="7086600" cy="2443163"/>
          </a:xfrm>
        </p:spPr>
        <p:txBody>
          <a:bodyPr/>
          <a:lstStyle/>
          <a:p>
            <a:pPr eaLnBrk="1" hangingPunct="1">
              <a:lnSpc>
                <a:spcPct val="80000"/>
              </a:lnSpc>
              <a:spcBef>
                <a:spcPct val="0"/>
              </a:spcBef>
              <a:spcAft>
                <a:spcPts val="2400"/>
              </a:spcAft>
              <a:defRPr/>
            </a:pPr>
            <a:r>
              <a:rPr lang="en-US" altLang="en-US" sz="3600" b="1" i="1" dirty="0">
                <a:latin typeface="+mj-lt"/>
              </a:rPr>
              <a:t>The Standard Approach </a:t>
            </a:r>
          </a:p>
          <a:p>
            <a:pPr eaLnBrk="1" hangingPunct="1">
              <a:lnSpc>
                <a:spcPct val="80000"/>
              </a:lnSpc>
              <a:spcBef>
                <a:spcPct val="0"/>
              </a:spcBef>
              <a:spcAft>
                <a:spcPts val="1800"/>
              </a:spcAft>
              <a:defRPr/>
            </a:pPr>
            <a:r>
              <a:rPr lang="en-US" altLang="en-US" sz="3600" b="1" i="1" dirty="0">
                <a:latin typeface="+mj-lt"/>
              </a:rPr>
              <a:t>The Nation-Building Approach</a:t>
            </a:r>
            <a:endParaRPr lang="en-US" altLang="en-US" sz="3600" i="1" dirty="0">
              <a:latin typeface="+mj-lt"/>
            </a:endParaRPr>
          </a:p>
        </p:txBody>
      </p:sp>
      <p:sp>
        <p:nvSpPr>
          <p:cNvPr id="10243" name="Rectangle 3">
            <a:extLst>
              <a:ext uri="{FF2B5EF4-FFF2-40B4-BE49-F238E27FC236}">
                <a16:creationId xmlns:a16="http://schemas.microsoft.com/office/drawing/2014/main" id="{723C9E43-8657-4E23-9400-BF3ADAA1F6CF}"/>
              </a:ext>
            </a:extLst>
          </p:cNvPr>
          <p:cNvSpPr>
            <a:spLocks noGrp="1" noChangeArrowheads="1"/>
          </p:cNvSpPr>
          <p:nvPr>
            <p:ph type="title"/>
          </p:nvPr>
        </p:nvSpPr>
        <p:spPr>
          <a:xfrm>
            <a:off x="1066800" y="609600"/>
            <a:ext cx="7315200" cy="1143000"/>
          </a:xfrm>
        </p:spPr>
        <p:txBody>
          <a:bodyPr/>
          <a:lstStyle/>
          <a:p>
            <a:pPr eaLnBrk="1" hangingPunct="1">
              <a:defRPr/>
            </a:pPr>
            <a:r>
              <a:rPr lang="en-US" altLang="en-US" sz="3600" dirty="0">
                <a:solidFill>
                  <a:srgbClr val="002060"/>
                </a:solidFill>
                <a:latin typeface="+mn-lt"/>
              </a:rPr>
              <a:t>Two Approaches to </a:t>
            </a:r>
            <a:br>
              <a:rPr lang="en-US" altLang="en-US" sz="3600" dirty="0">
                <a:solidFill>
                  <a:srgbClr val="002060"/>
                </a:solidFill>
                <a:latin typeface="+mn-lt"/>
              </a:rPr>
            </a:br>
            <a:r>
              <a:rPr lang="en-US" altLang="en-US" sz="3600" dirty="0">
                <a:solidFill>
                  <a:srgbClr val="002060"/>
                </a:solidFill>
                <a:latin typeface="+mn-lt"/>
              </a:rPr>
              <a:t>Native Nation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EC910F6-B562-4048-9CAE-3AA2095766E2}"/>
              </a:ext>
            </a:extLst>
          </p:cNvPr>
          <p:cNvSpPr>
            <a:spLocks noGrp="1" noChangeArrowheads="1"/>
          </p:cNvSpPr>
          <p:nvPr>
            <p:ph type="body" idx="1"/>
          </p:nvPr>
        </p:nvSpPr>
        <p:spPr>
          <a:xfrm>
            <a:off x="685800" y="1676400"/>
            <a:ext cx="7924800" cy="4038600"/>
          </a:xfrm>
        </p:spPr>
        <p:txBody>
          <a:bodyPr/>
          <a:lstStyle/>
          <a:p>
            <a:pPr eaLnBrk="1" hangingPunct="1">
              <a:spcBef>
                <a:spcPct val="40000"/>
              </a:spcBef>
            </a:pPr>
            <a:r>
              <a:rPr lang="en-US" altLang="en-US" sz="3000">
                <a:cs typeface="Times New Roman" panose="02020603050405020304" pitchFamily="18" charset="0"/>
              </a:rPr>
              <a:t>A “flavor-of-the-month” approach:  What grant can we land now?</a:t>
            </a:r>
          </a:p>
          <a:p>
            <a:pPr eaLnBrk="1" hangingPunct="1">
              <a:spcBef>
                <a:spcPct val="40000"/>
              </a:spcBef>
            </a:pPr>
            <a:r>
              <a:rPr lang="en-US" altLang="en-US" sz="3000">
                <a:cs typeface="Times New Roman" panose="02020603050405020304" pitchFamily="18" charset="0"/>
              </a:rPr>
              <a:t>More concerned with starting programs and businesses than with sustaining them.</a:t>
            </a:r>
          </a:p>
          <a:p>
            <a:pPr>
              <a:spcBef>
                <a:spcPct val="40000"/>
              </a:spcBef>
            </a:pPr>
            <a:r>
              <a:rPr lang="en-US" altLang="en-US" sz="3000">
                <a:cs typeface="Times New Roman" panose="02020603050405020304" pitchFamily="18" charset="0"/>
              </a:rPr>
              <a:t>Short-term fixes instead of long-term, strategic thinking. </a:t>
            </a:r>
          </a:p>
          <a:p>
            <a:pPr eaLnBrk="1" hangingPunct="1">
              <a:spcBef>
                <a:spcPct val="40000"/>
              </a:spcBef>
            </a:pPr>
            <a:r>
              <a:rPr lang="en-US" altLang="en-US" sz="3000">
                <a:cs typeface="Times New Roman" panose="02020603050405020304" pitchFamily="18" charset="0"/>
              </a:rPr>
              <a:t>Just chases funding, but never asks: “What kind of society are we trying to build?”</a:t>
            </a:r>
          </a:p>
        </p:txBody>
      </p:sp>
      <p:sp>
        <p:nvSpPr>
          <p:cNvPr id="13315" name="Rectangle 3">
            <a:extLst>
              <a:ext uri="{FF2B5EF4-FFF2-40B4-BE49-F238E27FC236}">
                <a16:creationId xmlns:a16="http://schemas.microsoft.com/office/drawing/2014/main" id="{0D372912-5F60-40D3-83AC-D130073EFCC7}"/>
              </a:ext>
            </a:extLst>
          </p:cNvPr>
          <p:cNvSpPr>
            <a:spLocks noGrp="1" noChangeArrowheads="1"/>
          </p:cNvSpPr>
          <p:nvPr>
            <p:ph type="title"/>
          </p:nvPr>
        </p:nvSpPr>
        <p:spPr>
          <a:xfrm>
            <a:off x="990600" y="228600"/>
            <a:ext cx="7358063" cy="1143000"/>
          </a:xfrm>
        </p:spPr>
        <p:txBody>
          <a:bodyPr/>
          <a:lstStyle/>
          <a:p>
            <a:pPr eaLnBrk="1" hangingPunct="1"/>
            <a:r>
              <a:rPr lang="en-US" altLang="en-US" sz="3600">
                <a:cs typeface="Times New Roman" panose="02020603050405020304" pitchFamily="18" charset="0"/>
              </a:rPr>
              <a:t>The “Standard” Approach…</a:t>
            </a:r>
            <a:br>
              <a:rPr lang="en-US" altLang="en-US" sz="3600">
                <a:cs typeface="Times New Roman" panose="02020603050405020304" pitchFamily="18" charset="0"/>
              </a:rPr>
            </a:br>
            <a:r>
              <a:rPr lang="en-US" altLang="en-US" sz="3600">
                <a:cs typeface="Times New Roman" panose="02020603050405020304" pitchFamily="18" charset="0"/>
              </a:rPr>
              <a:t>Short Term, No Strategic Thinking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left)">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left)">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left)">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wipe(left)">
                                      <p:cBhvr>
                                        <p:cTn id="22" dur="5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5082ED9-0F44-4291-8568-1D6F0352FB12}"/>
              </a:ext>
            </a:extLst>
          </p:cNvPr>
          <p:cNvSpPr>
            <a:spLocks noGrp="1" noChangeArrowheads="1"/>
          </p:cNvSpPr>
          <p:nvPr>
            <p:ph type="body" idx="1"/>
          </p:nvPr>
        </p:nvSpPr>
        <p:spPr>
          <a:xfrm>
            <a:off x="685800" y="1295400"/>
            <a:ext cx="8077200" cy="4114800"/>
          </a:xfrm>
        </p:spPr>
        <p:txBody>
          <a:bodyPr/>
          <a:lstStyle/>
          <a:p>
            <a:pPr marL="533400" indent="-533400" eaLnBrk="1" hangingPunct="1">
              <a:spcBef>
                <a:spcPts val="900"/>
              </a:spcBef>
              <a:buFont typeface="Wingdings" panose="05000000000000000000" pitchFamily="2" charset="2"/>
              <a:buAutoNum type="arabicPeriod"/>
            </a:pPr>
            <a:r>
              <a:rPr lang="en-US" altLang="en-US" sz="3000">
                <a:cs typeface="Times New Roman" panose="02020603050405020304" pitchFamily="18" charset="0"/>
              </a:rPr>
              <a:t>Tell the tribal planner and program directors to identify projects and funding sources</a:t>
            </a:r>
          </a:p>
          <a:p>
            <a:pPr marL="533400" indent="-533400" eaLnBrk="1" hangingPunct="1">
              <a:spcBef>
                <a:spcPts val="900"/>
              </a:spcBef>
              <a:buFont typeface="Wingdings" panose="05000000000000000000" pitchFamily="2" charset="2"/>
              <a:buAutoNum type="arabicPeriod"/>
            </a:pPr>
            <a:r>
              <a:rPr lang="en-US" altLang="en-US" sz="3000">
                <a:cs typeface="Times New Roman" panose="02020603050405020304" pitchFamily="18" charset="0"/>
              </a:rPr>
              <a:t>Apply for outside grants/Respond to outside initiatives</a:t>
            </a:r>
          </a:p>
          <a:p>
            <a:pPr marL="533400" indent="-533400" eaLnBrk="1" hangingPunct="1">
              <a:spcBef>
                <a:spcPts val="900"/>
              </a:spcBef>
              <a:buFont typeface="Wingdings" panose="05000000000000000000" pitchFamily="2" charset="2"/>
              <a:buAutoNum type="arabicPeriod"/>
            </a:pPr>
            <a:r>
              <a:rPr lang="en-US" altLang="en-US" sz="3000">
                <a:cs typeface="Times New Roman" panose="02020603050405020304" pitchFamily="18" charset="0"/>
              </a:rPr>
              <a:t>Start whatever can be funded</a:t>
            </a:r>
          </a:p>
          <a:p>
            <a:pPr marL="533400" indent="-533400" eaLnBrk="1" hangingPunct="1">
              <a:spcBef>
                <a:spcPts val="900"/>
              </a:spcBef>
              <a:buFont typeface="Wingdings" panose="05000000000000000000" pitchFamily="2" charset="2"/>
              <a:buAutoNum type="arabicPeriod"/>
            </a:pPr>
            <a:r>
              <a:rPr lang="en-US" altLang="en-US" sz="3000">
                <a:cs typeface="Times New Roman" panose="02020603050405020304" pitchFamily="18" charset="0"/>
              </a:rPr>
              <a:t>Appoint your political supporters or relatives to run the projects and programs you can fund</a:t>
            </a:r>
          </a:p>
          <a:p>
            <a:pPr marL="533400" indent="-533400" eaLnBrk="1" hangingPunct="1">
              <a:spcBef>
                <a:spcPts val="900"/>
              </a:spcBef>
              <a:buFont typeface="Wingdings" panose="05000000000000000000" pitchFamily="2" charset="2"/>
              <a:buAutoNum type="arabicPeriod"/>
            </a:pPr>
            <a:r>
              <a:rPr lang="en-US" altLang="en-US" sz="3000">
                <a:cs typeface="Times New Roman" panose="02020603050405020304" pitchFamily="18" charset="0"/>
              </a:rPr>
              <a:t>Tribal/Band council micromanages everything</a:t>
            </a:r>
          </a:p>
          <a:p>
            <a:pPr marL="533400" indent="-533400" eaLnBrk="1" hangingPunct="1">
              <a:spcBef>
                <a:spcPts val="900"/>
              </a:spcBef>
              <a:buFont typeface="Wingdings" panose="05000000000000000000" pitchFamily="2" charset="2"/>
              <a:buAutoNum type="arabicPeriod"/>
            </a:pPr>
            <a:r>
              <a:rPr lang="en-US" altLang="en-US" sz="3000">
                <a:cs typeface="Times New Roman" panose="02020603050405020304" pitchFamily="18" charset="0"/>
              </a:rPr>
              <a:t>Pray</a:t>
            </a:r>
          </a:p>
        </p:txBody>
      </p:sp>
      <p:sp>
        <p:nvSpPr>
          <p:cNvPr id="14339" name="Rectangle 3">
            <a:extLst>
              <a:ext uri="{FF2B5EF4-FFF2-40B4-BE49-F238E27FC236}">
                <a16:creationId xmlns:a16="http://schemas.microsoft.com/office/drawing/2014/main" id="{AB46A75C-DDE0-4356-B385-6617B1AB1340}"/>
              </a:ext>
            </a:extLst>
          </p:cNvPr>
          <p:cNvSpPr>
            <a:spLocks noGrp="1" noChangeArrowheads="1"/>
          </p:cNvSpPr>
          <p:nvPr>
            <p:ph type="title"/>
          </p:nvPr>
        </p:nvSpPr>
        <p:spPr>
          <a:xfrm>
            <a:off x="17463" y="381000"/>
            <a:ext cx="9220200" cy="914400"/>
          </a:xfrm>
        </p:spPr>
        <p:txBody>
          <a:bodyPr/>
          <a:lstStyle/>
          <a:p>
            <a:pPr eaLnBrk="1" hangingPunct="1"/>
            <a:r>
              <a:rPr lang="en-US" altLang="en-US" sz="3000">
                <a:cs typeface="Times New Roman" panose="02020603050405020304" pitchFamily="18" charset="0"/>
              </a:rPr>
              <a:t>The “Standard Approach”…</a:t>
            </a:r>
            <a:br>
              <a:rPr lang="en-US" altLang="en-US" sz="3000">
                <a:cs typeface="Times New Roman" panose="02020603050405020304" pitchFamily="18" charset="0"/>
              </a:rPr>
            </a:br>
            <a:r>
              <a:rPr lang="en-US" altLang="en-US" sz="3000">
                <a:cs typeface="Times New Roman" panose="02020603050405020304" pitchFamily="18" charset="0"/>
              </a:rPr>
              <a:t>The Tribal/Band Council’s Five-Step Planning Process </a:t>
            </a:r>
            <a:br>
              <a:rPr lang="en-US" altLang="en-US">
                <a:cs typeface="Times New Roman" panose="02020603050405020304" pitchFamily="18" charset="0"/>
              </a:rPr>
            </a:br>
            <a:endParaRPr lang="en-US" altLang="en-US">
              <a:cs typeface="Times New Roman" panose="02020603050405020304" pitchFamily="18" charset="0"/>
            </a:endParaRPr>
          </a:p>
        </p:txBody>
      </p:sp>
      <p:sp>
        <p:nvSpPr>
          <p:cNvPr id="2" name="TextBox 1">
            <a:extLst>
              <a:ext uri="{FF2B5EF4-FFF2-40B4-BE49-F238E27FC236}">
                <a16:creationId xmlns:a16="http://schemas.microsoft.com/office/drawing/2014/main" id="{11B69F7E-74B8-41B2-B406-2FD15A0BF87C}"/>
              </a:ext>
            </a:extLst>
          </p:cNvPr>
          <p:cNvSpPr txBox="1">
            <a:spLocks noChangeArrowheads="1"/>
          </p:cNvSpPr>
          <p:nvPr/>
        </p:nvSpPr>
        <p:spPr bwMode="auto">
          <a:xfrm>
            <a:off x="4572000" y="533400"/>
            <a:ext cx="8382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rgbClr val="A50021"/>
                </a:solidFill>
                <a:latin typeface="Times New Roman" panose="02020603050405020304" pitchFamily="18" charset="0"/>
              </a:defRPr>
            </a:lvl1pPr>
            <a:lvl2pPr marL="742950" indent="-285750">
              <a:spcBef>
                <a:spcPct val="20000"/>
              </a:spcBef>
              <a:buFont typeface="Wingdings 2" panose="05020102010507070707" pitchFamily="18" charset="2"/>
              <a:buChar char="®"/>
              <a:defRPr sz="2400">
                <a:solidFill>
                  <a:srgbClr val="000066"/>
                </a:solidFill>
                <a:latin typeface="Times New Roman" panose="02020603050405020304" pitchFamily="18" charset="0"/>
              </a:defRPr>
            </a:lvl2pPr>
            <a:lvl3pPr marL="1143000" indent="-228600">
              <a:spcBef>
                <a:spcPct val="20000"/>
              </a:spcBef>
              <a:buFont typeface="Wingdings" panose="05000000000000000000" pitchFamily="2" charset="2"/>
              <a:buChar char="Ø"/>
              <a:defRPr sz="2000">
                <a:solidFill>
                  <a:schemeClr val="tx1"/>
                </a:solidFill>
                <a:latin typeface="Times New Roman" panose="02020603050405020304" pitchFamily="18" charset="0"/>
              </a:defRPr>
            </a:lvl3pPr>
            <a:lvl4pPr marL="1600200" indent="-228600">
              <a:spcBef>
                <a:spcPct val="20000"/>
              </a:spcBef>
              <a:buChar char="•"/>
              <a:defRPr sz="2000">
                <a:solidFill>
                  <a:srgbClr val="CC0000"/>
                </a:solidFill>
                <a:latin typeface="Times New Roman" panose="02020603050405020304" pitchFamily="18" charset="0"/>
              </a:defRPr>
            </a:lvl4pPr>
            <a:lvl5pPr marL="2057400" indent="-228600">
              <a:spcBef>
                <a:spcPct val="20000"/>
              </a:spcBef>
              <a:buFont typeface="Wingdings" panose="05000000000000000000" pitchFamily="2"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Times New Roman" panose="02020603050405020304" pitchFamily="18" charset="0"/>
              </a:defRPr>
            </a:lvl9pPr>
          </a:lstStyle>
          <a:p>
            <a:pPr algn="r">
              <a:spcBef>
                <a:spcPct val="0"/>
              </a:spcBef>
              <a:buFontTx/>
              <a:buNone/>
            </a:pPr>
            <a:r>
              <a:rPr lang="en-US" altLang="en-US" sz="3200">
                <a:solidFill>
                  <a:srgbClr val="002060"/>
                </a:solidFill>
                <a:cs typeface="Times New Roman" panose="02020603050405020304" pitchFamily="18" charset="0"/>
              </a:rPr>
              <a:t>Six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stCondLst>
                                            <p:cond delay="0"/>
                                          </p:stCondLst>
                                        </p:cTn>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1000">
                                          <p:stCondLst>
                                            <p:cond delay="0"/>
                                          </p:stCondLst>
                                        </p:cTn>
                                        <p:tgtEl>
                                          <p:spTgt spid="14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fade">
                                      <p:cBhvr>
                                        <p:cTn id="17" dur="1000">
                                          <p:stCondLst>
                                            <p:cond delay="0"/>
                                          </p:stCondLst>
                                        </p:cTn>
                                        <p:tgtEl>
                                          <p:spTgt spid="143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38">
                                            <p:txEl>
                                              <p:pRg st="3" end="3"/>
                                            </p:txEl>
                                          </p:spTgt>
                                        </p:tgtEl>
                                        <p:attrNameLst>
                                          <p:attrName>style.visibility</p:attrName>
                                        </p:attrNameLst>
                                      </p:cBhvr>
                                      <p:to>
                                        <p:strVal val="visible"/>
                                      </p:to>
                                    </p:set>
                                    <p:animEffect transition="in" filter="fade">
                                      <p:cBhvr>
                                        <p:cTn id="22" dur="1000">
                                          <p:stCondLst>
                                            <p:cond delay="0"/>
                                          </p:stCondLst>
                                        </p:cTn>
                                        <p:tgtEl>
                                          <p:spTgt spid="143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38">
                                            <p:txEl>
                                              <p:pRg st="4" end="4"/>
                                            </p:txEl>
                                          </p:spTgt>
                                        </p:tgtEl>
                                        <p:attrNameLst>
                                          <p:attrName>style.visibility</p:attrName>
                                        </p:attrNameLst>
                                      </p:cBhvr>
                                      <p:to>
                                        <p:strVal val="visible"/>
                                      </p:to>
                                    </p:set>
                                    <p:animEffect transition="in" filter="fade">
                                      <p:cBhvr>
                                        <p:cTn id="27" dur="1000">
                                          <p:stCondLst>
                                            <p:cond delay="0"/>
                                          </p:stCondLst>
                                        </p:cTn>
                                        <p:tgtEl>
                                          <p:spTgt spid="1433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par>
                          <p:cTn id="46" fill="hold" nodeType="afterGroup">
                            <p:stCondLst>
                              <p:cond delay="2000"/>
                            </p:stCondLst>
                            <p:childTnLst>
                              <p:par>
                                <p:cTn id="47" presetID="26" presetClass="entr" presetSubtype="0" fill="hold" grpId="0" nodeType="afterEffect">
                                  <p:stCondLst>
                                    <p:cond delay="1500"/>
                                  </p:stCondLst>
                                  <p:childTnLst>
                                    <p:set>
                                      <p:cBhvr>
                                        <p:cTn id="48" dur="1" fill="hold">
                                          <p:stCondLst>
                                            <p:cond delay="0"/>
                                          </p:stCondLst>
                                        </p:cTn>
                                        <p:tgtEl>
                                          <p:spTgt spid="14338">
                                            <p:txEl>
                                              <p:pRg st="5" end="5"/>
                                            </p:txEl>
                                          </p:spTgt>
                                        </p:tgtEl>
                                        <p:attrNameLst>
                                          <p:attrName>style.visibility</p:attrName>
                                        </p:attrNameLst>
                                      </p:cBhvr>
                                      <p:to>
                                        <p:strVal val="visible"/>
                                      </p:to>
                                    </p:set>
                                    <p:animEffect transition="in" filter="wipe(down)">
                                      <p:cBhvr>
                                        <p:cTn id="49" dur="580">
                                          <p:stCondLst>
                                            <p:cond delay="0"/>
                                          </p:stCondLst>
                                        </p:cTn>
                                        <p:tgtEl>
                                          <p:spTgt spid="14338">
                                            <p:txEl>
                                              <p:pRg st="5" end="5"/>
                                            </p:txEl>
                                          </p:spTgt>
                                        </p:tgtEl>
                                      </p:cBhvr>
                                    </p:animEffect>
                                    <p:anim calcmode="lin" valueType="num">
                                      <p:cBhvr>
                                        <p:cTn id="50" dur="1822" tmFilter="0,0; 0.14,0.36; 0.43,0.73; 0.71,0.91; 1.0,1.0">
                                          <p:stCondLst>
                                            <p:cond delay="0"/>
                                          </p:stCondLst>
                                        </p:cTn>
                                        <p:tgtEl>
                                          <p:spTgt spid="14338">
                                            <p:txEl>
                                              <p:pRg st="5" end="5"/>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4338">
                                            <p:txEl>
                                              <p:pRg st="5" end="5"/>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4338">
                                            <p:txEl>
                                              <p:pRg st="5" end="5"/>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4338">
                                            <p:txEl>
                                              <p:pRg st="5" end="5"/>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4338">
                                            <p:txEl>
                                              <p:pRg st="5" end="5"/>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14338">
                                            <p:txEl>
                                              <p:pRg st="5" end="5"/>
                                            </p:txEl>
                                          </p:spTgt>
                                        </p:tgtEl>
                                      </p:cBhvr>
                                      <p:to x="100000" y="60000"/>
                                    </p:animScale>
                                    <p:animScale>
                                      <p:cBhvr>
                                        <p:cTn id="56" dur="166" decel="50000">
                                          <p:stCondLst>
                                            <p:cond delay="676"/>
                                          </p:stCondLst>
                                        </p:cTn>
                                        <p:tgtEl>
                                          <p:spTgt spid="14338">
                                            <p:txEl>
                                              <p:pRg st="5" end="5"/>
                                            </p:txEl>
                                          </p:spTgt>
                                        </p:tgtEl>
                                      </p:cBhvr>
                                      <p:to x="100000" y="100000"/>
                                    </p:animScale>
                                    <p:animScale>
                                      <p:cBhvr>
                                        <p:cTn id="57" dur="26">
                                          <p:stCondLst>
                                            <p:cond delay="1312"/>
                                          </p:stCondLst>
                                        </p:cTn>
                                        <p:tgtEl>
                                          <p:spTgt spid="14338">
                                            <p:txEl>
                                              <p:pRg st="5" end="5"/>
                                            </p:txEl>
                                          </p:spTgt>
                                        </p:tgtEl>
                                      </p:cBhvr>
                                      <p:to x="100000" y="80000"/>
                                    </p:animScale>
                                    <p:animScale>
                                      <p:cBhvr>
                                        <p:cTn id="58" dur="166" decel="50000">
                                          <p:stCondLst>
                                            <p:cond delay="1338"/>
                                          </p:stCondLst>
                                        </p:cTn>
                                        <p:tgtEl>
                                          <p:spTgt spid="14338">
                                            <p:txEl>
                                              <p:pRg st="5" end="5"/>
                                            </p:txEl>
                                          </p:spTgt>
                                        </p:tgtEl>
                                      </p:cBhvr>
                                      <p:to x="100000" y="100000"/>
                                    </p:animScale>
                                    <p:animScale>
                                      <p:cBhvr>
                                        <p:cTn id="59" dur="26">
                                          <p:stCondLst>
                                            <p:cond delay="1642"/>
                                          </p:stCondLst>
                                        </p:cTn>
                                        <p:tgtEl>
                                          <p:spTgt spid="14338">
                                            <p:txEl>
                                              <p:pRg st="5" end="5"/>
                                            </p:txEl>
                                          </p:spTgt>
                                        </p:tgtEl>
                                      </p:cBhvr>
                                      <p:to x="100000" y="90000"/>
                                    </p:animScale>
                                    <p:animScale>
                                      <p:cBhvr>
                                        <p:cTn id="60" dur="166" decel="50000">
                                          <p:stCondLst>
                                            <p:cond delay="1668"/>
                                          </p:stCondLst>
                                        </p:cTn>
                                        <p:tgtEl>
                                          <p:spTgt spid="14338">
                                            <p:txEl>
                                              <p:pRg st="5" end="5"/>
                                            </p:txEl>
                                          </p:spTgt>
                                        </p:tgtEl>
                                      </p:cBhvr>
                                      <p:to x="100000" y="100000"/>
                                    </p:animScale>
                                    <p:animScale>
                                      <p:cBhvr>
                                        <p:cTn id="61" dur="26">
                                          <p:stCondLst>
                                            <p:cond delay="1808"/>
                                          </p:stCondLst>
                                        </p:cTn>
                                        <p:tgtEl>
                                          <p:spTgt spid="14338">
                                            <p:txEl>
                                              <p:pRg st="5" end="5"/>
                                            </p:txEl>
                                          </p:spTgt>
                                        </p:tgtEl>
                                      </p:cBhvr>
                                      <p:to x="100000" y="95000"/>
                                    </p:animScale>
                                    <p:animScale>
                                      <p:cBhvr>
                                        <p:cTn id="62" dur="166" decel="50000">
                                          <p:stCondLst>
                                            <p:cond delay="1834"/>
                                          </p:stCondLst>
                                        </p:cTn>
                                        <p:tgtEl>
                                          <p:spTgt spid="14338">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uiExpand="1"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0F428B7-4597-4231-BD44-73CAF864FD5C}"/>
              </a:ext>
            </a:extLst>
          </p:cNvPr>
          <p:cNvSpPr>
            <a:spLocks noGrp="1" noChangeArrowheads="1"/>
          </p:cNvSpPr>
          <p:nvPr>
            <p:ph type="title"/>
          </p:nvPr>
        </p:nvSpPr>
        <p:spPr>
          <a:xfrm>
            <a:off x="533400" y="228600"/>
            <a:ext cx="8305800" cy="914400"/>
          </a:xfrm>
        </p:spPr>
        <p:txBody>
          <a:bodyPr/>
          <a:lstStyle/>
          <a:p>
            <a:pPr eaLnBrk="1" hangingPunct="1"/>
            <a:r>
              <a:rPr lang="en-US" altLang="en-US">
                <a:cs typeface="Times New Roman" panose="02020603050405020304" pitchFamily="18" charset="0"/>
              </a:rPr>
              <a:t>The “Standard Approach”…</a:t>
            </a:r>
            <a:br>
              <a:rPr lang="en-US" altLang="en-US">
                <a:cs typeface="Times New Roman" panose="02020603050405020304" pitchFamily="18" charset="0"/>
              </a:rPr>
            </a:br>
            <a:r>
              <a:rPr lang="en-US" altLang="en-US">
                <a:cs typeface="Times New Roman" panose="02020603050405020304" pitchFamily="18" charset="0"/>
              </a:rPr>
              <a:t>The Role of </a:t>
            </a:r>
            <a:r>
              <a:rPr lang="en-US" altLang="en-US" i="1">
                <a:cs typeface="Times New Roman" panose="02020603050405020304" pitchFamily="18" charset="0"/>
              </a:rPr>
              <a:t>Non-Indian</a:t>
            </a:r>
            <a:r>
              <a:rPr lang="en-US" altLang="en-US">
                <a:cs typeface="Times New Roman" panose="02020603050405020304" pitchFamily="18" charset="0"/>
              </a:rPr>
              <a:t> Governments </a:t>
            </a:r>
          </a:p>
        </p:txBody>
      </p:sp>
      <p:sp>
        <p:nvSpPr>
          <p:cNvPr id="10243" name="Rectangle 3">
            <a:extLst>
              <a:ext uri="{FF2B5EF4-FFF2-40B4-BE49-F238E27FC236}">
                <a16:creationId xmlns:a16="http://schemas.microsoft.com/office/drawing/2014/main" id="{C20D6BA8-41EB-4973-A80B-3418B41E754B}"/>
              </a:ext>
            </a:extLst>
          </p:cNvPr>
          <p:cNvSpPr>
            <a:spLocks noGrp="1" noChangeArrowheads="1"/>
          </p:cNvSpPr>
          <p:nvPr>
            <p:ph type="body" idx="1"/>
          </p:nvPr>
        </p:nvSpPr>
        <p:spPr>
          <a:xfrm>
            <a:off x="533400" y="1219200"/>
            <a:ext cx="8610600" cy="3733800"/>
          </a:xfrm>
        </p:spPr>
        <p:txBody>
          <a:bodyPr lIns="457200" rIns="457200"/>
          <a:lstStyle/>
          <a:p>
            <a:pPr eaLnBrk="1" hangingPunct="1">
              <a:spcBef>
                <a:spcPts val="600"/>
              </a:spcBef>
            </a:pPr>
            <a:r>
              <a:rPr lang="en-US" altLang="en-US" sz="3000">
                <a:cs typeface="Times New Roman" panose="02020603050405020304" pitchFamily="18" charset="0"/>
              </a:rPr>
              <a:t>They decide the priorities</a:t>
            </a:r>
          </a:p>
          <a:p>
            <a:pPr eaLnBrk="1" hangingPunct="1">
              <a:spcBef>
                <a:spcPts val="600"/>
              </a:spcBef>
            </a:pPr>
            <a:r>
              <a:rPr lang="en-US" altLang="en-US" sz="3000">
                <a:cs typeface="Times New Roman" panose="02020603050405020304" pitchFamily="18" charset="0"/>
              </a:rPr>
              <a:t>They fund development of </a:t>
            </a:r>
            <a:r>
              <a:rPr lang="en-US" altLang="en-US" sz="3000" u="sng">
                <a:cs typeface="Times New Roman" panose="02020603050405020304" pitchFamily="18" charset="0"/>
              </a:rPr>
              <a:t>their</a:t>
            </a:r>
            <a:r>
              <a:rPr lang="en-US" altLang="en-US" sz="3000">
                <a:cs typeface="Times New Roman" panose="02020603050405020304" pitchFamily="18" charset="0"/>
              </a:rPr>
              <a:t> projects and programs</a:t>
            </a:r>
          </a:p>
          <a:p>
            <a:pPr eaLnBrk="1" hangingPunct="1">
              <a:spcBef>
                <a:spcPts val="600"/>
              </a:spcBef>
            </a:pPr>
            <a:r>
              <a:rPr lang="en-US" altLang="en-US" sz="3000">
                <a:cs typeface="Times New Roman" panose="02020603050405020304" pitchFamily="18" charset="0"/>
              </a:rPr>
              <a:t>They retain veto power over community decisions</a:t>
            </a:r>
            <a:endParaRPr lang="en-US" altLang="en-US" sz="3000" b="1">
              <a:cs typeface="Times New Roman" panose="02020603050405020304" pitchFamily="18" charset="0"/>
            </a:endParaRPr>
          </a:p>
          <a:p>
            <a:pPr eaLnBrk="1" hangingPunct="1">
              <a:spcBef>
                <a:spcPts val="600"/>
              </a:spcBef>
            </a:pPr>
            <a:r>
              <a:rPr lang="en-US" altLang="en-US" sz="3000">
                <a:cs typeface="Times New Roman" panose="02020603050405020304" pitchFamily="18" charset="0"/>
              </a:rPr>
              <a:t>They design and impose the evaluation criteria</a:t>
            </a:r>
            <a:endParaRPr lang="en-US" altLang="en-US" sz="3000" b="1">
              <a:cs typeface="Times New Roman" panose="02020603050405020304" pitchFamily="18" charset="0"/>
            </a:endParaRPr>
          </a:p>
          <a:p>
            <a:pPr eaLnBrk="1" hangingPunct="1">
              <a:spcBef>
                <a:spcPts val="600"/>
              </a:spcBef>
            </a:pPr>
            <a:r>
              <a:rPr lang="en-US" altLang="en-US" sz="3000">
                <a:cs typeface="Times New Roman" panose="02020603050405020304" pitchFamily="18" charset="0"/>
              </a:rPr>
              <a:t>They are accountable to </a:t>
            </a:r>
            <a:r>
              <a:rPr lang="en-US" altLang="en-US" sz="3000" u="sng">
                <a:cs typeface="Times New Roman" panose="02020603050405020304" pitchFamily="18" charset="0"/>
              </a:rPr>
              <a:t>their</a:t>
            </a:r>
            <a:r>
              <a:rPr lang="en-US" altLang="en-US" sz="3000">
                <a:cs typeface="Times New Roman" panose="02020603050405020304" pitchFamily="18" charset="0"/>
              </a:rPr>
              <a:t> bosses and budgets, rather than the Indian nation</a:t>
            </a:r>
          </a:p>
          <a:p>
            <a:pPr eaLnBrk="1" hangingPunct="1">
              <a:spcBef>
                <a:spcPts val="600"/>
              </a:spcBef>
            </a:pPr>
            <a:r>
              <a:rPr lang="en-US" altLang="en-US" sz="3000">
                <a:cs typeface="Times New Roman" panose="02020603050405020304" pitchFamily="18" charset="0"/>
              </a:rPr>
              <a:t>They avoid public embarrassment, rather than risk success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lef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wipe(left)">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wipe(left)">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wipe(left)">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wipe(left)">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6D36A98-509F-4035-818B-34AED7B0892A}"/>
              </a:ext>
            </a:extLst>
          </p:cNvPr>
          <p:cNvSpPr>
            <a:spLocks noGrp="1" noChangeArrowheads="1"/>
          </p:cNvSpPr>
          <p:nvPr>
            <p:ph type="body" idx="1"/>
          </p:nvPr>
        </p:nvSpPr>
        <p:spPr>
          <a:xfrm>
            <a:off x="762000" y="1676400"/>
            <a:ext cx="7848600" cy="3886200"/>
          </a:xfrm>
        </p:spPr>
        <p:txBody>
          <a:bodyPr/>
          <a:lstStyle/>
          <a:p>
            <a:pPr eaLnBrk="1" hangingPunct="1">
              <a:spcBef>
                <a:spcPts val="600"/>
              </a:spcBef>
              <a:spcAft>
                <a:spcPct val="40000"/>
              </a:spcAft>
            </a:pPr>
            <a:r>
              <a:rPr lang="en-US" altLang="en-US" sz="3000">
                <a:cs typeface="Times New Roman" panose="02020603050405020304" pitchFamily="18" charset="0"/>
              </a:rPr>
              <a:t>U.S. Federal Bureau of Indian Affairs (1969):  “Development will proceed as the process of acculturation allows.”</a:t>
            </a:r>
          </a:p>
          <a:p>
            <a:pPr eaLnBrk="1" hangingPunct="1">
              <a:spcBef>
                <a:spcPts val="600"/>
              </a:spcBef>
              <a:spcAft>
                <a:spcPct val="40000"/>
              </a:spcAft>
            </a:pPr>
            <a:r>
              <a:rPr lang="en-US" altLang="en-US" sz="3000">
                <a:cs typeface="Times New Roman" panose="02020603050405020304" pitchFamily="18" charset="0"/>
              </a:rPr>
              <a:t>Sees Native culture only as a resource that can be sold (e.g., tourism, arts and crafts).  </a:t>
            </a:r>
          </a:p>
          <a:p>
            <a:pPr eaLnBrk="1" hangingPunct="1">
              <a:spcBef>
                <a:spcPts val="600"/>
              </a:spcBef>
              <a:spcAft>
                <a:spcPct val="40000"/>
              </a:spcAft>
            </a:pPr>
            <a:r>
              <a:rPr lang="en-US" altLang="en-US" sz="3000">
                <a:cs typeface="Times New Roman" panose="02020603050405020304" pitchFamily="18" charset="0"/>
              </a:rPr>
              <a:t>Doesn’t see Native culture as an asset in building, organizing, managing, leading and governing.</a:t>
            </a:r>
          </a:p>
        </p:txBody>
      </p:sp>
      <p:sp>
        <p:nvSpPr>
          <p:cNvPr id="16387" name="Rectangle 3">
            <a:extLst>
              <a:ext uri="{FF2B5EF4-FFF2-40B4-BE49-F238E27FC236}">
                <a16:creationId xmlns:a16="http://schemas.microsoft.com/office/drawing/2014/main" id="{E523518D-1DED-4EC3-B0C0-9F3688538FC7}"/>
              </a:ext>
            </a:extLst>
          </p:cNvPr>
          <p:cNvSpPr>
            <a:spLocks noGrp="1" noChangeArrowheads="1"/>
          </p:cNvSpPr>
          <p:nvPr>
            <p:ph type="title"/>
          </p:nvPr>
        </p:nvSpPr>
        <p:spPr>
          <a:xfrm>
            <a:off x="685800" y="152400"/>
            <a:ext cx="7848600" cy="1295400"/>
          </a:xfrm>
        </p:spPr>
        <p:txBody>
          <a:bodyPr/>
          <a:lstStyle/>
          <a:p>
            <a:pPr eaLnBrk="1" hangingPunct="1"/>
            <a:r>
              <a:rPr lang="en-US" altLang="en-US" sz="3600">
                <a:cs typeface="Times New Roman" panose="02020603050405020304" pitchFamily="18" charset="0"/>
              </a:rPr>
              <a:t>The “Standard Approach”…</a:t>
            </a:r>
            <a:br>
              <a:rPr lang="en-US" altLang="en-US" sz="3600">
                <a:cs typeface="Times New Roman" panose="02020603050405020304" pitchFamily="18" charset="0"/>
              </a:rPr>
            </a:br>
            <a:r>
              <a:rPr lang="en-US" altLang="en-US" sz="3600">
                <a:cs typeface="Times New Roman" panose="02020603050405020304" pitchFamily="18" charset="0"/>
              </a:rPr>
              <a:t>Sees Native Culture as an Obstacle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8">
                                            <p:txEl>
                                              <p:pRg st="1" end="1"/>
                                            </p:txEl>
                                          </p:spTgt>
                                        </p:tgtEl>
                                        <p:attrNameLst>
                                          <p:attrName>style.visibility</p:attrName>
                                        </p:attrNameLst>
                                      </p:cBhvr>
                                      <p:to>
                                        <p:strVal val="visible"/>
                                      </p:to>
                                    </p:set>
                                    <p:animEffect transition="in" filter="wipe(left)">
                                      <p:cBhvr>
                                        <p:cTn id="12" dur="500"/>
                                        <p:tgtEl>
                                          <p:spTgt spid="92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8">
                                            <p:txEl>
                                              <p:pRg st="2" end="2"/>
                                            </p:txEl>
                                          </p:spTgt>
                                        </p:tgtEl>
                                        <p:attrNameLst>
                                          <p:attrName>style.visibility</p:attrName>
                                        </p:attrNameLst>
                                      </p:cBhvr>
                                      <p:to>
                                        <p:strVal val="visible"/>
                                      </p:to>
                                    </p:set>
                                    <p:animEffect transition="in" filter="wipe(left)">
                                      <p:cBhvr>
                                        <p:cTn id="17" dur="500"/>
                                        <p:tgtEl>
                                          <p:spTgt spid="9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theme/theme1.xml><?xml version="1.0" encoding="utf-8"?>
<a:theme xmlns:a="http://schemas.openxmlformats.org/drawingml/2006/main" name="NNI plain PPT template">
  <a:themeElements>
    <a:clrScheme name="NNI plain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NI plain PPT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3399"/>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3399"/>
            </a:solidFill>
            <a:effectLst/>
            <a:latin typeface="Times New Roman" pitchFamily="18" charset="0"/>
          </a:defRPr>
        </a:defPPr>
      </a:lstStyle>
    </a:lnDef>
  </a:objectDefaults>
  <a:extraClrSchemeLst>
    <a:extraClrScheme>
      <a:clrScheme name="NNI plain PP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NI plain PP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NI plain PP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NI plain PP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NI plain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NI plain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NI plain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C:\Documents and Settings\Joan Timeche\My Documents\Presentations\NNI PowerPoint templates\NNI plain PPT template.pot</Template>
  <TotalTime>3217</TotalTime>
  <Words>1689</Words>
  <Application>Microsoft Office PowerPoint</Application>
  <PresentationFormat>On-screen Show (4:3)</PresentationFormat>
  <Paragraphs>257</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NNI plain PPT template</vt:lpstr>
      <vt:lpstr>The Indigenous Resurgence: Culture, Institutions &amp; Nation Building</vt:lpstr>
      <vt:lpstr>The Proposition…</vt:lpstr>
      <vt:lpstr>What Is True Self-Government?</vt:lpstr>
      <vt:lpstr>What Is True Self-Government?</vt:lpstr>
      <vt:lpstr>Two Approaches to  Native Nation Development</vt:lpstr>
      <vt:lpstr>The “Standard” Approach… Short Term, No Strategic Thinking</vt:lpstr>
      <vt:lpstr>The “Standard Approach”… The Tribal/Band Council’s Five-Step Planning Process  </vt:lpstr>
      <vt:lpstr>The “Standard Approach”… The Role of Non-Indian Governments </vt:lpstr>
      <vt:lpstr>The “Standard Approach”… Sees Native Culture as an Obstacle</vt:lpstr>
      <vt:lpstr>The “Standard” Approach… What Are the Typical Results?</vt:lpstr>
      <vt:lpstr>The “Nation Building” Approach…</vt:lpstr>
      <vt:lpstr>True Self-Government…</vt:lpstr>
      <vt:lpstr>v</vt:lpstr>
      <vt:lpstr>PowerPoint Presentation</vt:lpstr>
      <vt:lpstr>The “Nation Building” Approach…</vt:lpstr>
      <vt:lpstr>PowerPoint Presentation</vt:lpstr>
      <vt:lpstr>PowerPoint Presentation</vt:lpstr>
      <vt:lpstr>PowerPoint Presentation</vt:lpstr>
      <vt:lpstr>PowerPoint Presentation</vt:lpstr>
      <vt:lpstr>Keys to Successful Indigenous Nation Building</vt:lpstr>
      <vt:lpstr>PowerPoint Presentation</vt:lpstr>
      <vt:lpstr>The Sovereignty Attitude… </vt:lpstr>
      <vt:lpstr>PowerPoint Presentation</vt:lpstr>
      <vt:lpstr>PowerPoint Presentation</vt:lpstr>
      <vt:lpstr>PowerPoint Presentation</vt:lpstr>
      <vt:lpstr>PowerPoint Presentation</vt:lpstr>
      <vt:lpstr>Capable Self-Government? It’s All About…</vt:lpstr>
      <vt:lpstr>Political Pirates Come in Many Forms</vt:lpstr>
      <vt:lpstr>Preventing Political Piracy…</vt:lpstr>
      <vt:lpstr>“CAPABLE INSTITUTIONS” FOR  THE CITIZEN POTAWATOMI</vt:lpstr>
      <vt:lpstr>“CAPABLE INSTITUTIONS” FOR  THE HAUDENOSAUNEE (IROQUOIS)</vt:lpstr>
      <vt:lpstr>The Number One Predictor of Success in Nation Building Is Politically-Independent Dispute Resolution</vt:lpstr>
      <vt:lpstr>PowerPoint Presentation</vt:lpstr>
      <vt:lpstr>Cultural Match</vt:lpstr>
      <vt:lpstr>The Native Nation Building Approach</vt:lpstr>
      <vt:lpstr>PowerPoint Presentation</vt:lpstr>
      <vt:lpstr>The Proposition…</vt:lpstr>
    </vt:vector>
  </TitlesOfParts>
  <Company>Udall Center for Studies in Public Policy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-Auck</dc:title>
  <dc:creator>Joan Timeche</dc:creator>
  <cp:lastModifiedBy>Vanessa McGregor</cp:lastModifiedBy>
  <cp:revision>346</cp:revision>
  <dcterms:created xsi:type="dcterms:W3CDTF">2001-12-19T19:27:53Z</dcterms:created>
  <dcterms:modified xsi:type="dcterms:W3CDTF">2019-05-02T23:59:50Z</dcterms:modified>
</cp:coreProperties>
</file>