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63" r:id="rId4"/>
    <p:sldId id="281" r:id="rId5"/>
    <p:sldId id="282" r:id="rId6"/>
    <p:sldId id="259" r:id="rId7"/>
    <p:sldId id="277" r:id="rId8"/>
    <p:sldId id="260" r:id="rId9"/>
    <p:sldId id="261" r:id="rId10"/>
    <p:sldId id="284" r:id="rId11"/>
    <p:sldId id="285" r:id="rId12"/>
    <p:sldId id="264" r:id="rId13"/>
    <p:sldId id="286" r:id="rId14"/>
    <p:sldId id="287" r:id="rId15"/>
    <p:sldId id="291" r:id="rId16"/>
    <p:sldId id="288" r:id="rId17"/>
    <p:sldId id="289" r:id="rId18"/>
    <p:sldId id="290" r:id="rId19"/>
    <p:sldId id="278" r:id="rId20"/>
    <p:sldId id="27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yssa Edwards" initials="AE" lastIdx="2" clrIdx="0">
    <p:extLst>
      <p:ext uri="{19B8F6BF-5375-455C-9EA6-DF929625EA0E}">
        <p15:presenceInfo xmlns:p15="http://schemas.microsoft.com/office/powerpoint/2012/main" userId="S-1-5-21-3419615420-3607824391-1006879731-12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26A"/>
    <a:srgbClr val="0293EC"/>
    <a:srgbClr val="6CC24A"/>
    <a:srgbClr val="D6EFFE"/>
    <a:srgbClr val="C2E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3002" autoAdjust="0"/>
  </p:normalViewPr>
  <p:slideViewPr>
    <p:cSldViewPr>
      <p:cViewPr varScale="1">
        <p:scale>
          <a:sx n="53" d="100"/>
          <a:sy n="53" d="100"/>
        </p:scale>
        <p:origin x="158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53DDC-FE05-40BC-A57D-EEEF9C39D44F}" type="datetimeFigureOut">
              <a:rPr lang="en-CA" smtClean="0"/>
              <a:t>2018-09-07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708AA-920D-435C-BE46-44D3948A9E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9825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08AA-920D-435C-BE46-44D3948A9E5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3808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08AA-920D-435C-BE46-44D3948A9E53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7632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08AA-920D-435C-BE46-44D3948A9E53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2523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08AA-920D-435C-BE46-44D3948A9E53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580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08AA-920D-435C-BE46-44D3948A9E53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60894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08AA-920D-435C-BE46-44D3948A9E53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5542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08AA-920D-435C-BE46-44D3948A9E53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8917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08AA-920D-435C-BE46-44D3948A9E53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0019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08AA-920D-435C-BE46-44D3948A9E53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510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08AA-920D-435C-BE46-44D3948A9E5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8422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08AA-920D-435C-BE46-44D3948A9E53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817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08AA-920D-435C-BE46-44D3948A9E53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596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CA" sz="1200" b="0" u="none" dirty="0"/>
              <a:t>     </a:t>
            </a:r>
            <a:endParaRPr lang="en-CA" sz="1200" b="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08AA-920D-435C-BE46-44D3948A9E53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92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08AA-920D-435C-BE46-44D3948A9E53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0157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08AA-920D-435C-BE46-44D3948A9E53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2955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08AA-920D-435C-BE46-44D3948A9E5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687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5"/>
            <a:ext cx="7924800" cy="1527175"/>
          </a:xfrm>
        </p:spPr>
        <p:txBody>
          <a:bodyPr>
            <a:normAutofit/>
          </a:bodyPr>
          <a:lstStyle>
            <a:lvl1pPr>
              <a:defRPr sz="4800"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1426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50" y="228600"/>
            <a:ext cx="4686300" cy="15078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248400"/>
            <a:ext cx="7315200" cy="4994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1426A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426A"/>
                </a:solidFill>
              </a:defRPr>
            </a:lvl1pPr>
            <a:lvl2pPr>
              <a:defRPr>
                <a:solidFill>
                  <a:srgbClr val="01426A"/>
                </a:solidFill>
              </a:defRPr>
            </a:lvl2pPr>
            <a:lvl3pPr>
              <a:defRPr>
                <a:solidFill>
                  <a:srgbClr val="01426A"/>
                </a:solidFill>
              </a:defRPr>
            </a:lvl3pPr>
            <a:lvl4pPr>
              <a:defRPr>
                <a:solidFill>
                  <a:srgbClr val="01426A"/>
                </a:solidFill>
              </a:defRPr>
            </a:lvl4pPr>
            <a:lvl5pPr>
              <a:defRPr>
                <a:solidFill>
                  <a:srgbClr val="01426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1426A"/>
                </a:solidFill>
              </a:defRPr>
            </a:lvl1pPr>
            <a:lvl2pPr>
              <a:defRPr>
                <a:solidFill>
                  <a:srgbClr val="01426A"/>
                </a:solidFill>
              </a:defRPr>
            </a:lvl2pPr>
            <a:lvl3pPr>
              <a:defRPr>
                <a:solidFill>
                  <a:srgbClr val="01426A"/>
                </a:solidFill>
              </a:defRPr>
            </a:lvl3pPr>
            <a:lvl4pPr>
              <a:defRPr>
                <a:solidFill>
                  <a:srgbClr val="01426A"/>
                </a:solidFill>
              </a:defRPr>
            </a:lvl4pPr>
            <a:lvl5pPr>
              <a:defRPr>
                <a:solidFill>
                  <a:srgbClr val="01426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750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1426A"/>
                </a:solidFill>
              </a:defRPr>
            </a:lvl1pPr>
            <a:lvl2pPr>
              <a:defRPr>
                <a:solidFill>
                  <a:srgbClr val="01426A"/>
                </a:solidFill>
              </a:defRPr>
            </a:lvl2pPr>
            <a:lvl3pPr>
              <a:defRPr>
                <a:solidFill>
                  <a:srgbClr val="01426A"/>
                </a:solidFill>
              </a:defRPr>
            </a:lvl3pPr>
            <a:lvl4pPr>
              <a:defRPr>
                <a:solidFill>
                  <a:srgbClr val="01426A"/>
                </a:solidFill>
              </a:defRPr>
            </a:lvl4pPr>
            <a:lvl5pPr>
              <a:defRPr>
                <a:solidFill>
                  <a:srgbClr val="01426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1426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1426A"/>
                </a:solidFill>
              </a:defRPr>
            </a:lvl1pPr>
            <a:lvl2pPr>
              <a:defRPr sz="2400">
                <a:solidFill>
                  <a:srgbClr val="01426A"/>
                </a:solidFill>
              </a:defRPr>
            </a:lvl2pPr>
            <a:lvl3pPr>
              <a:defRPr sz="2000">
                <a:solidFill>
                  <a:srgbClr val="01426A"/>
                </a:solidFill>
              </a:defRPr>
            </a:lvl3pPr>
            <a:lvl4pPr>
              <a:defRPr sz="1800">
                <a:solidFill>
                  <a:srgbClr val="01426A"/>
                </a:solidFill>
              </a:defRPr>
            </a:lvl4pPr>
            <a:lvl5pPr>
              <a:defRPr sz="1800">
                <a:solidFill>
                  <a:srgbClr val="01426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1426A"/>
                </a:solidFill>
              </a:defRPr>
            </a:lvl1pPr>
            <a:lvl2pPr>
              <a:defRPr sz="2400">
                <a:solidFill>
                  <a:srgbClr val="01426A"/>
                </a:solidFill>
              </a:defRPr>
            </a:lvl2pPr>
            <a:lvl3pPr>
              <a:defRPr sz="2000">
                <a:solidFill>
                  <a:srgbClr val="01426A"/>
                </a:solidFill>
              </a:defRPr>
            </a:lvl3pPr>
            <a:lvl4pPr>
              <a:defRPr sz="1800">
                <a:solidFill>
                  <a:srgbClr val="01426A"/>
                </a:solidFill>
              </a:defRPr>
            </a:lvl4pPr>
            <a:lvl5pPr>
              <a:defRPr sz="1800">
                <a:solidFill>
                  <a:srgbClr val="01426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426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1426A"/>
                </a:solidFill>
              </a:defRPr>
            </a:lvl1pPr>
            <a:lvl2pPr>
              <a:defRPr sz="2000">
                <a:solidFill>
                  <a:srgbClr val="01426A"/>
                </a:solidFill>
              </a:defRPr>
            </a:lvl2pPr>
            <a:lvl3pPr>
              <a:defRPr sz="1800">
                <a:solidFill>
                  <a:srgbClr val="01426A"/>
                </a:solidFill>
              </a:defRPr>
            </a:lvl3pPr>
            <a:lvl4pPr>
              <a:defRPr sz="1600">
                <a:solidFill>
                  <a:srgbClr val="01426A"/>
                </a:solidFill>
              </a:defRPr>
            </a:lvl4pPr>
            <a:lvl5pPr>
              <a:defRPr sz="1600">
                <a:solidFill>
                  <a:srgbClr val="01426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426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1426A"/>
                </a:solidFill>
              </a:defRPr>
            </a:lvl1pPr>
            <a:lvl2pPr>
              <a:defRPr sz="2000">
                <a:solidFill>
                  <a:srgbClr val="01426A"/>
                </a:solidFill>
              </a:defRPr>
            </a:lvl2pPr>
            <a:lvl3pPr>
              <a:defRPr sz="1800">
                <a:solidFill>
                  <a:srgbClr val="01426A"/>
                </a:solidFill>
              </a:defRPr>
            </a:lvl3pPr>
            <a:lvl4pPr>
              <a:defRPr sz="1600">
                <a:solidFill>
                  <a:srgbClr val="01426A"/>
                </a:solidFill>
              </a:defRPr>
            </a:lvl4pPr>
            <a:lvl5pPr>
              <a:defRPr sz="1600">
                <a:solidFill>
                  <a:srgbClr val="01426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1426A"/>
                </a:solidFill>
              </a:defRPr>
            </a:lvl1pPr>
            <a:lvl2pPr>
              <a:defRPr sz="2800">
                <a:solidFill>
                  <a:srgbClr val="01426A"/>
                </a:solidFill>
              </a:defRPr>
            </a:lvl2pPr>
            <a:lvl3pPr>
              <a:defRPr sz="2400">
                <a:solidFill>
                  <a:srgbClr val="01426A"/>
                </a:solidFill>
              </a:defRPr>
            </a:lvl3pPr>
            <a:lvl4pPr>
              <a:defRPr sz="2000">
                <a:solidFill>
                  <a:srgbClr val="01426A"/>
                </a:solidFill>
              </a:defRPr>
            </a:lvl4pPr>
            <a:lvl5pPr>
              <a:defRPr sz="2000">
                <a:solidFill>
                  <a:srgbClr val="01426A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6CC24A"/>
            </a:gs>
            <a:gs pos="18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248400"/>
            <a:ext cx="7315200" cy="4994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1426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13392-732F-4B4A-BFAF-E2F614F2B8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Jordan’s Principle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F85828-34C4-4CD2-AE6D-73DC318D53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/>
          <a:p>
            <a:r>
              <a:rPr lang="fr-CA" dirty="0"/>
              <a:t>M</a:t>
            </a:r>
            <a:r>
              <a:rPr lang="en-CA" dirty="0" err="1"/>
              <a:t>oving</a:t>
            </a:r>
            <a:r>
              <a:rPr lang="en-CA" dirty="0"/>
              <a:t> Forward</a:t>
            </a:r>
          </a:p>
        </p:txBody>
      </p:sp>
    </p:spTree>
    <p:extLst>
      <p:ext uri="{BB962C8B-B14F-4D97-AF65-F5344CB8AC3E}">
        <p14:creationId xmlns:p14="http://schemas.microsoft.com/office/powerpoint/2010/main" val="2010033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CF0BF-C6C3-4345-8B6E-A35648B7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Canadian Human Rights Tribunal</a:t>
            </a:r>
            <a:br>
              <a:rPr lang="en-CA" dirty="0"/>
            </a:br>
            <a:r>
              <a:rPr lang="en-CA" dirty="0"/>
              <a:t>2017 CHRT 14 (May 26, 2017)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FF5561F-E1D4-45B0-BB08-85E5A79C4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80231"/>
            <a:ext cx="830580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CA" sz="1400" dirty="0"/>
          </a:p>
          <a:p>
            <a:pPr lvl="0">
              <a:buFontTx/>
              <a:buChar char="-"/>
            </a:pPr>
            <a:r>
              <a:rPr lang="fr-CA" sz="2800" dirty="0"/>
              <a:t>[…] the </a:t>
            </a:r>
            <a:r>
              <a:rPr lang="fr-CA" sz="2800" dirty="0" err="1"/>
              <a:t>emphasis</a:t>
            </a:r>
            <a:r>
              <a:rPr lang="fr-CA" sz="2800" dirty="0"/>
              <a:t> on the </a:t>
            </a:r>
            <a:r>
              <a:rPr lang="en-US" sz="2800" dirty="0"/>
              <a:t>“normative standard of care” or “comparable services” […] does not answer the findings in the </a:t>
            </a:r>
            <a:r>
              <a:rPr lang="en-US" sz="2800" i="1" dirty="0"/>
              <a:t>Decision</a:t>
            </a:r>
            <a:r>
              <a:rPr lang="en-US" sz="2800" dirty="0"/>
              <a:t> with respect to substantive equality and the need for culturally appropriate services</a:t>
            </a:r>
          </a:p>
          <a:p>
            <a:pPr lvl="0">
              <a:buFontTx/>
              <a:buChar char="-"/>
            </a:pPr>
            <a:endParaRPr lang="fr-CA" sz="1400" dirty="0"/>
          </a:p>
          <a:p>
            <a:pPr lvl="0">
              <a:buFontTx/>
              <a:buChar char="-"/>
            </a:pPr>
            <a:r>
              <a:rPr lang="fr-CA" sz="2800" dirty="0"/>
              <a:t>[…] the </a:t>
            </a:r>
            <a:r>
              <a:rPr lang="fr-CA" sz="2800" dirty="0" err="1"/>
              <a:t>needs</a:t>
            </a:r>
            <a:r>
              <a:rPr lang="fr-CA" sz="2800" dirty="0"/>
              <a:t> of </a:t>
            </a:r>
            <a:r>
              <a:rPr lang="fr-CA" sz="2800" dirty="0" err="1"/>
              <a:t>each</a:t>
            </a:r>
            <a:r>
              <a:rPr lang="fr-CA" sz="2800" dirty="0"/>
              <a:t> </a:t>
            </a:r>
            <a:r>
              <a:rPr lang="fr-CA" sz="2800" dirty="0" err="1"/>
              <a:t>individual</a:t>
            </a:r>
            <a:r>
              <a:rPr lang="fr-CA" sz="2800" dirty="0"/>
              <a:t> </a:t>
            </a:r>
            <a:r>
              <a:rPr lang="fr-CA" sz="2800" dirty="0" err="1"/>
              <a:t>child</a:t>
            </a:r>
            <a:r>
              <a:rPr lang="fr-CA" sz="2800" dirty="0"/>
              <a:t> must </a:t>
            </a:r>
            <a:r>
              <a:rPr lang="fr-CA" sz="2800" dirty="0" err="1"/>
              <a:t>be</a:t>
            </a:r>
            <a:r>
              <a:rPr lang="fr-CA" sz="2800" dirty="0"/>
              <a:t> </a:t>
            </a:r>
            <a:r>
              <a:rPr lang="fr-CA" sz="2800" dirty="0" err="1"/>
              <a:t>considered</a:t>
            </a:r>
            <a:r>
              <a:rPr lang="fr-CA" sz="2800" dirty="0"/>
              <a:t> and </a:t>
            </a:r>
            <a:r>
              <a:rPr lang="fr-CA" sz="2800" dirty="0" err="1"/>
              <a:t>evaluated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336814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CF0BF-C6C3-4345-8B6E-A35648B7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2017 CHRT 14</a:t>
            </a:r>
            <a:br>
              <a:rPr lang="en-CA" dirty="0"/>
            </a:br>
            <a:r>
              <a:rPr lang="en-CA" dirty="0"/>
              <a:t>Definition Ordered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FF5561F-E1D4-45B0-BB08-85E5A79C4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80231"/>
            <a:ext cx="830580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CA" sz="1400" dirty="0"/>
          </a:p>
          <a:p>
            <a:pPr marL="285750" lvl="1">
              <a:buFontTx/>
              <a:buChar char="-"/>
            </a:pPr>
            <a:r>
              <a:rPr lang="fr-CA" sz="2400" dirty="0" err="1"/>
              <a:t>Jordan’s</a:t>
            </a:r>
            <a:r>
              <a:rPr lang="fr-CA" sz="2400" dirty="0"/>
              <a:t> </a:t>
            </a:r>
            <a:r>
              <a:rPr lang="fr-CA" sz="2400" dirty="0" err="1"/>
              <a:t>Principle</a:t>
            </a:r>
            <a:r>
              <a:rPr lang="fr-CA" sz="2400" dirty="0"/>
              <a:t> </a:t>
            </a:r>
            <a:r>
              <a:rPr lang="fr-CA" sz="2400" dirty="0" err="1"/>
              <a:t>applies</a:t>
            </a:r>
            <a:r>
              <a:rPr lang="fr-CA" sz="2400" dirty="0"/>
              <a:t> </a:t>
            </a:r>
            <a:r>
              <a:rPr lang="fr-CA" sz="2400" dirty="0" err="1"/>
              <a:t>equally</a:t>
            </a:r>
            <a:r>
              <a:rPr lang="fr-CA" sz="2400" dirty="0"/>
              <a:t> to all First Nations </a:t>
            </a:r>
            <a:r>
              <a:rPr lang="fr-CA" sz="2400" dirty="0" err="1"/>
              <a:t>children</a:t>
            </a:r>
            <a:endParaRPr lang="fr-CA" sz="2400" dirty="0"/>
          </a:p>
          <a:p>
            <a:pPr marL="285750" lvl="1">
              <a:buFontTx/>
              <a:buChar char="-"/>
            </a:pPr>
            <a:endParaRPr lang="fr-CA" sz="1200" dirty="0"/>
          </a:p>
          <a:p>
            <a:pPr marL="285750" lvl="1">
              <a:buFontTx/>
              <a:buChar char="-"/>
            </a:pPr>
            <a:r>
              <a:rPr lang="fr-CA" sz="2400" dirty="0" err="1"/>
              <a:t>Jordan’s</a:t>
            </a:r>
            <a:r>
              <a:rPr lang="fr-CA" sz="2400" dirty="0"/>
              <a:t> </a:t>
            </a:r>
            <a:r>
              <a:rPr lang="fr-CA" sz="2400" dirty="0" err="1"/>
              <a:t>Principle</a:t>
            </a:r>
            <a:r>
              <a:rPr lang="fr-CA" sz="2400" dirty="0"/>
              <a:t> </a:t>
            </a:r>
            <a:r>
              <a:rPr lang="fr-CA" sz="2400" dirty="0" err="1"/>
              <a:t>applies</a:t>
            </a:r>
            <a:r>
              <a:rPr lang="fr-CA" sz="2400" dirty="0"/>
              <a:t> to all </a:t>
            </a:r>
            <a:r>
              <a:rPr lang="fr-CA" sz="2400" dirty="0" err="1"/>
              <a:t>government</a:t>
            </a:r>
            <a:r>
              <a:rPr lang="fr-CA" sz="2400" dirty="0"/>
              <a:t> services</a:t>
            </a:r>
          </a:p>
          <a:p>
            <a:pPr marL="285750" lvl="1">
              <a:buNone/>
            </a:pPr>
            <a:endParaRPr lang="fr-CA" sz="1300" dirty="0"/>
          </a:p>
          <a:p>
            <a:pPr marL="285750" lvl="1">
              <a:buFontTx/>
              <a:buChar char="-"/>
            </a:pPr>
            <a:r>
              <a:rPr lang="fr-CA" sz="2400" dirty="0" err="1"/>
              <a:t>Where</a:t>
            </a:r>
            <a:r>
              <a:rPr lang="fr-CA" sz="2400" dirty="0"/>
              <a:t> the service </a:t>
            </a:r>
            <a:r>
              <a:rPr lang="fr-CA" sz="2400" dirty="0" err="1"/>
              <a:t>meets</a:t>
            </a:r>
            <a:r>
              <a:rPr lang="fr-CA" sz="2400" dirty="0"/>
              <a:t> the normative standard, the </a:t>
            </a:r>
            <a:r>
              <a:rPr lang="fr-CA" sz="2400" dirty="0" err="1"/>
              <a:t>government</a:t>
            </a:r>
            <a:r>
              <a:rPr lang="fr-CA" sz="2400" dirty="0"/>
              <a:t> </a:t>
            </a:r>
            <a:r>
              <a:rPr lang="fr-CA" sz="2400" dirty="0" err="1"/>
              <a:t>department</a:t>
            </a:r>
            <a:r>
              <a:rPr lang="fr-CA" sz="2400" dirty="0"/>
              <a:t> of first contact pays for the service </a:t>
            </a:r>
            <a:r>
              <a:rPr lang="fr-CA" sz="2400" dirty="0" err="1"/>
              <a:t>without</a:t>
            </a:r>
            <a:r>
              <a:rPr lang="fr-CA" sz="2400" dirty="0"/>
              <a:t> case </a:t>
            </a:r>
            <a:r>
              <a:rPr lang="fr-CA" sz="2400" dirty="0" err="1"/>
              <a:t>conferencing</a:t>
            </a:r>
            <a:r>
              <a:rPr lang="fr-CA" sz="2400" dirty="0"/>
              <a:t> or </a:t>
            </a:r>
            <a:r>
              <a:rPr lang="fr-CA" sz="2400" dirty="0" err="1"/>
              <a:t>other</a:t>
            </a:r>
            <a:r>
              <a:rPr lang="fr-CA" sz="2400" dirty="0"/>
              <a:t> administrative </a:t>
            </a:r>
            <a:r>
              <a:rPr lang="fr-CA" sz="2400" dirty="0" err="1"/>
              <a:t>steps</a:t>
            </a:r>
            <a:endParaRPr lang="fr-CA" sz="2400" dirty="0"/>
          </a:p>
          <a:p>
            <a:pPr marL="0" lvl="1" indent="0">
              <a:buNone/>
            </a:pPr>
            <a:endParaRPr lang="fr-CA" sz="1200" dirty="0"/>
          </a:p>
          <a:p>
            <a:pPr marL="285750" lvl="1">
              <a:buFontTx/>
              <a:buChar char="-"/>
            </a:pPr>
            <a:r>
              <a:rPr lang="fr-CA" sz="2400" dirty="0" err="1"/>
              <a:t>Where</a:t>
            </a:r>
            <a:r>
              <a:rPr lang="fr-CA" sz="2400" dirty="0"/>
              <a:t> the service </a:t>
            </a:r>
            <a:r>
              <a:rPr lang="fr-CA" sz="2400" dirty="0" err="1"/>
              <a:t>beyond</a:t>
            </a:r>
            <a:r>
              <a:rPr lang="fr-CA" sz="2400" dirty="0"/>
              <a:t> the normative standard, the </a:t>
            </a:r>
            <a:r>
              <a:rPr lang="fr-CA" sz="2400" dirty="0" err="1"/>
              <a:t>government</a:t>
            </a:r>
            <a:r>
              <a:rPr lang="fr-CA" sz="2400" dirty="0"/>
              <a:t> </a:t>
            </a:r>
            <a:r>
              <a:rPr lang="fr-CA" sz="2400" dirty="0" err="1"/>
              <a:t>department</a:t>
            </a:r>
            <a:r>
              <a:rPr lang="fr-CA" sz="2400" dirty="0"/>
              <a:t> of first contact </a:t>
            </a:r>
            <a:r>
              <a:rPr lang="fr-CA" sz="2400" dirty="0" err="1"/>
              <a:t>will</a:t>
            </a:r>
            <a:r>
              <a:rPr lang="fr-CA" sz="2400" dirty="0"/>
              <a:t> </a:t>
            </a:r>
            <a:r>
              <a:rPr lang="fr-CA" sz="2400" dirty="0" err="1"/>
              <a:t>evaluate</a:t>
            </a:r>
            <a:r>
              <a:rPr lang="fr-CA" sz="2400" dirty="0"/>
              <a:t> the </a:t>
            </a:r>
            <a:r>
              <a:rPr lang="fr-CA" sz="2400" dirty="0" err="1"/>
              <a:t>child’s</a:t>
            </a:r>
            <a:r>
              <a:rPr lang="fr-CA" sz="2400" dirty="0"/>
              <a:t> </a:t>
            </a:r>
            <a:r>
              <a:rPr lang="fr-CA" sz="2400" dirty="0" err="1"/>
              <a:t>individual</a:t>
            </a:r>
            <a:r>
              <a:rPr lang="fr-CA" sz="2400" dirty="0"/>
              <a:t> </a:t>
            </a:r>
            <a:r>
              <a:rPr lang="fr-CA" sz="2400" dirty="0" err="1"/>
              <a:t>needs</a:t>
            </a:r>
            <a:r>
              <a:rPr lang="fr-CA" sz="2400" dirty="0"/>
              <a:t> to </a:t>
            </a:r>
            <a:r>
              <a:rPr lang="fr-CA" sz="2400" dirty="0" err="1"/>
              <a:t>determine</a:t>
            </a:r>
            <a:r>
              <a:rPr lang="fr-CA" sz="2400" dirty="0"/>
              <a:t> if the service </a:t>
            </a:r>
            <a:r>
              <a:rPr lang="fr-CA" sz="2400" dirty="0" err="1"/>
              <a:t>should</a:t>
            </a:r>
            <a:r>
              <a:rPr lang="fr-CA" sz="2400" dirty="0"/>
              <a:t> </a:t>
            </a:r>
            <a:r>
              <a:rPr lang="fr-CA" sz="2400" dirty="0" err="1"/>
              <a:t>be</a:t>
            </a:r>
            <a:r>
              <a:rPr lang="fr-CA" sz="2400" dirty="0"/>
              <a:t> </a:t>
            </a:r>
            <a:r>
              <a:rPr lang="fr-CA" sz="2400" dirty="0" err="1"/>
              <a:t>provided</a:t>
            </a:r>
            <a:r>
              <a:rPr lang="fr-CA" sz="2400" dirty="0"/>
              <a:t> to </a:t>
            </a:r>
            <a:r>
              <a:rPr lang="fr-CA" sz="2400" dirty="0" err="1"/>
              <a:t>ensure</a:t>
            </a:r>
            <a:r>
              <a:rPr lang="fr-CA" sz="2400" dirty="0"/>
              <a:t> substantive </a:t>
            </a:r>
            <a:r>
              <a:rPr lang="fr-CA" sz="2400" dirty="0" err="1"/>
              <a:t>equality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101900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F137-887E-4D1D-994A-DE970549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Canadian Human Rights Tribunal</a:t>
            </a:r>
            <a:br>
              <a:rPr lang="en-CA" dirty="0"/>
            </a:br>
            <a:r>
              <a:rPr lang="en-CA" dirty="0"/>
              <a:t>2017 CHRT 35 (November 2, 2017)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E552E3-16D7-4C8D-B8D3-62FB9ACB2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80231"/>
            <a:ext cx="8305800" cy="4800600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endParaRPr lang="fr-CA" sz="400" dirty="0"/>
          </a:p>
          <a:p>
            <a:pPr marL="285750" lvl="1">
              <a:buFontTx/>
              <a:buChar char="-"/>
            </a:pPr>
            <a:r>
              <a:rPr lang="fr-CA" sz="2400" dirty="0"/>
              <a:t>Canada files for </a:t>
            </a:r>
            <a:r>
              <a:rPr lang="fr-CA" sz="2400" dirty="0" err="1"/>
              <a:t>judicial</a:t>
            </a:r>
            <a:r>
              <a:rPr lang="fr-CA" sz="2400" dirty="0"/>
              <a:t> </a:t>
            </a:r>
            <a:r>
              <a:rPr lang="fr-CA" sz="2400" dirty="0" err="1"/>
              <a:t>review</a:t>
            </a:r>
            <a:r>
              <a:rPr lang="fr-CA" sz="2400" dirty="0"/>
              <a:t> in </a:t>
            </a:r>
            <a:r>
              <a:rPr lang="fr-CA" sz="2400" dirty="0" err="1"/>
              <a:t>Federal</a:t>
            </a:r>
            <a:r>
              <a:rPr lang="fr-CA" sz="2400" dirty="0"/>
              <a:t> Court on June 25, 2017, </a:t>
            </a:r>
            <a:r>
              <a:rPr lang="fr-CA" sz="2400" dirty="0" err="1"/>
              <a:t>challenging</a:t>
            </a:r>
            <a:r>
              <a:rPr lang="fr-CA" sz="2400" dirty="0"/>
              <a:t> the process </a:t>
            </a:r>
            <a:r>
              <a:rPr lang="fr-CA" sz="2400" dirty="0" err="1"/>
              <a:t>ordered</a:t>
            </a:r>
            <a:r>
              <a:rPr lang="fr-CA" sz="2400" dirty="0"/>
              <a:t> by the Tribunal</a:t>
            </a:r>
          </a:p>
          <a:p>
            <a:pPr marL="285750" lvl="1">
              <a:buFontTx/>
              <a:buChar char="-"/>
            </a:pPr>
            <a:endParaRPr lang="fr-CA" sz="1200" dirty="0"/>
          </a:p>
          <a:p>
            <a:pPr marL="285750" lvl="1">
              <a:buFontTx/>
              <a:buChar char="-"/>
            </a:pPr>
            <a:r>
              <a:rPr lang="fr-CA" sz="2400" dirty="0"/>
              <a:t>Parties </a:t>
            </a:r>
            <a:r>
              <a:rPr lang="fr-CA" sz="2400" dirty="0" err="1"/>
              <a:t>agree</a:t>
            </a:r>
            <a:r>
              <a:rPr lang="fr-CA" sz="2400" dirty="0"/>
              <a:t> to </a:t>
            </a:r>
            <a:r>
              <a:rPr lang="fr-CA" sz="2400" dirty="0" err="1"/>
              <a:t>amendments</a:t>
            </a:r>
            <a:r>
              <a:rPr lang="fr-CA" sz="2400" dirty="0"/>
              <a:t> to 2017 CHRT 14, to </a:t>
            </a:r>
            <a:r>
              <a:rPr lang="fr-CA" sz="2400" dirty="0" err="1"/>
              <a:t>allow</a:t>
            </a:r>
            <a:r>
              <a:rPr lang="fr-CA" sz="2400" dirty="0"/>
              <a:t> for </a:t>
            </a:r>
            <a:r>
              <a:rPr lang="fr-CA" sz="2400" dirty="0" err="1"/>
              <a:t>clinical</a:t>
            </a:r>
            <a:r>
              <a:rPr lang="fr-CA" sz="2400" dirty="0"/>
              <a:t> case </a:t>
            </a:r>
            <a:r>
              <a:rPr lang="fr-CA" sz="2400" dirty="0" err="1"/>
              <a:t>conferencing</a:t>
            </a:r>
            <a:r>
              <a:rPr lang="fr-CA" sz="2400" dirty="0"/>
              <a:t> </a:t>
            </a:r>
            <a:r>
              <a:rPr lang="fr-CA" sz="2400" dirty="0" err="1"/>
              <a:t>where</a:t>
            </a:r>
            <a:r>
              <a:rPr lang="fr-CA" sz="2400" dirty="0"/>
              <a:t> </a:t>
            </a:r>
            <a:r>
              <a:rPr lang="fr-CA" sz="2400" dirty="0" err="1"/>
              <a:t>further</a:t>
            </a:r>
            <a:r>
              <a:rPr lang="fr-CA" sz="2400" dirty="0"/>
              <a:t> information </a:t>
            </a:r>
            <a:r>
              <a:rPr lang="fr-CA" sz="2400" dirty="0" err="1"/>
              <a:t>is</a:t>
            </a:r>
            <a:r>
              <a:rPr lang="fr-CA" sz="2400" dirty="0"/>
              <a:t> </a:t>
            </a:r>
            <a:r>
              <a:rPr lang="fr-CA" sz="2400" dirty="0" err="1"/>
              <a:t>reasonably</a:t>
            </a:r>
            <a:r>
              <a:rPr lang="fr-CA" sz="2400" dirty="0"/>
              <a:t> </a:t>
            </a:r>
            <a:r>
              <a:rPr lang="fr-CA" sz="2400" dirty="0" err="1"/>
              <a:t>necessary</a:t>
            </a:r>
            <a:r>
              <a:rPr lang="fr-CA" sz="2400" dirty="0"/>
              <a:t> to </a:t>
            </a:r>
            <a:r>
              <a:rPr lang="fr-CA" sz="2400" dirty="0" err="1"/>
              <a:t>understand</a:t>
            </a:r>
            <a:r>
              <a:rPr lang="fr-CA" sz="2400" dirty="0"/>
              <a:t> the First Nations </a:t>
            </a:r>
            <a:r>
              <a:rPr lang="fr-CA" sz="2400" dirty="0" err="1"/>
              <a:t>child’s</a:t>
            </a:r>
            <a:r>
              <a:rPr lang="fr-CA" sz="2400" dirty="0"/>
              <a:t> </a:t>
            </a:r>
            <a:r>
              <a:rPr lang="fr-CA" sz="2400" dirty="0" err="1"/>
              <a:t>clinical</a:t>
            </a:r>
            <a:r>
              <a:rPr lang="fr-CA" sz="2400" dirty="0"/>
              <a:t> </a:t>
            </a:r>
            <a:r>
              <a:rPr lang="fr-CA" sz="2400" dirty="0" err="1"/>
              <a:t>needs</a:t>
            </a:r>
            <a:endParaRPr lang="fr-CA" sz="2400" dirty="0"/>
          </a:p>
          <a:p>
            <a:pPr marL="285750" lvl="1">
              <a:buNone/>
            </a:pPr>
            <a:endParaRPr lang="fr-CA" sz="1300" dirty="0"/>
          </a:p>
          <a:p>
            <a:pPr marL="285750" lvl="1">
              <a:buFontTx/>
              <a:buChar char="-"/>
            </a:pPr>
            <a:r>
              <a:rPr lang="fr-CA" sz="2400" dirty="0"/>
              <a:t>All </a:t>
            </a:r>
            <a:r>
              <a:rPr lang="fr-CA" sz="2400" dirty="0" err="1"/>
              <a:t>other</a:t>
            </a:r>
            <a:r>
              <a:rPr lang="fr-CA" sz="2400" dirty="0"/>
              <a:t> cases </a:t>
            </a:r>
            <a:r>
              <a:rPr lang="fr-CA" sz="2400" dirty="0" err="1"/>
              <a:t>most</a:t>
            </a:r>
            <a:r>
              <a:rPr lang="fr-CA" sz="2400" dirty="0"/>
              <a:t> </a:t>
            </a:r>
            <a:r>
              <a:rPr lang="fr-CA" sz="2400" dirty="0" err="1"/>
              <a:t>be</a:t>
            </a:r>
            <a:r>
              <a:rPr lang="fr-CA" sz="2400" dirty="0"/>
              <a:t> </a:t>
            </a:r>
            <a:r>
              <a:rPr lang="fr-CA" sz="2400" dirty="0" err="1"/>
              <a:t>resolved</a:t>
            </a:r>
            <a:r>
              <a:rPr lang="fr-CA" sz="2400" dirty="0"/>
              <a:t> </a:t>
            </a:r>
            <a:r>
              <a:rPr lang="fr-CA" sz="2400" dirty="0" err="1"/>
              <a:t>within</a:t>
            </a:r>
            <a:r>
              <a:rPr lang="fr-CA" sz="2400" dirty="0"/>
              <a:t> the </a:t>
            </a:r>
            <a:r>
              <a:rPr lang="fr-CA" sz="2400" dirty="0" err="1"/>
              <a:t>following</a:t>
            </a:r>
            <a:r>
              <a:rPr lang="fr-CA" sz="2400" dirty="0"/>
              <a:t> </a:t>
            </a:r>
            <a:r>
              <a:rPr lang="fr-CA" sz="2400" dirty="0" err="1"/>
              <a:t>timeframes</a:t>
            </a:r>
            <a:r>
              <a:rPr lang="fr-CA" sz="2400" dirty="0"/>
              <a:t>:</a:t>
            </a:r>
          </a:p>
          <a:p>
            <a:pPr marL="685800" lvl="2">
              <a:buFontTx/>
              <a:buChar char="-"/>
            </a:pPr>
            <a:r>
              <a:rPr lang="fr-CA" sz="2300" dirty="0"/>
              <a:t>Urgent cases </a:t>
            </a:r>
            <a:r>
              <a:rPr lang="fr-CA" sz="2300" dirty="0" err="1"/>
              <a:t>involving</a:t>
            </a:r>
            <a:r>
              <a:rPr lang="fr-CA" sz="2300" dirty="0"/>
              <a:t> </a:t>
            </a:r>
            <a:r>
              <a:rPr lang="fr-CA" sz="2300" dirty="0" err="1"/>
              <a:t>irremediable</a:t>
            </a:r>
            <a:r>
              <a:rPr lang="fr-CA" sz="2300" dirty="0"/>
              <a:t> </a:t>
            </a:r>
            <a:r>
              <a:rPr lang="fr-CA" sz="2300" dirty="0" err="1"/>
              <a:t>harm</a:t>
            </a:r>
            <a:r>
              <a:rPr lang="fr-CA" sz="2300" dirty="0"/>
              <a:t>: </a:t>
            </a:r>
            <a:r>
              <a:rPr lang="fr-CA" sz="2300" dirty="0" err="1"/>
              <a:t>Immediately</a:t>
            </a:r>
            <a:endParaRPr lang="fr-CA" sz="2300" dirty="0"/>
          </a:p>
          <a:p>
            <a:pPr marL="685800" lvl="2">
              <a:buFontTx/>
              <a:buChar char="-"/>
            </a:pPr>
            <a:r>
              <a:rPr lang="fr-CA" sz="2300" dirty="0"/>
              <a:t>Urgent </a:t>
            </a:r>
            <a:r>
              <a:rPr lang="fr-CA" sz="2300" dirty="0" err="1"/>
              <a:t>individual</a:t>
            </a:r>
            <a:r>
              <a:rPr lang="fr-CA" sz="2300" dirty="0"/>
              <a:t> cases: 12 </a:t>
            </a:r>
            <a:r>
              <a:rPr lang="fr-CA" sz="2300" dirty="0" err="1"/>
              <a:t>hours</a:t>
            </a:r>
            <a:endParaRPr lang="fr-CA" sz="2300" dirty="0"/>
          </a:p>
          <a:p>
            <a:pPr marL="685800" lvl="2">
              <a:buFontTx/>
              <a:buChar char="-"/>
            </a:pPr>
            <a:r>
              <a:rPr lang="fr-CA" sz="2300" dirty="0"/>
              <a:t>Urgent group cases: 48 </a:t>
            </a:r>
            <a:r>
              <a:rPr lang="fr-CA" sz="2300" dirty="0" err="1"/>
              <a:t>hours</a:t>
            </a:r>
            <a:endParaRPr lang="fr-CA" sz="2300" dirty="0"/>
          </a:p>
          <a:p>
            <a:pPr marL="685800" lvl="2">
              <a:buFontTx/>
              <a:buChar char="-"/>
            </a:pPr>
            <a:r>
              <a:rPr lang="fr-CA" sz="2300" dirty="0" err="1"/>
              <a:t>Individual</a:t>
            </a:r>
            <a:r>
              <a:rPr lang="fr-CA" sz="2300" dirty="0"/>
              <a:t> cases: 48 </a:t>
            </a:r>
            <a:r>
              <a:rPr lang="fr-CA" sz="2300" dirty="0" err="1"/>
              <a:t>hours</a:t>
            </a:r>
            <a:endParaRPr lang="fr-CA" sz="2300" dirty="0"/>
          </a:p>
          <a:p>
            <a:pPr marL="685800" lvl="2">
              <a:buFontTx/>
              <a:buChar char="-"/>
            </a:pPr>
            <a:r>
              <a:rPr lang="fr-CA" sz="2300" dirty="0"/>
              <a:t>Group cases: 1 </a:t>
            </a:r>
            <a:r>
              <a:rPr lang="fr-CA" sz="2300" dirty="0" err="1"/>
              <a:t>week</a:t>
            </a:r>
            <a:endParaRPr lang="fr-CA" sz="2300" dirty="0"/>
          </a:p>
        </p:txBody>
      </p:sp>
    </p:spTree>
    <p:extLst>
      <p:ext uri="{BB962C8B-B14F-4D97-AF65-F5344CB8AC3E}">
        <p14:creationId xmlns:p14="http://schemas.microsoft.com/office/powerpoint/2010/main" val="1368574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F137-887E-4D1D-994A-DE970549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P</a:t>
            </a:r>
            <a:r>
              <a:rPr lang="en-CA" dirty="0" err="1"/>
              <a:t>erformance</a:t>
            </a:r>
            <a:r>
              <a:rPr lang="en-CA" dirty="0"/>
              <a:t> since 2017 CHRT 35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E552E3-16D7-4C8D-B8D3-62FB9ACB2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80231"/>
            <a:ext cx="830580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CA" sz="400" dirty="0"/>
          </a:p>
          <a:p>
            <a:pPr marL="285750" lvl="1">
              <a:buFontTx/>
              <a:buChar char="-"/>
            </a:pPr>
            <a:r>
              <a:rPr lang="fr-CA" sz="2400" dirty="0"/>
              <a:t>111,843 </a:t>
            </a:r>
            <a:r>
              <a:rPr lang="fr-CA" sz="2400" dirty="0" err="1"/>
              <a:t>requests</a:t>
            </a:r>
            <a:r>
              <a:rPr lang="fr-CA" sz="2400" dirty="0"/>
              <a:t> </a:t>
            </a:r>
            <a:r>
              <a:rPr lang="fr-CA" sz="2400" dirty="0" err="1"/>
              <a:t>approved</a:t>
            </a:r>
            <a:r>
              <a:rPr lang="fr-CA" sz="2400" dirty="0"/>
              <a:t> </a:t>
            </a:r>
            <a:r>
              <a:rPr lang="fr-CA" sz="2400" dirty="0" err="1"/>
              <a:t>from</a:t>
            </a:r>
            <a:r>
              <a:rPr lang="fr-CA" sz="2400" dirty="0"/>
              <a:t> July 6, 2016 to July 31, 2018</a:t>
            </a:r>
          </a:p>
          <a:p>
            <a:pPr marL="0" lvl="1" indent="0">
              <a:buNone/>
            </a:pPr>
            <a:endParaRPr lang="fr-CA" sz="2400" dirty="0"/>
          </a:p>
          <a:p>
            <a:pPr marL="285750" lvl="1">
              <a:buFontTx/>
              <a:buChar char="-"/>
            </a:pPr>
            <a:r>
              <a:rPr lang="fr-CA" sz="2400" dirty="0"/>
              <a:t>FY 2016/17: 4,940 </a:t>
            </a:r>
            <a:r>
              <a:rPr lang="fr-CA" sz="2400" dirty="0" err="1"/>
              <a:t>requests</a:t>
            </a:r>
            <a:r>
              <a:rPr lang="fr-CA" sz="2400" dirty="0"/>
              <a:t> </a:t>
            </a:r>
            <a:r>
              <a:rPr lang="fr-CA" sz="2400" dirty="0" err="1"/>
              <a:t>approved</a:t>
            </a:r>
            <a:endParaRPr lang="fr-CA" sz="2400" dirty="0"/>
          </a:p>
          <a:p>
            <a:pPr marL="685800" lvl="2">
              <a:buFontTx/>
              <a:buChar char="-"/>
            </a:pPr>
            <a:endParaRPr lang="fr-CA" dirty="0"/>
          </a:p>
          <a:p>
            <a:pPr marL="285750" lvl="1">
              <a:buFontTx/>
              <a:buChar char="-"/>
            </a:pPr>
            <a:r>
              <a:rPr lang="fr-CA" sz="2400" dirty="0"/>
              <a:t>FY 2017/18: 76,891 </a:t>
            </a:r>
            <a:r>
              <a:rPr lang="fr-CA" sz="2400" dirty="0" err="1"/>
              <a:t>requests</a:t>
            </a:r>
            <a:r>
              <a:rPr lang="fr-CA" sz="2400" dirty="0"/>
              <a:t> </a:t>
            </a:r>
            <a:r>
              <a:rPr lang="fr-CA" sz="2400" dirty="0" err="1"/>
              <a:t>approved</a:t>
            </a:r>
            <a:endParaRPr lang="fr-CA" sz="2400" dirty="0"/>
          </a:p>
          <a:p>
            <a:pPr marL="0" lvl="1" indent="0">
              <a:buNone/>
            </a:pPr>
            <a:endParaRPr lang="fr-CA" sz="2400" dirty="0"/>
          </a:p>
          <a:p>
            <a:pPr marL="285750" lvl="1">
              <a:buFontTx/>
              <a:buChar char="-"/>
            </a:pPr>
            <a:r>
              <a:rPr lang="fr-CA" sz="2400" dirty="0"/>
              <a:t>FY 2018/19 (to July 31): 30,012 </a:t>
            </a:r>
            <a:r>
              <a:rPr lang="fr-CA" sz="2400" dirty="0" err="1"/>
              <a:t>requests</a:t>
            </a:r>
            <a:r>
              <a:rPr lang="fr-CA" sz="2400" dirty="0"/>
              <a:t> </a:t>
            </a:r>
            <a:r>
              <a:rPr lang="fr-CA" sz="2400" dirty="0" err="1"/>
              <a:t>approved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912555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F137-887E-4D1D-994A-DE970549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P</a:t>
            </a:r>
            <a:r>
              <a:rPr lang="en-CA" dirty="0" err="1"/>
              <a:t>erformance</a:t>
            </a:r>
            <a:r>
              <a:rPr lang="en-CA" dirty="0"/>
              <a:t> since 2017 CHRT 35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E552E3-16D7-4C8D-B8D3-62FB9ACB2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80231"/>
            <a:ext cx="830580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CA" sz="400" dirty="0"/>
          </a:p>
          <a:p>
            <a:pPr marL="285750" lvl="1">
              <a:buFontTx/>
              <a:buChar char="-"/>
            </a:pPr>
            <a:r>
              <a:rPr lang="fr-CA" sz="3200" dirty="0" err="1"/>
              <a:t>Continuing</a:t>
            </a:r>
            <a:r>
              <a:rPr lang="fr-CA" sz="3200" dirty="0"/>
              <a:t> areas of </a:t>
            </a:r>
            <a:r>
              <a:rPr lang="fr-CA" sz="3200" dirty="0" err="1"/>
              <a:t>concern</a:t>
            </a:r>
            <a:endParaRPr lang="fr-CA" sz="3200" dirty="0"/>
          </a:p>
          <a:p>
            <a:pPr marL="285750" lvl="1">
              <a:buFontTx/>
              <a:buChar char="-"/>
            </a:pPr>
            <a:endParaRPr lang="fr-CA" sz="1400" dirty="0"/>
          </a:p>
          <a:p>
            <a:pPr marL="685800" lvl="2">
              <a:buFontTx/>
              <a:buChar char="-"/>
            </a:pPr>
            <a:r>
              <a:rPr lang="fr-CA" dirty="0" err="1"/>
              <a:t>Definition</a:t>
            </a:r>
            <a:r>
              <a:rPr lang="fr-CA" dirty="0"/>
              <a:t> of </a:t>
            </a:r>
            <a:r>
              <a:rPr lang="en-US" dirty="0"/>
              <a:t>“First Nations child”</a:t>
            </a:r>
          </a:p>
          <a:p>
            <a:pPr marL="685800" lvl="2">
              <a:buFontTx/>
              <a:buChar char="-"/>
            </a:pPr>
            <a:endParaRPr lang="en-US" sz="1400" dirty="0"/>
          </a:p>
          <a:p>
            <a:pPr marL="685800" lvl="2">
              <a:buFontTx/>
              <a:buChar char="-"/>
            </a:pPr>
            <a:r>
              <a:rPr lang="fr-CA" dirty="0" err="1"/>
              <a:t>Integration</a:t>
            </a:r>
            <a:r>
              <a:rPr lang="fr-CA" dirty="0"/>
              <a:t> of </a:t>
            </a:r>
            <a:r>
              <a:rPr lang="en-US" dirty="0"/>
              <a:t>“best interest of the child” consideration</a:t>
            </a:r>
            <a:endParaRPr lang="fr-CA" dirty="0"/>
          </a:p>
          <a:p>
            <a:pPr marL="685800" lvl="2">
              <a:buFontTx/>
              <a:buChar char="-"/>
            </a:pPr>
            <a:endParaRPr lang="fr-CA" dirty="0"/>
          </a:p>
          <a:p>
            <a:pPr marL="685800" lvl="2">
              <a:buFontTx/>
              <a:buChar char="-"/>
            </a:pPr>
            <a:r>
              <a:rPr lang="fr-CA" dirty="0" err="1"/>
              <a:t>Procedure</a:t>
            </a:r>
            <a:r>
              <a:rPr lang="fr-CA" dirty="0"/>
              <a:t> for </a:t>
            </a:r>
            <a:r>
              <a:rPr lang="fr-CA" dirty="0" err="1"/>
              <a:t>identifying</a:t>
            </a:r>
            <a:r>
              <a:rPr lang="fr-CA" dirty="0"/>
              <a:t> and </a:t>
            </a:r>
            <a:r>
              <a:rPr lang="fr-CA" dirty="0" err="1"/>
              <a:t>responding</a:t>
            </a:r>
            <a:r>
              <a:rPr lang="fr-CA" dirty="0"/>
              <a:t> to urgent cases</a:t>
            </a:r>
          </a:p>
          <a:p>
            <a:pPr marL="685800" lvl="2">
              <a:buFontTx/>
              <a:buChar char="-"/>
            </a:pPr>
            <a:endParaRPr lang="fr-CA" dirty="0"/>
          </a:p>
          <a:p>
            <a:pPr marL="685800" lvl="2">
              <a:buFontTx/>
              <a:buChar char="-"/>
            </a:pPr>
            <a:r>
              <a:rPr lang="fr-CA" dirty="0"/>
              <a:t>Focal Point focus on service gaps </a:t>
            </a:r>
            <a:r>
              <a:rPr lang="fr-CA" dirty="0" err="1"/>
              <a:t>rather</a:t>
            </a:r>
            <a:r>
              <a:rPr lang="fr-CA" dirty="0"/>
              <a:t> </a:t>
            </a:r>
            <a:r>
              <a:rPr lang="fr-CA" dirty="0" err="1"/>
              <a:t>than</a:t>
            </a:r>
            <a:r>
              <a:rPr lang="fr-CA" dirty="0"/>
              <a:t> substantive </a:t>
            </a:r>
            <a:r>
              <a:rPr lang="fr-CA" dirty="0" err="1"/>
              <a:t>equality</a:t>
            </a:r>
            <a:endParaRPr lang="fr-CA" dirty="0"/>
          </a:p>
          <a:p>
            <a:pPr marL="685800" lvl="2">
              <a:buFontTx/>
              <a:buChar char="-"/>
            </a:pPr>
            <a:endParaRPr lang="fr-CA" dirty="0"/>
          </a:p>
          <a:p>
            <a:pPr marL="685800" lvl="2">
              <a:buFontTx/>
              <a:buChar char="-"/>
            </a:pPr>
            <a:endParaRPr lang="fr-CA" dirty="0"/>
          </a:p>
          <a:p>
            <a:pPr marL="685800" lvl="2">
              <a:buFontTx/>
              <a:buChar char="-"/>
            </a:pP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3180388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F137-887E-4D1D-994A-DE970549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P</a:t>
            </a:r>
            <a:r>
              <a:rPr lang="en-CA" dirty="0" err="1"/>
              <a:t>erformance</a:t>
            </a:r>
            <a:r>
              <a:rPr lang="en-CA" dirty="0"/>
              <a:t> since 2017 CHRT 35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E552E3-16D7-4C8D-B8D3-62FB9ACB2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80231"/>
            <a:ext cx="830580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CA" sz="400" dirty="0"/>
          </a:p>
          <a:p>
            <a:pPr marL="285750" lvl="1">
              <a:buFontTx/>
              <a:buChar char="-"/>
            </a:pPr>
            <a:r>
              <a:rPr lang="fr-CA" sz="3200" dirty="0" err="1"/>
              <a:t>Continuing</a:t>
            </a:r>
            <a:r>
              <a:rPr lang="fr-CA" sz="3200" dirty="0"/>
              <a:t> areas of </a:t>
            </a:r>
            <a:r>
              <a:rPr lang="fr-CA" sz="3200" dirty="0" err="1"/>
              <a:t>concern</a:t>
            </a:r>
            <a:endParaRPr lang="fr-CA" sz="3200" dirty="0"/>
          </a:p>
          <a:p>
            <a:pPr marL="285750" lvl="1">
              <a:buFontTx/>
              <a:buChar char="-"/>
            </a:pPr>
            <a:endParaRPr lang="fr-CA" sz="1400" dirty="0"/>
          </a:p>
          <a:p>
            <a:pPr marL="685800" lvl="2">
              <a:buFontTx/>
              <a:buChar char="-"/>
            </a:pPr>
            <a:r>
              <a:rPr lang="fr-CA" dirty="0" err="1"/>
              <a:t>Unnecessary</a:t>
            </a:r>
            <a:r>
              <a:rPr lang="fr-CA" dirty="0"/>
              <a:t> </a:t>
            </a:r>
            <a:r>
              <a:rPr lang="fr-CA" dirty="0" err="1"/>
              <a:t>requests</a:t>
            </a:r>
            <a:r>
              <a:rPr lang="fr-CA" dirty="0"/>
              <a:t> for information</a:t>
            </a:r>
          </a:p>
          <a:p>
            <a:pPr marL="685800" lvl="2">
              <a:buFontTx/>
              <a:buChar char="-"/>
            </a:pPr>
            <a:endParaRPr lang="fr-CA" dirty="0"/>
          </a:p>
          <a:p>
            <a:pPr marL="685800" lvl="2">
              <a:buFontTx/>
              <a:buChar char="-"/>
            </a:pPr>
            <a:r>
              <a:rPr lang="fr-CA" dirty="0" err="1"/>
              <a:t>Escalation</a:t>
            </a:r>
            <a:r>
              <a:rPr lang="fr-CA" dirty="0"/>
              <a:t> to </a:t>
            </a:r>
            <a:r>
              <a:rPr lang="fr-CA" dirty="0" err="1"/>
              <a:t>Headquarters</a:t>
            </a:r>
            <a:endParaRPr lang="fr-CA" dirty="0"/>
          </a:p>
          <a:p>
            <a:pPr marL="685800" lvl="2">
              <a:buFontTx/>
              <a:buChar char="-"/>
            </a:pPr>
            <a:endParaRPr lang="fr-CA" dirty="0"/>
          </a:p>
          <a:p>
            <a:pPr marL="685800" lvl="2">
              <a:buFontTx/>
              <a:buChar char="-"/>
            </a:pPr>
            <a:r>
              <a:rPr lang="fr-CA" dirty="0"/>
              <a:t>Service Standard Compliance</a:t>
            </a:r>
          </a:p>
          <a:p>
            <a:pPr marL="685800" lvl="2">
              <a:buFontTx/>
              <a:buChar char="-"/>
            </a:pPr>
            <a:endParaRPr lang="fr-CA" dirty="0"/>
          </a:p>
          <a:p>
            <a:pPr marL="685800" lvl="2">
              <a:buFontTx/>
              <a:buChar char="-"/>
            </a:pPr>
            <a:r>
              <a:rPr lang="fr-CA" dirty="0" err="1"/>
              <a:t>Appeals</a:t>
            </a:r>
            <a:r>
              <a:rPr lang="fr-CA" dirty="0"/>
              <a:t> process</a:t>
            </a:r>
          </a:p>
          <a:p>
            <a:pPr marL="685800" lvl="2">
              <a:buFontTx/>
              <a:buChar char="-"/>
            </a:pP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2921958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F137-887E-4D1D-994A-DE970549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P</a:t>
            </a:r>
            <a:r>
              <a:rPr lang="en-CA" dirty="0" err="1"/>
              <a:t>erformance</a:t>
            </a:r>
            <a:r>
              <a:rPr lang="en-CA" dirty="0"/>
              <a:t> since 2017 CHRT 35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E552E3-16D7-4C8D-B8D3-62FB9ACB2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80231"/>
            <a:ext cx="830580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CA" sz="400" dirty="0"/>
          </a:p>
          <a:p>
            <a:pPr marL="285750" lvl="1">
              <a:buFontTx/>
              <a:buChar char="-"/>
            </a:pPr>
            <a:r>
              <a:rPr lang="fr-CA" sz="3200" dirty="0"/>
              <a:t>Service standard compliance – large </a:t>
            </a:r>
            <a:r>
              <a:rPr lang="fr-CA" sz="3200" dirty="0" err="1"/>
              <a:t>variability</a:t>
            </a:r>
            <a:endParaRPr lang="fr-CA" sz="3200" dirty="0"/>
          </a:p>
          <a:p>
            <a:pPr marL="685800" lvl="2">
              <a:buFontTx/>
              <a:buChar char="-"/>
            </a:pPr>
            <a:r>
              <a:rPr lang="fr-CA" dirty="0" err="1"/>
              <a:t>Monthly</a:t>
            </a:r>
            <a:r>
              <a:rPr lang="fr-CA" dirty="0"/>
              <a:t> </a:t>
            </a:r>
            <a:r>
              <a:rPr lang="fr-CA" dirty="0" err="1"/>
              <a:t>averages</a:t>
            </a:r>
            <a:r>
              <a:rPr lang="fr-CA" dirty="0"/>
              <a:t> </a:t>
            </a:r>
            <a:r>
              <a:rPr lang="fr-CA" dirty="0" err="1"/>
              <a:t>vary</a:t>
            </a:r>
            <a:r>
              <a:rPr lang="fr-CA" dirty="0"/>
              <a:t> </a:t>
            </a:r>
            <a:r>
              <a:rPr lang="fr-CA" dirty="0" err="1"/>
              <a:t>from</a:t>
            </a:r>
            <a:r>
              <a:rPr lang="fr-CA" dirty="0"/>
              <a:t> 51% to 90% (</a:t>
            </a:r>
            <a:r>
              <a:rPr lang="fr-CA" dirty="0" err="1"/>
              <a:t>below</a:t>
            </a:r>
            <a:r>
              <a:rPr lang="fr-CA" dirty="0"/>
              <a:t> 80% </a:t>
            </a:r>
            <a:r>
              <a:rPr lang="fr-CA" dirty="0" err="1"/>
              <a:t>since</a:t>
            </a:r>
            <a:r>
              <a:rPr lang="fr-CA" dirty="0"/>
              <a:t> </a:t>
            </a:r>
            <a:r>
              <a:rPr lang="fr-CA" dirty="0" err="1"/>
              <a:t>February</a:t>
            </a:r>
            <a:r>
              <a:rPr lang="fr-CA" dirty="0"/>
              <a:t> 2018)</a:t>
            </a:r>
          </a:p>
          <a:p>
            <a:pPr marL="685800" lvl="2">
              <a:buFontTx/>
              <a:buChar char="-"/>
            </a:pPr>
            <a:endParaRPr lang="fr-CA" dirty="0"/>
          </a:p>
          <a:p>
            <a:pPr marL="685800" lvl="2">
              <a:buFontTx/>
              <a:buChar char="-"/>
            </a:pPr>
            <a:r>
              <a:rPr lang="fr-CA" dirty="0"/>
              <a:t>High </a:t>
            </a:r>
            <a:r>
              <a:rPr lang="fr-CA" dirty="0" err="1"/>
              <a:t>variability</a:t>
            </a:r>
            <a:r>
              <a:rPr lang="fr-CA" dirty="0"/>
              <a:t> </a:t>
            </a:r>
            <a:r>
              <a:rPr lang="fr-CA" dirty="0" err="1"/>
              <a:t>within</a:t>
            </a:r>
            <a:r>
              <a:rPr lang="fr-CA" dirty="0"/>
              <a:t> provinces</a:t>
            </a:r>
          </a:p>
          <a:p>
            <a:pPr marL="1143000" lvl="3">
              <a:buFontTx/>
              <a:buChar char="-"/>
            </a:pPr>
            <a:r>
              <a:rPr lang="fr-CA" dirty="0"/>
              <a:t>Alberta 94% in Jan ’18 to 16% in May ’18</a:t>
            </a:r>
          </a:p>
          <a:p>
            <a:pPr marL="1143000" lvl="3">
              <a:buFontTx/>
              <a:buChar char="-"/>
            </a:pPr>
            <a:endParaRPr lang="fr-CA" dirty="0"/>
          </a:p>
          <a:p>
            <a:pPr marL="685800" lvl="2">
              <a:buFontTx/>
              <a:buChar char="-"/>
            </a:pPr>
            <a:r>
              <a:rPr lang="fr-CA" dirty="0"/>
              <a:t>High </a:t>
            </a:r>
            <a:r>
              <a:rPr lang="fr-CA" dirty="0" err="1"/>
              <a:t>variability</a:t>
            </a:r>
            <a:r>
              <a:rPr lang="fr-CA" dirty="0"/>
              <a:t> </a:t>
            </a:r>
            <a:r>
              <a:rPr lang="fr-CA" dirty="0" err="1"/>
              <a:t>between</a:t>
            </a:r>
            <a:r>
              <a:rPr lang="fr-CA" dirty="0"/>
              <a:t> provinces</a:t>
            </a:r>
          </a:p>
          <a:p>
            <a:pPr marL="1143000" lvl="3">
              <a:buFontTx/>
              <a:buChar char="-"/>
            </a:pPr>
            <a:r>
              <a:rPr lang="fr-CA" dirty="0"/>
              <a:t>Manitoba 90% in July ’18 to </a:t>
            </a:r>
            <a:r>
              <a:rPr lang="fr-CA" dirty="0" err="1"/>
              <a:t>Quebec</a:t>
            </a:r>
            <a:r>
              <a:rPr lang="fr-CA" dirty="0"/>
              <a:t> 34% in July ’18</a:t>
            </a:r>
          </a:p>
          <a:p>
            <a:pPr marL="285750" lvl="1">
              <a:buFontTx/>
              <a:buChar char="-"/>
            </a:pPr>
            <a:endParaRPr lang="fr-CA" sz="2300" dirty="0"/>
          </a:p>
        </p:txBody>
      </p:sp>
    </p:spTree>
    <p:extLst>
      <p:ext uri="{BB962C8B-B14F-4D97-AF65-F5344CB8AC3E}">
        <p14:creationId xmlns:p14="http://schemas.microsoft.com/office/powerpoint/2010/main" val="540236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F137-887E-4D1D-994A-DE970549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P</a:t>
            </a:r>
            <a:r>
              <a:rPr lang="en-CA" dirty="0" err="1"/>
              <a:t>erformance</a:t>
            </a:r>
            <a:r>
              <a:rPr lang="en-CA" dirty="0"/>
              <a:t> since 2017 CHRT 35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E552E3-16D7-4C8D-B8D3-62FB9ACB2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80231"/>
            <a:ext cx="830580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CA" sz="400" dirty="0"/>
          </a:p>
          <a:p>
            <a:pPr marL="285750" lvl="1">
              <a:buFontTx/>
              <a:buChar char="-"/>
            </a:pPr>
            <a:r>
              <a:rPr lang="fr-CA" dirty="0"/>
              <a:t>High </a:t>
            </a:r>
            <a:r>
              <a:rPr lang="fr-CA" dirty="0" err="1"/>
              <a:t>number</a:t>
            </a:r>
            <a:r>
              <a:rPr lang="fr-CA" dirty="0"/>
              <a:t> of cases </a:t>
            </a:r>
            <a:r>
              <a:rPr lang="fr-CA" dirty="0" err="1"/>
              <a:t>escalated</a:t>
            </a:r>
            <a:r>
              <a:rPr lang="fr-CA" dirty="0"/>
              <a:t> to </a:t>
            </a:r>
            <a:r>
              <a:rPr lang="fr-CA" dirty="0" err="1"/>
              <a:t>Headquarters</a:t>
            </a:r>
            <a:endParaRPr lang="fr-CA" dirty="0"/>
          </a:p>
          <a:p>
            <a:pPr marL="685800" lvl="2">
              <a:buFontTx/>
              <a:buChar char="-"/>
            </a:pPr>
            <a:r>
              <a:rPr lang="fr-CA" dirty="0"/>
              <a:t>April – July 2018: 580 cases </a:t>
            </a:r>
            <a:r>
              <a:rPr lang="fr-CA" dirty="0" err="1"/>
              <a:t>escalated</a:t>
            </a:r>
            <a:r>
              <a:rPr lang="fr-CA" dirty="0"/>
              <a:t> (170 </a:t>
            </a:r>
            <a:r>
              <a:rPr lang="fr-CA" dirty="0" err="1"/>
              <a:t>denied</a:t>
            </a:r>
            <a:r>
              <a:rPr lang="fr-CA" dirty="0"/>
              <a:t>)</a:t>
            </a:r>
          </a:p>
          <a:p>
            <a:pPr marL="685800" lvl="2">
              <a:buFontTx/>
              <a:buChar char="-"/>
            </a:pPr>
            <a:endParaRPr lang="fr-CA" sz="1600" dirty="0"/>
          </a:p>
          <a:p>
            <a:pPr marL="285750" lvl="1">
              <a:buFontTx/>
              <a:buChar char="-"/>
            </a:pPr>
            <a:r>
              <a:rPr lang="fr-CA" dirty="0" err="1"/>
              <a:t>Escalation</a:t>
            </a:r>
            <a:r>
              <a:rPr lang="fr-CA" dirty="0"/>
              <a:t> to </a:t>
            </a:r>
            <a:r>
              <a:rPr lang="fr-CA" dirty="0" err="1"/>
              <a:t>Headquarters</a:t>
            </a:r>
            <a:r>
              <a:rPr lang="fr-CA" dirty="0"/>
              <a:t> causes </a:t>
            </a:r>
            <a:r>
              <a:rPr lang="fr-CA" dirty="0" err="1"/>
              <a:t>delays</a:t>
            </a:r>
            <a:endParaRPr lang="fr-CA" dirty="0"/>
          </a:p>
          <a:p>
            <a:pPr marL="685800" lvl="2">
              <a:buFontTx/>
              <a:buChar char="-"/>
            </a:pPr>
            <a:r>
              <a:rPr lang="fr-CA" dirty="0"/>
              <a:t>April 2018: 1.3% of cases </a:t>
            </a:r>
            <a:r>
              <a:rPr lang="fr-CA" dirty="0" err="1"/>
              <a:t>within</a:t>
            </a:r>
            <a:r>
              <a:rPr lang="fr-CA" dirty="0"/>
              <a:t> service standard</a:t>
            </a:r>
          </a:p>
          <a:p>
            <a:pPr marL="685800" lvl="2">
              <a:buFontTx/>
              <a:buChar char="-"/>
            </a:pPr>
            <a:r>
              <a:rPr lang="fr-CA" dirty="0"/>
              <a:t>May 2018: 39.8% of cases </a:t>
            </a:r>
            <a:r>
              <a:rPr lang="fr-CA" dirty="0" err="1"/>
              <a:t>within</a:t>
            </a:r>
            <a:r>
              <a:rPr lang="fr-CA" dirty="0"/>
              <a:t> service standard</a:t>
            </a:r>
          </a:p>
          <a:p>
            <a:pPr marL="685800" lvl="2">
              <a:buFontTx/>
              <a:buChar char="-"/>
            </a:pPr>
            <a:r>
              <a:rPr lang="fr-CA" dirty="0"/>
              <a:t>June 2018: 7.2% of cases </a:t>
            </a:r>
            <a:r>
              <a:rPr lang="fr-CA" dirty="0" err="1"/>
              <a:t>within</a:t>
            </a:r>
            <a:r>
              <a:rPr lang="fr-CA" dirty="0"/>
              <a:t> service standard</a:t>
            </a:r>
          </a:p>
          <a:p>
            <a:pPr marL="685800" lvl="2">
              <a:buFontTx/>
              <a:buChar char="-"/>
            </a:pPr>
            <a:r>
              <a:rPr lang="fr-CA" dirty="0"/>
              <a:t>July 2018: 5.0% of cases </a:t>
            </a:r>
            <a:r>
              <a:rPr lang="fr-CA" dirty="0" err="1"/>
              <a:t>within</a:t>
            </a:r>
            <a:r>
              <a:rPr lang="fr-CA" dirty="0"/>
              <a:t> service standard</a:t>
            </a:r>
          </a:p>
          <a:p>
            <a:pPr marL="0" lvl="1" indent="0">
              <a:buNone/>
            </a:pPr>
            <a:endParaRPr lang="fr-CA" sz="2000" dirty="0"/>
          </a:p>
          <a:p>
            <a:pPr marL="685800" lvl="2">
              <a:buFontTx/>
              <a:buChar char="-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10089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F137-887E-4D1D-994A-DE970549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P</a:t>
            </a:r>
            <a:r>
              <a:rPr lang="en-CA" dirty="0" err="1"/>
              <a:t>erformance</a:t>
            </a:r>
            <a:r>
              <a:rPr lang="en-CA" dirty="0"/>
              <a:t> since 2017 CHRT 35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E552E3-16D7-4C8D-B8D3-62FB9ACB2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80231"/>
            <a:ext cx="830580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CA" sz="400" dirty="0"/>
          </a:p>
          <a:p>
            <a:pPr marL="285750" lvl="1">
              <a:buFontTx/>
              <a:buChar char="-"/>
            </a:pPr>
            <a:r>
              <a:rPr lang="fr-CA" dirty="0"/>
              <a:t>Low </a:t>
            </a:r>
            <a:r>
              <a:rPr lang="fr-CA" dirty="0" err="1"/>
              <a:t>number</a:t>
            </a:r>
            <a:r>
              <a:rPr lang="fr-CA" dirty="0"/>
              <a:t> of </a:t>
            </a:r>
            <a:r>
              <a:rPr lang="fr-CA" dirty="0" err="1"/>
              <a:t>appeals</a:t>
            </a:r>
            <a:r>
              <a:rPr lang="fr-CA" dirty="0"/>
              <a:t> April to July 2018</a:t>
            </a:r>
          </a:p>
          <a:p>
            <a:pPr marL="685800" lvl="2">
              <a:buFontTx/>
              <a:buChar char="-"/>
            </a:pPr>
            <a:r>
              <a:rPr lang="fr-CA" dirty="0"/>
              <a:t>8 </a:t>
            </a:r>
            <a:r>
              <a:rPr lang="fr-CA" dirty="0" err="1"/>
              <a:t>appeals</a:t>
            </a:r>
            <a:r>
              <a:rPr lang="fr-CA" dirty="0"/>
              <a:t> (6 </a:t>
            </a:r>
            <a:r>
              <a:rPr lang="fr-CA" dirty="0" err="1"/>
              <a:t>allowed</a:t>
            </a:r>
            <a:r>
              <a:rPr lang="fr-CA" dirty="0"/>
              <a:t>; 2 </a:t>
            </a:r>
            <a:r>
              <a:rPr lang="fr-CA" dirty="0" err="1"/>
              <a:t>denied</a:t>
            </a:r>
            <a:r>
              <a:rPr lang="fr-CA" dirty="0"/>
              <a:t>)</a:t>
            </a:r>
          </a:p>
          <a:p>
            <a:pPr marL="685800" lvl="2">
              <a:buFontTx/>
              <a:buChar char="-"/>
            </a:pPr>
            <a:endParaRPr lang="fr-CA" sz="1600" dirty="0"/>
          </a:p>
          <a:p>
            <a:pPr marL="0" lvl="1" indent="0">
              <a:buNone/>
            </a:pPr>
            <a:endParaRPr lang="fr-CA" sz="2000" dirty="0"/>
          </a:p>
          <a:p>
            <a:pPr marL="685800" lvl="2">
              <a:buFontTx/>
              <a:buChar char="-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69105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F137-887E-4D1D-994A-DE970549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Implementation</a:t>
            </a:r>
            <a:r>
              <a:rPr lang="fr-CA" dirty="0"/>
              <a:t> and Next </a:t>
            </a:r>
            <a:r>
              <a:rPr lang="fr-CA" dirty="0" err="1"/>
              <a:t>Steps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64E58-93D3-4B3B-9AF0-BF6F1ED28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8747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fr-CA" sz="2800" dirty="0"/>
              <a:t>Canadian Human </a:t>
            </a:r>
            <a:r>
              <a:rPr lang="fr-CA" sz="2800" dirty="0" err="1"/>
              <a:t>Rights</a:t>
            </a:r>
            <a:r>
              <a:rPr lang="fr-CA" sz="2800" dirty="0"/>
              <a:t> Tribunal </a:t>
            </a:r>
            <a:r>
              <a:rPr lang="fr-CA" sz="2800" dirty="0" err="1"/>
              <a:t>Oversight</a:t>
            </a:r>
            <a:endParaRPr lang="fr-CA" sz="2800" dirty="0"/>
          </a:p>
          <a:p>
            <a:pPr marL="0" lvl="0" indent="0">
              <a:buNone/>
            </a:pPr>
            <a:endParaRPr lang="fr-CA" sz="2000" dirty="0"/>
          </a:p>
          <a:p>
            <a:pPr lvl="0">
              <a:buFontTx/>
              <a:buChar char="-"/>
            </a:pPr>
            <a:r>
              <a:rPr lang="fr-CA" sz="2800" dirty="0"/>
              <a:t>Consultation Committee on Child </a:t>
            </a:r>
            <a:r>
              <a:rPr lang="fr-CA" sz="2800" dirty="0" err="1"/>
              <a:t>Welfare</a:t>
            </a:r>
            <a:r>
              <a:rPr lang="fr-CA" sz="2800" dirty="0"/>
              <a:t> (CHRT)</a:t>
            </a:r>
          </a:p>
          <a:p>
            <a:pPr lvl="0">
              <a:buFontTx/>
              <a:buChar char="-"/>
            </a:pPr>
            <a:endParaRPr lang="fr-CA" sz="2000" dirty="0"/>
          </a:p>
          <a:p>
            <a:pPr lvl="0">
              <a:buFontTx/>
              <a:buChar char="-"/>
            </a:pPr>
            <a:r>
              <a:rPr lang="fr-CA" sz="2800" dirty="0" err="1"/>
              <a:t>Jordan’s</a:t>
            </a:r>
            <a:r>
              <a:rPr lang="fr-CA" sz="2800" dirty="0"/>
              <a:t> </a:t>
            </a:r>
            <a:r>
              <a:rPr lang="fr-CA" sz="2800" dirty="0" err="1"/>
              <a:t>Principle</a:t>
            </a:r>
            <a:r>
              <a:rPr lang="fr-CA" sz="2800" dirty="0"/>
              <a:t> </a:t>
            </a:r>
            <a:r>
              <a:rPr lang="fr-CA" sz="2800" dirty="0" err="1"/>
              <a:t>Operational</a:t>
            </a:r>
            <a:r>
              <a:rPr lang="fr-CA" sz="2800" dirty="0"/>
              <a:t> Committee (ISC)</a:t>
            </a:r>
          </a:p>
          <a:p>
            <a:pPr marL="0" lvl="0" indent="0">
              <a:buNone/>
            </a:pPr>
            <a:endParaRPr lang="fr-CA" sz="2000" dirty="0"/>
          </a:p>
          <a:p>
            <a:pPr lvl="0">
              <a:buFontTx/>
              <a:buChar char="-"/>
            </a:pPr>
            <a:r>
              <a:rPr lang="fr-CA" sz="2800" dirty="0" err="1"/>
              <a:t>Jordan’s</a:t>
            </a:r>
            <a:r>
              <a:rPr lang="fr-CA" sz="2800" dirty="0"/>
              <a:t> </a:t>
            </a:r>
            <a:r>
              <a:rPr lang="fr-CA" sz="2800" dirty="0" err="1"/>
              <a:t>Principle</a:t>
            </a:r>
            <a:r>
              <a:rPr lang="fr-CA" sz="2800" dirty="0"/>
              <a:t> Action Table (NAC)</a:t>
            </a:r>
          </a:p>
        </p:txBody>
      </p:sp>
    </p:spTree>
    <p:extLst>
      <p:ext uri="{BB962C8B-B14F-4D97-AF65-F5344CB8AC3E}">
        <p14:creationId xmlns:p14="http://schemas.microsoft.com/office/powerpoint/2010/main" val="1934007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1732F-644D-4E1E-97AD-B64CBAF5D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Jordan River Anderson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BEB08-7091-4AF7-9AA2-532519E0F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88861"/>
            <a:ext cx="8305800" cy="454258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CA" sz="2800" dirty="0"/>
              <a:t>Born in </a:t>
            </a:r>
            <a:r>
              <a:rPr lang="fr-CA" sz="2800" dirty="0" err="1"/>
              <a:t>Norway</a:t>
            </a:r>
            <a:r>
              <a:rPr lang="fr-CA" sz="2800" dirty="0"/>
              <a:t> House Cree Nation in 1999</a:t>
            </a:r>
          </a:p>
          <a:p>
            <a:pPr marL="0" indent="0">
              <a:buNone/>
            </a:pPr>
            <a:endParaRPr lang="fr-CA" sz="1400" dirty="0"/>
          </a:p>
          <a:p>
            <a:pPr>
              <a:buFontTx/>
              <a:buChar char="-"/>
            </a:pPr>
            <a:r>
              <a:rPr lang="fr-CA" sz="2800" dirty="0"/>
              <a:t>Due to a </a:t>
            </a:r>
            <a:r>
              <a:rPr lang="fr-CA" sz="2800" dirty="0" err="1"/>
              <a:t>serious</a:t>
            </a:r>
            <a:r>
              <a:rPr lang="fr-CA" sz="2800" dirty="0"/>
              <a:t> </a:t>
            </a:r>
            <a:r>
              <a:rPr lang="fr-CA" sz="2800" dirty="0" err="1"/>
              <a:t>medical</a:t>
            </a:r>
            <a:r>
              <a:rPr lang="fr-CA" sz="2800" dirty="0"/>
              <a:t> condition and </a:t>
            </a:r>
            <a:r>
              <a:rPr lang="fr-CA" sz="2800" dirty="0" err="1"/>
              <a:t>lack</a:t>
            </a:r>
            <a:r>
              <a:rPr lang="fr-CA" sz="2800" dirty="0"/>
              <a:t> of services on-</a:t>
            </a:r>
            <a:r>
              <a:rPr lang="fr-CA" sz="2800" dirty="0" err="1"/>
              <a:t>reserve</a:t>
            </a:r>
            <a:r>
              <a:rPr lang="fr-CA" sz="2800" dirty="0"/>
              <a:t>, </a:t>
            </a:r>
            <a:r>
              <a:rPr lang="fr-CA" sz="2800" dirty="0" err="1"/>
              <a:t>surrendered</a:t>
            </a:r>
            <a:r>
              <a:rPr lang="fr-CA" sz="2800" dirty="0"/>
              <a:t> to provincial care</a:t>
            </a:r>
          </a:p>
          <a:p>
            <a:pPr marL="0" indent="0">
              <a:buNone/>
            </a:pPr>
            <a:endParaRPr lang="fr-CA" sz="1400" dirty="0"/>
          </a:p>
          <a:p>
            <a:pPr>
              <a:buFontTx/>
              <a:buChar char="-"/>
            </a:pPr>
            <a:r>
              <a:rPr lang="fr-CA" sz="2800" dirty="0" err="1"/>
              <a:t>Stabilized</a:t>
            </a:r>
            <a:r>
              <a:rPr lang="fr-CA" sz="2800" dirty="0"/>
              <a:t> at the </a:t>
            </a:r>
            <a:r>
              <a:rPr lang="fr-CA" sz="2800" dirty="0" err="1"/>
              <a:t>age</a:t>
            </a:r>
            <a:r>
              <a:rPr lang="fr-CA" sz="2800" dirty="0"/>
              <a:t> of </a:t>
            </a:r>
            <a:r>
              <a:rPr lang="fr-CA" sz="2800" dirty="0" err="1"/>
              <a:t>two</a:t>
            </a:r>
            <a:r>
              <a:rPr lang="fr-CA" sz="2800" dirty="0"/>
              <a:t>, but </a:t>
            </a:r>
            <a:r>
              <a:rPr lang="fr-CA" sz="2800" dirty="0" err="1"/>
              <a:t>did</a:t>
            </a:r>
            <a:r>
              <a:rPr lang="fr-CA" sz="2800" dirty="0"/>
              <a:t> not go </a:t>
            </a:r>
            <a:r>
              <a:rPr lang="fr-CA" sz="2800" dirty="0" err="1"/>
              <a:t>into</a:t>
            </a:r>
            <a:r>
              <a:rPr lang="fr-CA" sz="2800" dirty="0"/>
              <a:t> </a:t>
            </a:r>
            <a:r>
              <a:rPr lang="fr-CA" sz="2800" dirty="0" err="1"/>
              <a:t>specialized</a:t>
            </a:r>
            <a:r>
              <a:rPr lang="fr-CA" sz="2800" dirty="0"/>
              <a:t> </a:t>
            </a:r>
            <a:r>
              <a:rPr lang="fr-CA" sz="2800" dirty="0" err="1"/>
              <a:t>foster</a:t>
            </a:r>
            <a:r>
              <a:rPr lang="fr-CA" sz="2800" dirty="0"/>
              <a:t> home as </a:t>
            </a:r>
            <a:r>
              <a:rPr lang="fr-CA" sz="2800" dirty="0" err="1"/>
              <a:t>federal</a:t>
            </a:r>
            <a:r>
              <a:rPr lang="fr-CA" sz="2800" dirty="0"/>
              <a:t> and provincial </a:t>
            </a:r>
            <a:r>
              <a:rPr lang="fr-CA" sz="2800" dirty="0" err="1"/>
              <a:t>governments</a:t>
            </a:r>
            <a:r>
              <a:rPr lang="fr-CA" sz="2800" dirty="0"/>
              <a:t> </a:t>
            </a:r>
            <a:r>
              <a:rPr lang="fr-CA" sz="2800" dirty="0" err="1"/>
              <a:t>could</a:t>
            </a:r>
            <a:r>
              <a:rPr lang="fr-CA" sz="2800" dirty="0"/>
              <a:t> not </a:t>
            </a:r>
            <a:r>
              <a:rPr lang="fr-CA" sz="2800" dirty="0" err="1"/>
              <a:t>agree</a:t>
            </a:r>
            <a:r>
              <a:rPr lang="fr-CA" sz="2800" dirty="0"/>
              <a:t> </a:t>
            </a:r>
            <a:r>
              <a:rPr lang="fr-CA" sz="2800" dirty="0" err="1"/>
              <a:t>who</a:t>
            </a:r>
            <a:r>
              <a:rPr lang="fr-CA" sz="2800" dirty="0"/>
              <a:t> </a:t>
            </a:r>
            <a:r>
              <a:rPr lang="fr-CA" sz="2800" dirty="0" err="1"/>
              <a:t>would</a:t>
            </a:r>
            <a:r>
              <a:rPr lang="fr-CA" sz="2800" dirty="0"/>
              <a:t> </a:t>
            </a:r>
            <a:r>
              <a:rPr lang="fr-CA" sz="2800" dirty="0" err="1"/>
              <a:t>pay</a:t>
            </a:r>
            <a:endParaRPr lang="fr-CA" sz="2800" dirty="0"/>
          </a:p>
          <a:p>
            <a:pPr marL="0" indent="0">
              <a:buNone/>
            </a:pPr>
            <a:endParaRPr lang="fr-CA" sz="1400" dirty="0"/>
          </a:p>
          <a:p>
            <a:pPr>
              <a:buFontTx/>
              <a:buChar char="-"/>
            </a:pPr>
            <a:r>
              <a:rPr lang="fr-CA" sz="2800" dirty="0" err="1"/>
              <a:t>Passed</a:t>
            </a:r>
            <a:r>
              <a:rPr lang="fr-CA" sz="2800" dirty="0"/>
              <a:t> </a:t>
            </a:r>
            <a:r>
              <a:rPr lang="fr-CA" sz="2800" dirty="0" err="1"/>
              <a:t>away</a:t>
            </a:r>
            <a:r>
              <a:rPr lang="fr-CA" sz="2800" dirty="0"/>
              <a:t> at the </a:t>
            </a:r>
            <a:r>
              <a:rPr lang="fr-CA" sz="2800" dirty="0" err="1"/>
              <a:t>age</a:t>
            </a:r>
            <a:r>
              <a:rPr lang="fr-CA" sz="2800" dirty="0"/>
              <a:t> of five, </a:t>
            </a:r>
            <a:r>
              <a:rPr lang="fr-CA" sz="2800" dirty="0" err="1"/>
              <a:t>still</a:t>
            </a:r>
            <a:r>
              <a:rPr lang="fr-CA" sz="2800" dirty="0"/>
              <a:t> in the </a:t>
            </a:r>
            <a:r>
              <a:rPr lang="fr-CA" sz="2800" dirty="0" err="1"/>
              <a:t>hospital</a:t>
            </a:r>
            <a:endParaRPr lang="fr-CA" sz="2800" dirty="0"/>
          </a:p>
          <a:p>
            <a:pPr>
              <a:buFontTx/>
              <a:buChar char="-"/>
            </a:pPr>
            <a:endParaRPr lang="fr-CA" sz="2800" dirty="0"/>
          </a:p>
          <a:p>
            <a:pPr>
              <a:buFontTx/>
              <a:buChar char="-"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711664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F137-887E-4D1D-994A-DE970549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Activity in the Provinces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64E58-93D3-4B3B-9AF0-BF6F1ED28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61294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CA" b="1" dirty="0"/>
              <a:t>Alberta</a:t>
            </a:r>
          </a:p>
          <a:p>
            <a:pPr lvl="0">
              <a:buFontTx/>
              <a:buChar char="-"/>
            </a:pPr>
            <a:r>
              <a:rPr lang="fr-CA" sz="2200" dirty="0" err="1"/>
              <a:t>Health</a:t>
            </a:r>
            <a:r>
              <a:rPr lang="fr-CA" sz="2200" dirty="0"/>
              <a:t> </a:t>
            </a:r>
            <a:r>
              <a:rPr lang="fr-CA" sz="2200" dirty="0" err="1"/>
              <a:t>Minister</a:t>
            </a:r>
            <a:r>
              <a:rPr lang="fr-CA" sz="2200" dirty="0"/>
              <a:t> </a:t>
            </a:r>
            <a:r>
              <a:rPr lang="fr-CA" sz="2200" dirty="0" err="1"/>
              <a:t>endorses</a:t>
            </a:r>
            <a:r>
              <a:rPr lang="fr-CA" sz="2200" dirty="0"/>
              <a:t> </a:t>
            </a:r>
            <a:r>
              <a:rPr lang="fr-CA" sz="2200" dirty="0" err="1"/>
              <a:t>Jordan’s</a:t>
            </a:r>
            <a:r>
              <a:rPr lang="fr-CA" sz="2200" dirty="0"/>
              <a:t> </a:t>
            </a:r>
            <a:r>
              <a:rPr lang="fr-CA" sz="2200" dirty="0" err="1"/>
              <a:t>Principle</a:t>
            </a:r>
            <a:r>
              <a:rPr lang="fr-CA" sz="2200" dirty="0"/>
              <a:t> (2017)</a:t>
            </a:r>
          </a:p>
          <a:p>
            <a:pPr lvl="0">
              <a:buFontTx/>
              <a:buChar char="-"/>
            </a:pPr>
            <a:r>
              <a:rPr lang="fr-CA" sz="2200" dirty="0"/>
              <a:t>Child intervention action plan </a:t>
            </a:r>
            <a:r>
              <a:rPr lang="fr-CA" sz="2200" dirty="0" err="1"/>
              <a:t>commits</a:t>
            </a:r>
            <a:r>
              <a:rPr lang="fr-CA" sz="2200" dirty="0"/>
              <a:t> to full </a:t>
            </a:r>
            <a:r>
              <a:rPr lang="fr-CA" sz="2200" dirty="0" err="1"/>
              <a:t>implementation</a:t>
            </a:r>
            <a:r>
              <a:rPr lang="fr-CA" sz="2200" dirty="0"/>
              <a:t> of </a:t>
            </a:r>
            <a:r>
              <a:rPr lang="fr-CA" sz="2200" dirty="0" err="1"/>
              <a:t>Jordan’s</a:t>
            </a:r>
            <a:r>
              <a:rPr lang="fr-CA" sz="2200" dirty="0"/>
              <a:t> </a:t>
            </a:r>
            <a:r>
              <a:rPr lang="fr-CA" sz="2200" dirty="0" err="1"/>
              <a:t>Principle</a:t>
            </a:r>
            <a:r>
              <a:rPr lang="fr-CA" sz="2200" dirty="0"/>
              <a:t> in 2018/19</a:t>
            </a:r>
          </a:p>
          <a:p>
            <a:pPr lvl="0">
              <a:buFontTx/>
              <a:buChar char="-"/>
            </a:pPr>
            <a:endParaRPr lang="fr-CA" sz="2200" dirty="0"/>
          </a:p>
          <a:p>
            <a:pPr marL="0" indent="0">
              <a:buNone/>
            </a:pPr>
            <a:r>
              <a:rPr lang="en-CA" b="1" dirty="0"/>
              <a:t>Ontario – 2017</a:t>
            </a:r>
          </a:p>
          <a:p>
            <a:pPr marL="0" lvl="0" indent="0">
              <a:buNone/>
            </a:pPr>
            <a:r>
              <a:rPr lang="fr-CA" sz="2200" dirty="0"/>
              <a:t>- New</a:t>
            </a:r>
            <a:r>
              <a:rPr lang="fr-CA" sz="2200" i="1" dirty="0"/>
              <a:t> Child and Family Services </a:t>
            </a:r>
            <a:r>
              <a:rPr lang="fr-CA" sz="2200" i="1" dirty="0" err="1"/>
              <a:t>Act</a:t>
            </a:r>
            <a:r>
              <a:rPr lang="fr-CA" sz="2200" i="1" dirty="0"/>
              <a:t>, 2017</a:t>
            </a:r>
            <a:r>
              <a:rPr lang="fr-CA" sz="2200" dirty="0"/>
              <a:t> </a:t>
            </a:r>
            <a:r>
              <a:rPr lang="fr-CA" sz="2200" dirty="0" err="1"/>
              <a:t>preamble</a:t>
            </a:r>
            <a:r>
              <a:rPr lang="fr-CA" sz="2200" dirty="0"/>
              <a:t> </a:t>
            </a:r>
            <a:r>
              <a:rPr lang="fr-CA" sz="2200" dirty="0" err="1"/>
              <a:t>endorses</a:t>
            </a:r>
            <a:r>
              <a:rPr lang="fr-CA" sz="2200" dirty="0"/>
              <a:t> </a:t>
            </a:r>
            <a:r>
              <a:rPr lang="fr-CA" sz="2200" dirty="0" err="1"/>
              <a:t>Jordan’s</a:t>
            </a:r>
            <a:r>
              <a:rPr lang="fr-CA" sz="2200" dirty="0"/>
              <a:t> </a:t>
            </a:r>
            <a:r>
              <a:rPr lang="fr-CA" sz="2200" dirty="0" err="1"/>
              <a:t>Principle</a:t>
            </a:r>
            <a:r>
              <a:rPr lang="fr-CA" sz="2200" dirty="0"/>
              <a:t> and </a:t>
            </a:r>
            <a:r>
              <a:rPr lang="fr-CA" sz="2200" dirty="0" err="1"/>
              <a:t>provides</a:t>
            </a:r>
            <a:r>
              <a:rPr lang="fr-CA" sz="2200" dirty="0"/>
              <a:t> for </a:t>
            </a:r>
            <a:r>
              <a:rPr lang="fr-CA" sz="2200" dirty="0" err="1"/>
              <a:t>regulations</a:t>
            </a:r>
            <a:r>
              <a:rPr lang="fr-CA" sz="2200" dirty="0"/>
              <a:t> to </a:t>
            </a:r>
            <a:r>
              <a:rPr lang="fr-CA" sz="2200" dirty="0" err="1"/>
              <a:t>resolve</a:t>
            </a:r>
            <a:r>
              <a:rPr lang="fr-CA" sz="2200" dirty="0"/>
              <a:t> inter-</a:t>
            </a:r>
            <a:r>
              <a:rPr lang="fr-CA" sz="2200" dirty="0" err="1"/>
              <a:t>jurisdictional</a:t>
            </a:r>
            <a:r>
              <a:rPr lang="fr-CA" sz="2200" dirty="0"/>
              <a:t> and intra-</a:t>
            </a:r>
            <a:r>
              <a:rPr lang="fr-CA" sz="2200" dirty="0" err="1"/>
              <a:t>jurisdicitonal</a:t>
            </a:r>
            <a:r>
              <a:rPr lang="fr-CA" sz="2200" dirty="0"/>
              <a:t> disputes in respect of services </a:t>
            </a:r>
            <a:r>
              <a:rPr lang="fr-CA" sz="2200" dirty="0" err="1"/>
              <a:t>under</a:t>
            </a:r>
            <a:r>
              <a:rPr lang="fr-CA" sz="2200" dirty="0"/>
              <a:t> the </a:t>
            </a:r>
            <a:r>
              <a:rPr lang="fr-CA" sz="2200" dirty="0" err="1"/>
              <a:t>Act</a:t>
            </a:r>
            <a:endParaRPr lang="fr-CA" sz="2200" dirty="0"/>
          </a:p>
          <a:p>
            <a:pPr lvl="0">
              <a:buFontTx/>
              <a:buChar char="-"/>
            </a:pP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3197519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F137-887E-4D1D-994A-DE970549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64E58-93D3-4B3B-9AF0-BF6F1ED28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61294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fr-CA" sz="4800" b="1" dirty="0"/>
          </a:p>
          <a:p>
            <a:pPr marL="0" lvl="0" indent="0" algn="ctr">
              <a:buNone/>
            </a:pPr>
            <a:r>
              <a:rPr lang="fr-CA" sz="4800" b="1" dirty="0"/>
              <a:t>1-855-JP-CHILD</a:t>
            </a:r>
          </a:p>
          <a:p>
            <a:pPr marL="0" lvl="0" indent="0" algn="ctr">
              <a:buNone/>
            </a:pPr>
            <a:r>
              <a:rPr lang="fr-CA" sz="3600" b="1" i="1" dirty="0"/>
              <a:t>1-855-572-4453</a:t>
            </a:r>
            <a:endParaRPr lang="fr-CA" sz="3600" i="1" dirty="0"/>
          </a:p>
          <a:p>
            <a:pPr lvl="0">
              <a:buFontTx/>
              <a:buChar char="-"/>
            </a:pP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86288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062E1-F060-4CB1-AAC8-E84D8DD3A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House of Commons Motion 296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6294A-833F-41B7-948D-81ED5A492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211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i="1" dirty="0"/>
              <a:t>That, in the opinion of the House, the </a:t>
            </a:r>
            <a:r>
              <a:rPr lang="fr-CA" i="1" dirty="0" err="1"/>
              <a:t>government</a:t>
            </a:r>
            <a:r>
              <a:rPr lang="fr-CA" i="1" dirty="0"/>
              <a:t> </a:t>
            </a:r>
            <a:r>
              <a:rPr lang="fr-CA" i="1" dirty="0" err="1"/>
              <a:t>should</a:t>
            </a:r>
            <a:r>
              <a:rPr lang="fr-CA" i="1" dirty="0"/>
              <a:t> </a:t>
            </a:r>
            <a:r>
              <a:rPr lang="fr-CA" i="1" dirty="0" err="1"/>
              <a:t>immediately</a:t>
            </a:r>
            <a:r>
              <a:rPr lang="fr-CA" i="1" dirty="0"/>
              <a:t> </a:t>
            </a:r>
            <a:r>
              <a:rPr lang="fr-CA" i="1" dirty="0" err="1"/>
              <a:t>adopt</a:t>
            </a:r>
            <a:r>
              <a:rPr lang="fr-CA" i="1" dirty="0"/>
              <a:t> a </a:t>
            </a:r>
            <a:r>
              <a:rPr lang="fr-CA" i="1" dirty="0" err="1"/>
              <a:t>child</a:t>
            </a:r>
            <a:r>
              <a:rPr lang="fr-CA" i="1" dirty="0"/>
              <a:t> first </a:t>
            </a:r>
            <a:r>
              <a:rPr lang="fr-CA" i="1" dirty="0" err="1"/>
              <a:t>principle</a:t>
            </a:r>
            <a:r>
              <a:rPr lang="fr-CA" i="1" dirty="0"/>
              <a:t>, </a:t>
            </a:r>
            <a:r>
              <a:rPr lang="fr-CA" i="1" dirty="0" err="1"/>
              <a:t>based</a:t>
            </a:r>
            <a:r>
              <a:rPr lang="fr-CA" i="1" dirty="0"/>
              <a:t> on </a:t>
            </a:r>
            <a:r>
              <a:rPr lang="fr-CA" i="1" dirty="0" err="1"/>
              <a:t>Jordan’s</a:t>
            </a:r>
            <a:r>
              <a:rPr lang="fr-CA" i="1" dirty="0"/>
              <a:t> </a:t>
            </a:r>
            <a:r>
              <a:rPr lang="fr-CA" i="1" dirty="0" err="1"/>
              <a:t>Principle</a:t>
            </a:r>
            <a:r>
              <a:rPr lang="fr-CA" i="1" dirty="0"/>
              <a:t>, to </a:t>
            </a:r>
            <a:r>
              <a:rPr lang="fr-CA" i="1" dirty="0" err="1"/>
              <a:t>resolve</a:t>
            </a:r>
            <a:r>
              <a:rPr lang="fr-CA" i="1" dirty="0"/>
              <a:t> </a:t>
            </a:r>
            <a:r>
              <a:rPr lang="fr-CA" i="1" dirty="0" err="1"/>
              <a:t>jurisdictional</a:t>
            </a:r>
            <a:r>
              <a:rPr lang="fr-CA" i="1" dirty="0"/>
              <a:t> disputes </a:t>
            </a:r>
            <a:r>
              <a:rPr lang="fr-CA" i="1" dirty="0" err="1"/>
              <a:t>involving</a:t>
            </a:r>
            <a:r>
              <a:rPr lang="fr-CA" i="1" dirty="0"/>
              <a:t> the care of First Nations </a:t>
            </a:r>
            <a:r>
              <a:rPr lang="fr-CA" i="1" dirty="0" err="1"/>
              <a:t>children</a:t>
            </a:r>
            <a:endParaRPr lang="fr-CA" i="1" dirty="0"/>
          </a:p>
          <a:p>
            <a:pPr marL="0" indent="0" algn="ctr">
              <a:buNone/>
            </a:pPr>
            <a:endParaRPr lang="fr-CA" i="1" dirty="0"/>
          </a:p>
          <a:p>
            <a:pPr marL="0" indent="0" algn="ctr">
              <a:buNone/>
            </a:pPr>
            <a:r>
              <a:rPr lang="fr-CA" b="1" i="1" dirty="0" err="1"/>
              <a:t>Yeas</a:t>
            </a:r>
            <a:r>
              <a:rPr lang="fr-CA" b="1" i="1" dirty="0"/>
              <a:t>: 262 ; </a:t>
            </a:r>
            <a:r>
              <a:rPr lang="fr-CA" b="1" i="1" dirty="0" err="1"/>
              <a:t>Nays</a:t>
            </a:r>
            <a:r>
              <a:rPr lang="fr-CA" b="1" i="1" dirty="0"/>
              <a:t>: 0</a:t>
            </a:r>
            <a:endParaRPr lang="en-CA" b="1" i="1" dirty="0"/>
          </a:p>
        </p:txBody>
      </p:sp>
    </p:spTree>
    <p:extLst>
      <p:ext uri="{BB962C8B-B14F-4D97-AF65-F5344CB8AC3E}">
        <p14:creationId xmlns:p14="http://schemas.microsoft.com/office/powerpoint/2010/main" val="326717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F137-887E-4D1D-994A-DE970549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2009: MOU on the Federal Response to Jordan’s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64E58-93D3-4B3B-9AF0-BF6F1ED28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80231"/>
            <a:ext cx="830580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CA" sz="1400" dirty="0"/>
          </a:p>
          <a:p>
            <a:pPr lvl="0">
              <a:buFontTx/>
              <a:buChar char="-"/>
            </a:pPr>
            <a:r>
              <a:rPr lang="fr-CA" sz="2800" dirty="0" err="1"/>
              <a:t>Focused</a:t>
            </a:r>
            <a:r>
              <a:rPr lang="fr-CA" sz="2800" dirty="0"/>
              <a:t> on cases </a:t>
            </a:r>
            <a:r>
              <a:rPr lang="fr-CA" sz="2800" dirty="0" err="1"/>
              <a:t>involving</a:t>
            </a:r>
            <a:r>
              <a:rPr lang="fr-CA" sz="2800" dirty="0"/>
              <a:t> a </a:t>
            </a:r>
            <a:r>
              <a:rPr lang="fr-CA" sz="2800" dirty="0" err="1"/>
              <a:t>jurisdictional</a:t>
            </a:r>
            <a:r>
              <a:rPr lang="fr-CA" sz="2800" dirty="0"/>
              <a:t> dispute </a:t>
            </a:r>
            <a:r>
              <a:rPr lang="fr-CA" sz="2800" dirty="0" err="1"/>
              <a:t>between</a:t>
            </a:r>
            <a:r>
              <a:rPr lang="fr-CA" sz="2800" dirty="0"/>
              <a:t> a provincial </a:t>
            </a:r>
            <a:r>
              <a:rPr lang="fr-CA" sz="2800" dirty="0" err="1"/>
              <a:t>government</a:t>
            </a:r>
            <a:r>
              <a:rPr lang="fr-CA" sz="2800" dirty="0"/>
              <a:t> and the </a:t>
            </a:r>
            <a:r>
              <a:rPr lang="fr-CA" sz="2800" dirty="0" err="1"/>
              <a:t>federal</a:t>
            </a:r>
            <a:r>
              <a:rPr lang="fr-CA" sz="2800" dirty="0"/>
              <a:t> </a:t>
            </a:r>
            <a:r>
              <a:rPr lang="fr-CA" sz="2800" dirty="0" err="1"/>
              <a:t>government</a:t>
            </a:r>
            <a:r>
              <a:rPr lang="fr-CA" sz="2800" dirty="0"/>
              <a:t> and on </a:t>
            </a:r>
            <a:r>
              <a:rPr lang="fr-CA" sz="2800" dirty="0" err="1"/>
              <a:t>children</a:t>
            </a:r>
            <a:r>
              <a:rPr lang="fr-CA" sz="2800" dirty="0"/>
              <a:t> </a:t>
            </a:r>
            <a:r>
              <a:rPr lang="fr-CA" sz="2800" dirty="0" err="1"/>
              <a:t>with</a:t>
            </a:r>
            <a:r>
              <a:rPr lang="fr-CA" sz="2800" dirty="0"/>
              <a:t> multiple </a:t>
            </a:r>
            <a:r>
              <a:rPr lang="fr-CA" sz="2800" dirty="0" err="1"/>
              <a:t>disabilities</a:t>
            </a:r>
            <a:r>
              <a:rPr lang="fr-CA" sz="2800" dirty="0"/>
              <a:t> </a:t>
            </a:r>
            <a:r>
              <a:rPr lang="fr-CA" sz="2800" dirty="0" err="1"/>
              <a:t>requiring</a:t>
            </a:r>
            <a:r>
              <a:rPr lang="fr-CA" sz="2800" dirty="0"/>
              <a:t> services </a:t>
            </a:r>
            <a:r>
              <a:rPr lang="fr-CA" sz="2800" dirty="0" err="1"/>
              <a:t>from</a:t>
            </a:r>
            <a:r>
              <a:rPr lang="fr-CA" sz="2800" dirty="0"/>
              <a:t> multiple service providers.</a:t>
            </a:r>
          </a:p>
          <a:p>
            <a:pPr marL="0" lvl="0" indent="0">
              <a:buNone/>
            </a:pPr>
            <a:endParaRPr lang="fr-CA" sz="1400" dirty="0"/>
          </a:p>
          <a:p>
            <a:pPr lvl="0">
              <a:buFontTx/>
              <a:buChar char="-"/>
            </a:pPr>
            <a:r>
              <a:rPr lang="fr-CA" sz="2800" dirty="0" err="1"/>
              <a:t>Fund</a:t>
            </a:r>
            <a:r>
              <a:rPr lang="fr-CA" sz="2800" dirty="0"/>
              <a:t> to </a:t>
            </a:r>
            <a:r>
              <a:rPr lang="fr-CA" sz="2800" dirty="0" err="1"/>
              <a:t>address</a:t>
            </a:r>
            <a:r>
              <a:rPr lang="fr-CA" sz="2800" dirty="0"/>
              <a:t> </a:t>
            </a:r>
            <a:r>
              <a:rPr lang="fr-CA" sz="2800" dirty="0" err="1"/>
              <a:t>Jordan’s</a:t>
            </a:r>
            <a:r>
              <a:rPr lang="fr-CA" sz="2800" dirty="0"/>
              <a:t> </a:t>
            </a:r>
            <a:r>
              <a:rPr lang="fr-CA" sz="2800" dirty="0" err="1"/>
              <a:t>Principle</a:t>
            </a:r>
            <a:r>
              <a:rPr lang="fr-CA" sz="2800" dirty="0"/>
              <a:t> cases: $11 million</a:t>
            </a:r>
          </a:p>
          <a:p>
            <a:pPr marL="0" lvl="0" indent="0">
              <a:buNone/>
            </a:pPr>
            <a:endParaRPr lang="fr-CA" sz="1400" dirty="0"/>
          </a:p>
          <a:p>
            <a:pPr lvl="0">
              <a:buFontTx/>
              <a:buChar char="-"/>
            </a:pPr>
            <a:r>
              <a:rPr lang="fr-CA" sz="2800" dirty="0" err="1"/>
              <a:t>Jordan’s</a:t>
            </a:r>
            <a:r>
              <a:rPr lang="fr-CA" sz="2800" dirty="0"/>
              <a:t> </a:t>
            </a:r>
            <a:r>
              <a:rPr lang="fr-CA" sz="2800" dirty="0" err="1"/>
              <a:t>Principle</a:t>
            </a:r>
            <a:r>
              <a:rPr lang="fr-CA" sz="2800" dirty="0"/>
              <a:t> cases </a:t>
            </a:r>
            <a:r>
              <a:rPr lang="fr-CA" sz="2800" dirty="0" err="1"/>
              <a:t>accepted</a:t>
            </a:r>
            <a:r>
              <a:rPr lang="fr-CA" sz="2800" dirty="0"/>
              <a:t>: 0</a:t>
            </a:r>
            <a:endParaRPr lang="en-CA" sz="2800" dirty="0"/>
          </a:p>
          <a:p>
            <a:pPr marL="0" lvl="0" indent="0">
              <a:buNone/>
            </a:pP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2445127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F137-887E-4D1D-994A-DE970549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Truth and Reconciliation Commission</a:t>
            </a:r>
            <a:br>
              <a:rPr lang="en-CA" dirty="0"/>
            </a:br>
            <a:r>
              <a:rPr lang="en-CA" dirty="0"/>
              <a:t>Call to Action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64E58-93D3-4B3B-9AF0-BF6F1ED28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80231"/>
            <a:ext cx="830580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CA" sz="1400" dirty="0"/>
          </a:p>
          <a:p>
            <a:pPr marL="0" lvl="0" indent="0">
              <a:buNone/>
            </a:pPr>
            <a:endParaRPr lang="en-CA" sz="20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2718CD2-519D-4961-A0C3-FCFCBC4B4904}"/>
              </a:ext>
            </a:extLst>
          </p:cNvPr>
          <p:cNvSpPr txBox="1">
            <a:spLocks/>
          </p:cNvSpPr>
          <p:nvPr/>
        </p:nvSpPr>
        <p:spPr>
          <a:xfrm>
            <a:off x="571500" y="1532631"/>
            <a:ext cx="8305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1426A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1426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1426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1426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142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fr-CA" sz="1400" dirty="0"/>
          </a:p>
          <a:p>
            <a:pPr algn="ctr">
              <a:buFontTx/>
              <a:buChar char="-"/>
            </a:pPr>
            <a:endParaRPr lang="en-CA" sz="20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5794A93-4A61-401A-A157-811A5FA60058}"/>
              </a:ext>
            </a:extLst>
          </p:cNvPr>
          <p:cNvSpPr txBox="1">
            <a:spLocks/>
          </p:cNvSpPr>
          <p:nvPr/>
        </p:nvSpPr>
        <p:spPr>
          <a:xfrm>
            <a:off x="457200" y="1417638"/>
            <a:ext cx="8229600" cy="4221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1426A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1426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1426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1426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142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fr-CA" i="1" dirty="0"/>
          </a:p>
          <a:p>
            <a:pPr marL="0" indent="0" algn="ctr">
              <a:buFont typeface="Arial" pitchFamily="34" charset="0"/>
              <a:buNone/>
            </a:pPr>
            <a:endParaRPr lang="fr-CA" i="1" dirty="0"/>
          </a:p>
          <a:p>
            <a:pPr marL="0" indent="0" algn="ctr">
              <a:buFont typeface="Arial" pitchFamily="34" charset="0"/>
              <a:buNone/>
            </a:pPr>
            <a:r>
              <a:rPr lang="fr-CA" i="1" dirty="0" err="1"/>
              <a:t>We</a:t>
            </a:r>
            <a:r>
              <a:rPr lang="fr-CA" i="1" dirty="0"/>
              <a:t> call </a:t>
            </a:r>
            <a:r>
              <a:rPr lang="fr-CA" i="1" dirty="0" err="1"/>
              <a:t>upon</a:t>
            </a:r>
            <a:r>
              <a:rPr lang="fr-CA" i="1" dirty="0"/>
              <a:t> all </a:t>
            </a:r>
            <a:r>
              <a:rPr lang="fr-CA" i="1" dirty="0" err="1"/>
              <a:t>levels</a:t>
            </a:r>
            <a:r>
              <a:rPr lang="fr-CA" i="1" dirty="0"/>
              <a:t> of </a:t>
            </a:r>
            <a:r>
              <a:rPr lang="fr-CA" i="1" dirty="0" err="1"/>
              <a:t>government</a:t>
            </a:r>
            <a:r>
              <a:rPr lang="fr-CA" i="1" dirty="0"/>
              <a:t> to </a:t>
            </a:r>
            <a:r>
              <a:rPr lang="fr-CA" i="1" dirty="0" err="1"/>
              <a:t>fully</a:t>
            </a:r>
            <a:r>
              <a:rPr lang="fr-CA" i="1" dirty="0"/>
              <a:t> </a:t>
            </a:r>
            <a:r>
              <a:rPr lang="fr-CA" i="1" dirty="0" err="1"/>
              <a:t>implement</a:t>
            </a:r>
            <a:r>
              <a:rPr lang="fr-CA" i="1" dirty="0"/>
              <a:t> </a:t>
            </a:r>
            <a:r>
              <a:rPr lang="fr-CA" i="1" dirty="0" err="1"/>
              <a:t>Jordan’s</a:t>
            </a:r>
            <a:r>
              <a:rPr lang="fr-CA" i="1" dirty="0"/>
              <a:t> </a:t>
            </a:r>
            <a:r>
              <a:rPr lang="fr-CA" i="1" dirty="0" err="1"/>
              <a:t>Principle</a:t>
            </a:r>
            <a:endParaRPr lang="en-CA" b="1" i="1" dirty="0"/>
          </a:p>
        </p:txBody>
      </p:sp>
    </p:spTree>
    <p:extLst>
      <p:ext uri="{BB962C8B-B14F-4D97-AF65-F5344CB8AC3E}">
        <p14:creationId xmlns:p14="http://schemas.microsoft.com/office/powerpoint/2010/main" val="433689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F137-887E-4D1D-994A-DE970549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Canadian Human Rights Tribunal</a:t>
            </a:r>
            <a:br>
              <a:rPr lang="en-CA" dirty="0"/>
            </a:br>
            <a:r>
              <a:rPr lang="en-CA" dirty="0"/>
              <a:t>2016 CHRT 2 (Jan 26, 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64E58-93D3-4B3B-9AF0-BF6F1ED28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80231"/>
            <a:ext cx="830580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CA" sz="1400" dirty="0"/>
          </a:p>
          <a:p>
            <a:pPr lvl="0">
              <a:buFontTx/>
              <a:buChar char="-"/>
            </a:pPr>
            <a:r>
              <a:rPr lang="fr-CA" sz="2800" dirty="0"/>
              <a:t>[…] </a:t>
            </a:r>
            <a:r>
              <a:rPr lang="fr-CA" sz="2800" dirty="0" err="1"/>
              <a:t>Such</a:t>
            </a:r>
            <a:r>
              <a:rPr lang="fr-CA" sz="2800" dirty="0"/>
              <a:t> an </a:t>
            </a:r>
            <a:r>
              <a:rPr lang="fr-CA" sz="2800" dirty="0" err="1"/>
              <a:t>approach</a:t>
            </a:r>
            <a:r>
              <a:rPr lang="fr-CA" sz="2800" dirty="0"/>
              <a:t> </a:t>
            </a:r>
            <a:r>
              <a:rPr lang="fr-CA" sz="2800" dirty="0" err="1"/>
              <a:t>defeats</a:t>
            </a:r>
            <a:r>
              <a:rPr lang="fr-CA" sz="2800" dirty="0"/>
              <a:t> the </a:t>
            </a:r>
            <a:r>
              <a:rPr lang="fr-CA" sz="2800" dirty="0" err="1"/>
              <a:t>purpose</a:t>
            </a:r>
            <a:r>
              <a:rPr lang="fr-CA" sz="2800" dirty="0"/>
              <a:t> of </a:t>
            </a:r>
            <a:r>
              <a:rPr lang="fr-CA" sz="2800" dirty="0" err="1"/>
              <a:t>Jordan’s</a:t>
            </a:r>
            <a:r>
              <a:rPr lang="fr-CA" sz="2800" dirty="0"/>
              <a:t> </a:t>
            </a:r>
            <a:r>
              <a:rPr lang="fr-CA" sz="2800" dirty="0" err="1"/>
              <a:t>Principle</a:t>
            </a:r>
            <a:r>
              <a:rPr lang="fr-CA" sz="2800" dirty="0"/>
              <a:t> and </a:t>
            </a:r>
            <a:r>
              <a:rPr lang="fr-CA" sz="2800" dirty="0" err="1"/>
              <a:t>results</a:t>
            </a:r>
            <a:r>
              <a:rPr lang="fr-CA" sz="2800" dirty="0"/>
              <a:t> in service gaps, </a:t>
            </a:r>
            <a:r>
              <a:rPr lang="fr-CA" sz="2800" dirty="0" err="1"/>
              <a:t>delays</a:t>
            </a:r>
            <a:r>
              <a:rPr lang="fr-CA" sz="2800" dirty="0"/>
              <a:t> and </a:t>
            </a:r>
            <a:r>
              <a:rPr lang="fr-CA" sz="2800" dirty="0" err="1"/>
              <a:t>denials</a:t>
            </a:r>
            <a:r>
              <a:rPr lang="fr-CA" sz="2800" dirty="0"/>
              <a:t> for First Nations </a:t>
            </a:r>
            <a:r>
              <a:rPr lang="fr-CA" sz="2800" dirty="0" err="1"/>
              <a:t>children</a:t>
            </a:r>
            <a:r>
              <a:rPr lang="fr-CA" sz="2800" dirty="0"/>
              <a:t> on </a:t>
            </a:r>
            <a:r>
              <a:rPr lang="fr-CA" sz="2800" dirty="0" err="1"/>
              <a:t>reserve</a:t>
            </a:r>
            <a:r>
              <a:rPr lang="fr-CA" sz="2800" dirty="0"/>
              <a:t>.</a:t>
            </a:r>
          </a:p>
          <a:p>
            <a:pPr marL="0" lvl="0" indent="0">
              <a:buNone/>
            </a:pPr>
            <a:endParaRPr lang="fr-CA" sz="1400" dirty="0"/>
          </a:p>
          <a:p>
            <a:pPr marL="0" lvl="0" indent="0">
              <a:buNone/>
            </a:pPr>
            <a:endParaRPr lang="fr-CA" sz="1400" dirty="0"/>
          </a:p>
          <a:p>
            <a:pPr lvl="0">
              <a:buFontTx/>
              <a:buChar char="-"/>
            </a:pPr>
            <a:r>
              <a:rPr lang="fr-CA" sz="2800" b="1" i="1" dirty="0"/>
              <a:t>AANDC </a:t>
            </a:r>
            <a:r>
              <a:rPr lang="fr-CA" sz="2800" b="1" i="1" dirty="0" err="1"/>
              <a:t>is</a:t>
            </a:r>
            <a:r>
              <a:rPr lang="fr-CA" sz="2800" b="1" i="1" dirty="0"/>
              <a:t> </a:t>
            </a:r>
            <a:r>
              <a:rPr lang="fr-CA" sz="2800" b="1" i="1" dirty="0" err="1"/>
              <a:t>also</a:t>
            </a:r>
            <a:r>
              <a:rPr lang="fr-CA" sz="2800" b="1" i="1" dirty="0"/>
              <a:t> </a:t>
            </a:r>
            <a:r>
              <a:rPr lang="fr-CA" sz="2800" b="1" i="1" dirty="0" err="1"/>
              <a:t>ordered</a:t>
            </a:r>
            <a:r>
              <a:rPr lang="fr-CA" sz="2800" b="1" i="1" dirty="0"/>
              <a:t> to </a:t>
            </a:r>
            <a:r>
              <a:rPr lang="fr-CA" sz="2800" b="1" i="1" dirty="0" err="1"/>
              <a:t>cease</a:t>
            </a:r>
            <a:r>
              <a:rPr lang="fr-CA" sz="2800" b="1" i="1" dirty="0"/>
              <a:t> </a:t>
            </a:r>
            <a:r>
              <a:rPr lang="fr-CA" sz="2800" b="1" i="1" dirty="0" err="1"/>
              <a:t>applying</a:t>
            </a:r>
            <a:r>
              <a:rPr lang="fr-CA" sz="2800" b="1" i="1" dirty="0"/>
              <a:t> </a:t>
            </a:r>
            <a:r>
              <a:rPr lang="fr-CA" sz="2800" b="1" i="1" dirty="0" err="1"/>
              <a:t>its</a:t>
            </a:r>
            <a:r>
              <a:rPr lang="fr-CA" sz="2800" b="1" i="1" dirty="0"/>
              <a:t> </a:t>
            </a:r>
            <a:r>
              <a:rPr lang="fr-CA" sz="2800" b="1" i="1" dirty="0" err="1"/>
              <a:t>narrow</a:t>
            </a:r>
            <a:r>
              <a:rPr lang="fr-CA" sz="2800" b="1" i="1" dirty="0"/>
              <a:t> </a:t>
            </a:r>
            <a:r>
              <a:rPr lang="fr-CA" sz="2800" b="1" i="1" dirty="0" err="1"/>
              <a:t>definition</a:t>
            </a:r>
            <a:r>
              <a:rPr lang="fr-CA" sz="2800" b="1" i="1" dirty="0"/>
              <a:t> of </a:t>
            </a:r>
            <a:r>
              <a:rPr lang="fr-CA" sz="2800" b="1" i="1" dirty="0" err="1"/>
              <a:t>Jordan’s</a:t>
            </a:r>
            <a:r>
              <a:rPr lang="fr-CA" sz="2800" b="1" i="1" dirty="0"/>
              <a:t> </a:t>
            </a:r>
            <a:r>
              <a:rPr lang="fr-CA" sz="2800" b="1" i="1" dirty="0" err="1"/>
              <a:t>Principle</a:t>
            </a:r>
            <a:r>
              <a:rPr lang="fr-CA" sz="2800" b="1" i="1" dirty="0"/>
              <a:t> and to </a:t>
            </a:r>
            <a:r>
              <a:rPr lang="fr-CA" sz="2800" b="1" i="1" dirty="0" err="1"/>
              <a:t>take</a:t>
            </a:r>
            <a:r>
              <a:rPr lang="fr-CA" sz="2800" b="1" i="1" dirty="0"/>
              <a:t> </a:t>
            </a:r>
            <a:r>
              <a:rPr lang="fr-CA" sz="2800" b="1" i="1" dirty="0" err="1"/>
              <a:t>measures</a:t>
            </a:r>
            <a:r>
              <a:rPr lang="fr-CA" sz="2800" b="1" i="1" dirty="0"/>
              <a:t> to </a:t>
            </a:r>
            <a:r>
              <a:rPr lang="fr-CA" sz="2800" b="1" i="1" dirty="0" err="1"/>
              <a:t>immediately</a:t>
            </a:r>
            <a:r>
              <a:rPr lang="fr-CA" sz="2800" b="1" i="1" dirty="0"/>
              <a:t> </a:t>
            </a:r>
            <a:r>
              <a:rPr lang="fr-CA" sz="2800" b="1" i="1" dirty="0" err="1"/>
              <a:t>implement</a:t>
            </a:r>
            <a:r>
              <a:rPr lang="fr-CA" sz="2800" b="1" i="1" dirty="0"/>
              <a:t> the full </a:t>
            </a:r>
            <a:r>
              <a:rPr lang="fr-CA" sz="2800" b="1" i="1" dirty="0" err="1"/>
              <a:t>meaning</a:t>
            </a:r>
            <a:r>
              <a:rPr lang="fr-CA" sz="2800" b="1" i="1" dirty="0"/>
              <a:t> and scope of </a:t>
            </a:r>
            <a:r>
              <a:rPr lang="fr-CA" sz="2800" b="1" i="1" dirty="0" err="1"/>
              <a:t>Jordan’s</a:t>
            </a:r>
            <a:r>
              <a:rPr lang="fr-CA" sz="2800" b="1" i="1" dirty="0"/>
              <a:t> </a:t>
            </a:r>
            <a:r>
              <a:rPr lang="fr-CA" sz="2800" b="1" i="1" dirty="0" err="1"/>
              <a:t>Principle</a:t>
            </a:r>
            <a:endParaRPr lang="en-CA" sz="2800" b="1" i="1" dirty="0"/>
          </a:p>
        </p:txBody>
      </p:sp>
    </p:spTree>
    <p:extLst>
      <p:ext uri="{BB962C8B-B14F-4D97-AF65-F5344CB8AC3E}">
        <p14:creationId xmlns:p14="http://schemas.microsoft.com/office/powerpoint/2010/main" val="102696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F137-887E-4D1D-994A-DE970549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Canadian Human Rights Tribunal</a:t>
            </a:r>
            <a:br>
              <a:rPr lang="en-CA" dirty="0"/>
            </a:br>
            <a:r>
              <a:rPr lang="en-CA" dirty="0"/>
              <a:t>2016 CHRT 10 (Apr 26, 2016)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0FBDCE5-F68D-4772-B152-C5C9C789A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80231"/>
            <a:ext cx="830580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CA" sz="1400" dirty="0"/>
          </a:p>
          <a:p>
            <a:pPr lvl="0">
              <a:buFontTx/>
              <a:buChar char="-"/>
            </a:pPr>
            <a:r>
              <a:rPr lang="fr-CA" sz="2800" dirty="0"/>
              <a:t>[…] The </a:t>
            </a:r>
            <a:r>
              <a:rPr lang="fr-CA" sz="2800" dirty="0" err="1"/>
              <a:t>order</a:t>
            </a:r>
            <a:r>
              <a:rPr lang="fr-CA" sz="2800" dirty="0"/>
              <a:t> </a:t>
            </a:r>
            <a:r>
              <a:rPr lang="fr-CA" sz="2800" dirty="0" err="1"/>
              <a:t>is</a:t>
            </a:r>
            <a:r>
              <a:rPr lang="fr-CA" sz="2800" dirty="0"/>
              <a:t> to </a:t>
            </a:r>
            <a:r>
              <a:rPr lang="en-CA" sz="2800" dirty="0"/>
              <a:t>“immediately implement”, not immediately start discussions to review the definition in the long-term.</a:t>
            </a:r>
            <a:endParaRPr lang="fr-CA" sz="1400" dirty="0"/>
          </a:p>
          <a:p>
            <a:pPr marL="0" lvl="0" indent="0">
              <a:buNone/>
            </a:pPr>
            <a:endParaRPr lang="fr-CA" sz="1400" dirty="0"/>
          </a:p>
          <a:p>
            <a:pPr lvl="0">
              <a:buFontTx/>
              <a:buChar char="-"/>
            </a:pPr>
            <a:r>
              <a:rPr lang="fr-CA" sz="2800" b="1" i="1" dirty="0"/>
              <a:t>[…] the Panel </a:t>
            </a:r>
            <a:r>
              <a:rPr lang="fr-CA" sz="2800" b="1" i="1" dirty="0" err="1"/>
              <a:t>orders</a:t>
            </a:r>
            <a:r>
              <a:rPr lang="fr-CA" sz="2800" b="1" i="1" dirty="0"/>
              <a:t> INAC to </a:t>
            </a:r>
            <a:r>
              <a:rPr lang="fr-CA" sz="2800" b="1" i="1" dirty="0" err="1"/>
              <a:t>immediately</a:t>
            </a:r>
            <a:r>
              <a:rPr lang="fr-CA" sz="2800" b="1" i="1" dirty="0"/>
              <a:t> </a:t>
            </a:r>
            <a:r>
              <a:rPr lang="fr-CA" sz="2800" b="1" i="1" dirty="0" err="1"/>
              <a:t>consider</a:t>
            </a:r>
            <a:r>
              <a:rPr lang="fr-CA" sz="2800" b="1" i="1" dirty="0"/>
              <a:t> </a:t>
            </a:r>
            <a:r>
              <a:rPr lang="fr-CA" sz="2800" b="1" i="1" dirty="0" err="1"/>
              <a:t>Jordan’s</a:t>
            </a:r>
            <a:r>
              <a:rPr lang="fr-CA" sz="2800" b="1" i="1" dirty="0"/>
              <a:t> </a:t>
            </a:r>
            <a:r>
              <a:rPr lang="fr-CA" sz="2800" b="1" i="1" dirty="0" err="1"/>
              <a:t>Principle</a:t>
            </a:r>
            <a:r>
              <a:rPr lang="fr-CA" sz="2800" b="1" i="1" dirty="0"/>
              <a:t> as </a:t>
            </a:r>
            <a:r>
              <a:rPr lang="fr-CA" sz="2800" b="1" i="1" dirty="0" err="1"/>
              <a:t>including</a:t>
            </a:r>
            <a:r>
              <a:rPr lang="fr-CA" sz="2800" b="1" i="1" dirty="0"/>
              <a:t> all </a:t>
            </a:r>
            <a:r>
              <a:rPr lang="fr-CA" sz="2800" b="1" i="1" dirty="0" err="1"/>
              <a:t>jurisdictional</a:t>
            </a:r>
            <a:r>
              <a:rPr lang="fr-CA" sz="2800" b="1" i="1" dirty="0"/>
              <a:t> disputes (</a:t>
            </a:r>
            <a:r>
              <a:rPr lang="fr-CA" sz="2800" b="1" i="1" dirty="0" err="1"/>
              <a:t>this</a:t>
            </a:r>
            <a:r>
              <a:rPr lang="fr-CA" sz="2800" b="1" i="1" dirty="0"/>
              <a:t> </a:t>
            </a:r>
            <a:r>
              <a:rPr lang="fr-CA" sz="2800" b="1" i="1" dirty="0" err="1"/>
              <a:t>includes</a:t>
            </a:r>
            <a:r>
              <a:rPr lang="fr-CA" sz="2800" b="1" i="1" dirty="0"/>
              <a:t> disputes </a:t>
            </a:r>
            <a:r>
              <a:rPr lang="fr-CA" sz="2800" b="1" i="1" dirty="0" err="1"/>
              <a:t>between</a:t>
            </a:r>
            <a:r>
              <a:rPr lang="fr-CA" sz="2800" b="1" i="1" dirty="0"/>
              <a:t> </a:t>
            </a:r>
            <a:r>
              <a:rPr lang="fr-CA" sz="2800" b="1" i="1" dirty="0" err="1"/>
              <a:t>federal</a:t>
            </a:r>
            <a:r>
              <a:rPr lang="fr-CA" sz="2800" b="1" i="1" dirty="0"/>
              <a:t> </a:t>
            </a:r>
            <a:r>
              <a:rPr lang="fr-CA" sz="2800" b="1" i="1" dirty="0" err="1"/>
              <a:t>government</a:t>
            </a:r>
            <a:r>
              <a:rPr lang="fr-CA" sz="2800" b="1" i="1" dirty="0"/>
              <a:t> </a:t>
            </a:r>
            <a:r>
              <a:rPr lang="fr-CA" sz="2800" b="1" i="1" dirty="0" err="1"/>
              <a:t>departments</a:t>
            </a:r>
            <a:r>
              <a:rPr lang="fr-CA" sz="2800" b="1" i="1" dirty="0"/>
              <a:t>) and </a:t>
            </a:r>
            <a:r>
              <a:rPr lang="fr-CA" sz="2800" b="1" i="1" dirty="0" err="1"/>
              <a:t>involving</a:t>
            </a:r>
            <a:r>
              <a:rPr lang="fr-CA" sz="2800" b="1" i="1" dirty="0"/>
              <a:t> all First Nations </a:t>
            </a:r>
            <a:r>
              <a:rPr lang="fr-CA" sz="2800" b="1" i="1" dirty="0" err="1"/>
              <a:t>children</a:t>
            </a:r>
            <a:r>
              <a:rPr lang="fr-CA" sz="2800" b="1" i="1" dirty="0"/>
              <a:t> (not </a:t>
            </a:r>
            <a:r>
              <a:rPr lang="fr-CA" sz="2800" b="1" i="1" dirty="0" err="1"/>
              <a:t>only</a:t>
            </a:r>
            <a:r>
              <a:rPr lang="fr-CA" sz="2800" b="1" i="1" dirty="0"/>
              <a:t> </a:t>
            </a:r>
            <a:r>
              <a:rPr lang="fr-CA" sz="2800" b="1" i="1" dirty="0" err="1"/>
              <a:t>those</a:t>
            </a:r>
            <a:r>
              <a:rPr lang="fr-CA" sz="2800" b="1" i="1" dirty="0"/>
              <a:t> </a:t>
            </a:r>
            <a:r>
              <a:rPr lang="fr-CA" sz="2800" b="1" i="1" dirty="0" err="1"/>
              <a:t>with</a:t>
            </a:r>
            <a:r>
              <a:rPr lang="fr-CA" sz="2800" b="1" i="1" dirty="0"/>
              <a:t> multiple </a:t>
            </a:r>
            <a:r>
              <a:rPr lang="fr-CA" sz="2800" b="1" i="1" dirty="0" err="1"/>
              <a:t>disabilites</a:t>
            </a:r>
            <a:r>
              <a:rPr lang="fr-CA" sz="2800" b="1" i="1" dirty="0"/>
              <a:t>).</a:t>
            </a:r>
            <a:endParaRPr lang="en-CA" sz="2800" b="1" i="1" dirty="0"/>
          </a:p>
        </p:txBody>
      </p:sp>
    </p:spTree>
    <p:extLst>
      <p:ext uri="{BB962C8B-B14F-4D97-AF65-F5344CB8AC3E}">
        <p14:creationId xmlns:p14="http://schemas.microsoft.com/office/powerpoint/2010/main" val="4248165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7183B-C677-41EB-9014-0E5F25FF1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J</a:t>
            </a:r>
            <a:r>
              <a:rPr lang="en-CA" dirty="0" err="1"/>
              <a:t>ordan’s</a:t>
            </a:r>
            <a:r>
              <a:rPr lang="en-CA" dirty="0"/>
              <a:t> Principle</a:t>
            </a:r>
            <a:br>
              <a:rPr lang="en-CA" dirty="0"/>
            </a:br>
            <a:r>
              <a:rPr lang="en-CA" dirty="0"/>
              <a:t>Child First </a:t>
            </a:r>
            <a:r>
              <a:rPr lang="en-CA" dirty="0" err="1"/>
              <a:t>Intiative</a:t>
            </a:r>
            <a:r>
              <a:rPr lang="en-CA" dirty="0"/>
              <a:t> (July 6, 2016)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AC62C0-B42D-49B6-B314-C175DBDD9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80231"/>
            <a:ext cx="8305800" cy="4800600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endParaRPr lang="fr-CA" sz="1400" dirty="0"/>
          </a:p>
          <a:p>
            <a:pPr lvl="0">
              <a:buFontTx/>
              <a:buChar char="-"/>
            </a:pPr>
            <a:r>
              <a:rPr lang="fr-CA" sz="2600" dirty="0" err="1"/>
              <a:t>Focused</a:t>
            </a:r>
            <a:r>
              <a:rPr lang="fr-CA" sz="2600" dirty="0"/>
              <a:t> on First Nations </a:t>
            </a:r>
            <a:r>
              <a:rPr lang="fr-CA" sz="2600" dirty="0" err="1"/>
              <a:t>children</a:t>
            </a:r>
            <a:r>
              <a:rPr lang="fr-CA" sz="2600" dirty="0"/>
              <a:t> </a:t>
            </a:r>
            <a:r>
              <a:rPr lang="fr-CA" sz="2600" dirty="0" err="1"/>
              <a:t>with</a:t>
            </a:r>
            <a:r>
              <a:rPr lang="fr-CA" sz="2600" dirty="0"/>
              <a:t> a </a:t>
            </a:r>
            <a:r>
              <a:rPr lang="fr-CA" sz="2600" dirty="0" err="1"/>
              <a:t>disability</a:t>
            </a:r>
            <a:r>
              <a:rPr lang="fr-CA" sz="2600" dirty="0"/>
              <a:t> or short-</a:t>
            </a:r>
            <a:r>
              <a:rPr lang="fr-CA" sz="2600" dirty="0" err="1"/>
              <a:t>term</a:t>
            </a:r>
            <a:r>
              <a:rPr lang="fr-CA" sz="2600" dirty="0"/>
              <a:t> condition (</a:t>
            </a:r>
            <a:r>
              <a:rPr lang="fr-CA" sz="2600" dirty="0" err="1"/>
              <a:t>initially</a:t>
            </a:r>
            <a:r>
              <a:rPr lang="fr-CA" sz="2600" dirty="0"/>
              <a:t> </a:t>
            </a:r>
            <a:r>
              <a:rPr lang="fr-CA" sz="2600" dirty="0" err="1"/>
              <a:t>limited</a:t>
            </a:r>
            <a:r>
              <a:rPr lang="fr-CA" sz="2600" dirty="0"/>
              <a:t> to </a:t>
            </a:r>
            <a:r>
              <a:rPr lang="fr-CA" sz="2600" dirty="0" err="1"/>
              <a:t>children</a:t>
            </a:r>
            <a:r>
              <a:rPr lang="fr-CA" sz="2600" dirty="0"/>
              <a:t> living on-</a:t>
            </a:r>
            <a:r>
              <a:rPr lang="fr-CA" sz="2600" dirty="0" err="1"/>
              <a:t>reserve</a:t>
            </a:r>
            <a:r>
              <a:rPr lang="fr-CA" sz="2600" dirty="0"/>
              <a:t>)</a:t>
            </a:r>
          </a:p>
          <a:p>
            <a:pPr marL="0" lvl="0" indent="0">
              <a:buNone/>
            </a:pPr>
            <a:endParaRPr lang="fr-CA" sz="1400" dirty="0"/>
          </a:p>
          <a:p>
            <a:pPr lvl="0">
              <a:buFontTx/>
              <a:buChar char="-"/>
            </a:pPr>
            <a:r>
              <a:rPr lang="fr-CA" sz="2600" dirty="0"/>
              <a:t>Limited to </a:t>
            </a:r>
            <a:r>
              <a:rPr lang="fr-CA" sz="2600" dirty="0" err="1"/>
              <a:t>health</a:t>
            </a:r>
            <a:r>
              <a:rPr lang="fr-CA" sz="2600" dirty="0"/>
              <a:t> or social services </a:t>
            </a:r>
            <a:r>
              <a:rPr lang="fr-CA" sz="2600" dirty="0" err="1"/>
              <a:t>within</a:t>
            </a:r>
            <a:r>
              <a:rPr lang="fr-CA" sz="2600" dirty="0"/>
              <a:t> the normative standard of care in the province/</a:t>
            </a:r>
            <a:r>
              <a:rPr lang="fr-CA" sz="2600" dirty="0" err="1"/>
              <a:t>territory</a:t>
            </a:r>
            <a:r>
              <a:rPr lang="fr-CA" sz="2600" dirty="0"/>
              <a:t> of </a:t>
            </a:r>
            <a:r>
              <a:rPr lang="fr-CA" sz="2600" dirty="0" err="1"/>
              <a:t>residence</a:t>
            </a:r>
            <a:endParaRPr lang="fr-CA" sz="2600" dirty="0"/>
          </a:p>
          <a:p>
            <a:pPr marL="0" lvl="0" indent="0">
              <a:buNone/>
            </a:pPr>
            <a:endParaRPr lang="fr-CA" sz="1400" dirty="0"/>
          </a:p>
          <a:p>
            <a:pPr lvl="0">
              <a:buFontTx/>
              <a:buChar char="-"/>
            </a:pPr>
            <a:r>
              <a:rPr lang="fr-CA" sz="2600" dirty="0" err="1"/>
              <a:t>Fund</a:t>
            </a:r>
            <a:r>
              <a:rPr lang="fr-CA" sz="2600" dirty="0"/>
              <a:t> to </a:t>
            </a:r>
            <a:r>
              <a:rPr lang="fr-CA" sz="2600" dirty="0" err="1"/>
              <a:t>address</a:t>
            </a:r>
            <a:r>
              <a:rPr lang="fr-CA" sz="2600" dirty="0"/>
              <a:t> </a:t>
            </a:r>
            <a:r>
              <a:rPr lang="fr-CA" sz="2600" dirty="0" err="1"/>
              <a:t>Jordan’s</a:t>
            </a:r>
            <a:r>
              <a:rPr lang="fr-CA" sz="2600" dirty="0"/>
              <a:t> </a:t>
            </a:r>
            <a:r>
              <a:rPr lang="fr-CA" sz="2600" dirty="0" err="1"/>
              <a:t>Principle</a:t>
            </a:r>
            <a:r>
              <a:rPr lang="fr-CA" sz="2600" dirty="0"/>
              <a:t> cases: $327 million</a:t>
            </a:r>
          </a:p>
          <a:p>
            <a:pPr marL="0" lvl="0" indent="0">
              <a:buNone/>
            </a:pPr>
            <a:endParaRPr lang="fr-CA" sz="1400" dirty="0"/>
          </a:p>
          <a:p>
            <a:pPr lvl="0">
              <a:buFontTx/>
              <a:buChar char="-"/>
            </a:pPr>
            <a:r>
              <a:rPr lang="fr-CA" sz="2600" dirty="0" err="1"/>
              <a:t>Fund</a:t>
            </a:r>
            <a:r>
              <a:rPr lang="fr-CA" sz="2600" dirty="0"/>
              <a:t> for </a:t>
            </a:r>
            <a:r>
              <a:rPr lang="en-US" sz="2600" dirty="0"/>
              <a:t>“Enhanced Service Coordination: $38 million</a:t>
            </a:r>
            <a:endParaRPr lang="fr-CA" sz="2600" dirty="0"/>
          </a:p>
          <a:p>
            <a:pPr lvl="0">
              <a:buFontTx/>
              <a:buChar char="-"/>
            </a:pPr>
            <a:endParaRPr lang="fr-CA" sz="1400" dirty="0"/>
          </a:p>
          <a:p>
            <a:pPr lvl="0">
              <a:buFontTx/>
              <a:buChar char="-"/>
            </a:pPr>
            <a:r>
              <a:rPr lang="fr-CA" sz="2600" dirty="0" err="1"/>
              <a:t>Jordan’s</a:t>
            </a:r>
            <a:r>
              <a:rPr lang="fr-CA" sz="2600" dirty="0"/>
              <a:t> </a:t>
            </a:r>
            <a:r>
              <a:rPr lang="fr-CA" sz="2600" dirty="0" err="1"/>
              <a:t>Principle</a:t>
            </a:r>
            <a:r>
              <a:rPr lang="fr-CA" sz="2600" dirty="0"/>
              <a:t> cases </a:t>
            </a:r>
            <a:r>
              <a:rPr lang="fr-CA" sz="2600" dirty="0" err="1"/>
              <a:t>accepted</a:t>
            </a:r>
            <a:r>
              <a:rPr lang="fr-CA" sz="2600" dirty="0"/>
              <a:t> (July 2016 to </a:t>
            </a:r>
            <a:r>
              <a:rPr lang="fr-CA" sz="2600" dirty="0" err="1"/>
              <a:t>February</a:t>
            </a:r>
            <a:r>
              <a:rPr lang="fr-CA" sz="2600" dirty="0"/>
              <a:t> 2017): 3,281</a:t>
            </a:r>
            <a:endParaRPr lang="en-CA" sz="2600" dirty="0"/>
          </a:p>
          <a:p>
            <a:pPr marL="0" lvl="0" indent="0">
              <a:buNone/>
            </a:pP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2143347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CF0BF-C6C3-4345-8B6E-A35648B7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Canadian Human Rights Tribunal</a:t>
            </a:r>
            <a:br>
              <a:rPr lang="en-CA" dirty="0"/>
            </a:br>
            <a:r>
              <a:rPr lang="en-CA" dirty="0"/>
              <a:t>2017 CHRT 14 (May 26, 2017)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FF5561F-E1D4-45B0-BB08-85E5A79C4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80231"/>
            <a:ext cx="830580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CA" sz="1400" dirty="0"/>
          </a:p>
          <a:p>
            <a:pPr lvl="0">
              <a:buFontTx/>
              <a:buChar char="-"/>
            </a:pPr>
            <a:r>
              <a:rPr lang="fr-CA" sz="2800" dirty="0"/>
              <a:t>[…] </a:t>
            </a:r>
            <a:r>
              <a:rPr lang="fr-CA" sz="2800" dirty="0" err="1"/>
              <a:t>Canada’s</a:t>
            </a:r>
            <a:r>
              <a:rPr lang="fr-CA" sz="2800" dirty="0"/>
              <a:t> </a:t>
            </a:r>
            <a:r>
              <a:rPr lang="fr-CA" sz="2800" dirty="0" err="1"/>
              <a:t>definition</a:t>
            </a:r>
            <a:r>
              <a:rPr lang="fr-CA" sz="2800" dirty="0"/>
              <a:t> of </a:t>
            </a:r>
            <a:r>
              <a:rPr lang="fr-CA" sz="2800" dirty="0" err="1"/>
              <a:t>Jordan’s</a:t>
            </a:r>
            <a:r>
              <a:rPr lang="fr-CA" sz="2800" dirty="0"/>
              <a:t> </a:t>
            </a:r>
            <a:r>
              <a:rPr lang="fr-CA" sz="2800" dirty="0" err="1"/>
              <a:t>Principle</a:t>
            </a:r>
            <a:r>
              <a:rPr lang="fr-CA" sz="2800" dirty="0"/>
              <a:t> </a:t>
            </a:r>
            <a:r>
              <a:rPr lang="fr-CA" sz="2800" dirty="0" err="1"/>
              <a:t>does</a:t>
            </a:r>
            <a:r>
              <a:rPr lang="fr-CA" sz="2800" dirty="0"/>
              <a:t> not </a:t>
            </a:r>
            <a:r>
              <a:rPr lang="fr-CA" sz="2800" dirty="0" err="1"/>
              <a:t>fully</a:t>
            </a:r>
            <a:r>
              <a:rPr lang="fr-CA" sz="2800" dirty="0"/>
              <a:t> </a:t>
            </a:r>
            <a:r>
              <a:rPr lang="fr-CA" sz="2800" dirty="0" err="1"/>
              <a:t>address</a:t>
            </a:r>
            <a:r>
              <a:rPr lang="fr-CA" sz="2800" dirty="0"/>
              <a:t> the </a:t>
            </a:r>
            <a:r>
              <a:rPr lang="fr-CA" sz="2800" dirty="0" err="1"/>
              <a:t>findings</a:t>
            </a:r>
            <a:r>
              <a:rPr lang="fr-CA" sz="2800" dirty="0"/>
              <a:t> in the </a:t>
            </a:r>
            <a:r>
              <a:rPr lang="fr-CA" sz="2800" i="1" dirty="0" err="1"/>
              <a:t>Decision</a:t>
            </a:r>
            <a:r>
              <a:rPr lang="fr-CA" sz="2800" dirty="0"/>
              <a:t> and </a:t>
            </a:r>
            <a:r>
              <a:rPr lang="fr-CA" sz="2800" dirty="0" err="1"/>
              <a:t>is</a:t>
            </a:r>
            <a:r>
              <a:rPr lang="fr-CA" sz="2800" dirty="0"/>
              <a:t> not </a:t>
            </a:r>
            <a:r>
              <a:rPr lang="fr-CA" sz="2800" dirty="0" err="1"/>
              <a:t>sufficiently</a:t>
            </a:r>
            <a:r>
              <a:rPr lang="fr-CA" sz="2800" dirty="0"/>
              <a:t> responsive to the </a:t>
            </a:r>
            <a:r>
              <a:rPr lang="fr-CA" sz="2800" dirty="0" err="1"/>
              <a:t>previous</a:t>
            </a:r>
            <a:r>
              <a:rPr lang="fr-CA" sz="2800" dirty="0"/>
              <a:t> </a:t>
            </a:r>
            <a:r>
              <a:rPr lang="fr-CA" sz="2800" dirty="0" err="1"/>
              <a:t>orders</a:t>
            </a:r>
            <a:r>
              <a:rPr lang="fr-CA" sz="2800" dirty="0"/>
              <a:t> of </a:t>
            </a:r>
            <a:r>
              <a:rPr lang="fr-CA" sz="2800" dirty="0" err="1"/>
              <a:t>this</a:t>
            </a:r>
            <a:r>
              <a:rPr lang="fr-CA" sz="2800" dirty="0"/>
              <a:t> Panel. </a:t>
            </a:r>
          </a:p>
          <a:p>
            <a:pPr marL="0" lvl="0" indent="0">
              <a:buNone/>
            </a:pPr>
            <a:endParaRPr lang="fr-CA" sz="1400" dirty="0"/>
          </a:p>
          <a:p>
            <a:pPr lvl="0">
              <a:buFontTx/>
              <a:buChar char="-"/>
            </a:pPr>
            <a:r>
              <a:rPr lang="fr-CA" sz="2800" dirty="0" err="1"/>
              <a:t>While</a:t>
            </a:r>
            <a:r>
              <a:rPr lang="fr-CA" sz="2800" dirty="0"/>
              <a:t> Canada has </a:t>
            </a:r>
            <a:r>
              <a:rPr lang="fr-CA" sz="2800" dirty="0" err="1"/>
              <a:t>indeed</a:t>
            </a:r>
            <a:r>
              <a:rPr lang="fr-CA" sz="2800" dirty="0"/>
              <a:t> </a:t>
            </a:r>
            <a:r>
              <a:rPr lang="fr-CA" sz="2800" dirty="0" err="1"/>
              <a:t>broadened</a:t>
            </a:r>
            <a:r>
              <a:rPr lang="fr-CA" sz="2800" dirty="0"/>
              <a:t> </a:t>
            </a:r>
            <a:r>
              <a:rPr lang="fr-CA" sz="2800" dirty="0" err="1"/>
              <a:t>its</a:t>
            </a:r>
            <a:r>
              <a:rPr lang="fr-CA" sz="2800" dirty="0"/>
              <a:t> application of </a:t>
            </a:r>
            <a:r>
              <a:rPr lang="fr-CA" sz="2800" dirty="0" err="1"/>
              <a:t>Jordan’s</a:t>
            </a:r>
            <a:r>
              <a:rPr lang="fr-CA" sz="2800" dirty="0"/>
              <a:t> </a:t>
            </a:r>
            <a:r>
              <a:rPr lang="fr-CA" sz="2800" dirty="0" err="1"/>
              <a:t>Principle</a:t>
            </a:r>
            <a:r>
              <a:rPr lang="fr-CA" sz="2800" dirty="0"/>
              <a:t> </a:t>
            </a:r>
            <a:r>
              <a:rPr lang="fr-CA" sz="2800" dirty="0" err="1"/>
              <a:t>since</a:t>
            </a:r>
            <a:r>
              <a:rPr lang="fr-CA" sz="2800" dirty="0"/>
              <a:t> the </a:t>
            </a:r>
            <a:r>
              <a:rPr lang="fr-CA" sz="2800" i="1" dirty="0" err="1"/>
              <a:t>Decision</a:t>
            </a:r>
            <a:r>
              <a:rPr lang="fr-CA" sz="2800" dirty="0"/>
              <a:t> […] </a:t>
            </a:r>
            <a:r>
              <a:rPr lang="fr-CA" sz="2800" dirty="0" err="1"/>
              <a:t>it</a:t>
            </a:r>
            <a:r>
              <a:rPr lang="fr-CA" sz="2800" dirty="0"/>
              <a:t> </a:t>
            </a:r>
            <a:r>
              <a:rPr lang="fr-CA" sz="2800" dirty="0" err="1"/>
              <a:t>nevertheless</a:t>
            </a:r>
            <a:r>
              <a:rPr lang="fr-CA" sz="2800" dirty="0"/>
              <a:t> continues to </a:t>
            </a:r>
            <a:r>
              <a:rPr lang="fr-CA" sz="2800" dirty="0" err="1"/>
              <a:t>narrow</a:t>
            </a:r>
            <a:r>
              <a:rPr lang="fr-CA" sz="2800" dirty="0"/>
              <a:t> the application of the </a:t>
            </a:r>
            <a:r>
              <a:rPr lang="fr-CA" sz="2800" dirty="0" err="1"/>
              <a:t>principle</a:t>
            </a:r>
            <a:r>
              <a:rPr lang="fr-CA" sz="2800" dirty="0"/>
              <a:t> to certain First Nations </a:t>
            </a:r>
            <a:r>
              <a:rPr lang="fr-CA" sz="2800" dirty="0" err="1"/>
              <a:t>children</a:t>
            </a:r>
            <a:endParaRPr lang="fr-CA" sz="2800" dirty="0"/>
          </a:p>
          <a:p>
            <a:pPr lvl="0">
              <a:buFontTx/>
              <a:buChar char="-"/>
            </a:pP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4024438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way">
      <a:dk1>
        <a:srgbClr val="01426A"/>
      </a:dk1>
      <a:lt1>
        <a:sysClr val="window" lastClr="FFFFFF"/>
      </a:lt1>
      <a:dk2>
        <a:srgbClr val="6CC24A"/>
      </a:dk2>
      <a:lt2>
        <a:srgbClr val="F2F2F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2533</TotalTime>
  <Words>1039</Words>
  <Application>Microsoft Office PowerPoint</Application>
  <PresentationFormat>On-screen Show (4:3)</PresentationFormat>
  <Paragraphs>171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Jordan’s Principle</vt:lpstr>
      <vt:lpstr>Jordan River Anderson</vt:lpstr>
      <vt:lpstr>House of Commons Motion 296</vt:lpstr>
      <vt:lpstr>2009: MOU on the Federal Response to Jordan’s Principle</vt:lpstr>
      <vt:lpstr>Truth and Reconciliation Commission Call to Action #3</vt:lpstr>
      <vt:lpstr>Canadian Human Rights Tribunal 2016 CHRT 2 (Jan 26, 2016)</vt:lpstr>
      <vt:lpstr>Canadian Human Rights Tribunal 2016 CHRT 10 (Apr 26, 2016)</vt:lpstr>
      <vt:lpstr>Jordan’s Principle Child First Intiative (July 6, 2016)</vt:lpstr>
      <vt:lpstr>Canadian Human Rights Tribunal 2017 CHRT 14 (May 26, 2017)</vt:lpstr>
      <vt:lpstr>Canadian Human Rights Tribunal 2017 CHRT 14 (May 26, 2017)</vt:lpstr>
      <vt:lpstr>2017 CHRT 14 Definition Ordered</vt:lpstr>
      <vt:lpstr>Canadian Human Rights Tribunal 2017 CHRT 35 (November 2, 2017)</vt:lpstr>
      <vt:lpstr>Performance since 2017 CHRT 35</vt:lpstr>
      <vt:lpstr>Performance since 2017 CHRT 35</vt:lpstr>
      <vt:lpstr>Performance since 2017 CHRT 35</vt:lpstr>
      <vt:lpstr>Performance since 2017 CHRT 35</vt:lpstr>
      <vt:lpstr>Performance since 2017 CHRT 35</vt:lpstr>
      <vt:lpstr>Performance since 2017 CHRT 35</vt:lpstr>
      <vt:lpstr>Implementation and Next Steps</vt:lpstr>
      <vt:lpstr>Activity in the Provinces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Thibert</dc:creator>
  <cp:lastModifiedBy>David Taylor</cp:lastModifiedBy>
  <cp:revision>86</cp:revision>
  <dcterms:created xsi:type="dcterms:W3CDTF">2006-08-16T00:00:00Z</dcterms:created>
  <dcterms:modified xsi:type="dcterms:W3CDTF">2018-09-07T20:52:01Z</dcterms:modified>
  <cp:contentStatus/>
</cp:coreProperties>
</file>