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750" r:id="rId2"/>
  </p:sldMasterIdLst>
  <p:notesMasterIdLst>
    <p:notesMasterId r:id="rId30"/>
  </p:notesMasterIdLst>
  <p:handoutMasterIdLst>
    <p:handoutMasterId r:id="rId31"/>
  </p:handoutMasterIdLst>
  <p:sldIdLst>
    <p:sldId id="256" r:id="rId3"/>
    <p:sldId id="355" r:id="rId4"/>
    <p:sldId id="298" r:id="rId5"/>
    <p:sldId id="271" r:id="rId6"/>
    <p:sldId id="330" r:id="rId7"/>
    <p:sldId id="294" r:id="rId8"/>
    <p:sldId id="280" r:id="rId9"/>
    <p:sldId id="293" r:id="rId10"/>
    <p:sldId id="348" r:id="rId11"/>
    <p:sldId id="353" r:id="rId12"/>
    <p:sldId id="350" r:id="rId13"/>
    <p:sldId id="352" r:id="rId14"/>
    <p:sldId id="323" r:id="rId15"/>
    <p:sldId id="313" r:id="rId16"/>
    <p:sldId id="347" r:id="rId17"/>
    <p:sldId id="334" r:id="rId18"/>
    <p:sldId id="335" r:id="rId19"/>
    <p:sldId id="336" r:id="rId20"/>
    <p:sldId id="337" r:id="rId21"/>
    <p:sldId id="338" r:id="rId22"/>
    <p:sldId id="341" r:id="rId23"/>
    <p:sldId id="346" r:id="rId24"/>
    <p:sldId id="342" r:id="rId25"/>
    <p:sldId id="343" r:id="rId26"/>
    <p:sldId id="344" r:id="rId27"/>
    <p:sldId id="345" r:id="rId28"/>
    <p:sldId id="351" r:id="rId29"/>
  </p:sldIdLst>
  <p:sldSz cx="9144000" cy="6858000" type="screen4x3"/>
  <p:notesSz cx="7023100" cy="93091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A3DB"/>
    <a:srgbClr val="E5E500"/>
    <a:srgbClr val="FADA7A"/>
    <a:srgbClr val="FDF1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8" autoAdjust="0"/>
    <p:restoredTop sz="91869" autoAdjust="0"/>
  </p:normalViewPr>
  <p:slideViewPr>
    <p:cSldViewPr>
      <p:cViewPr varScale="1">
        <p:scale>
          <a:sx n="51" d="100"/>
          <a:sy n="51" d="100"/>
        </p:scale>
        <p:origin x="192" y="1040"/>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notesViewPr>
    <p:cSldViewPr snapToGrid="0" snapToObjects="1">
      <p:cViewPr varScale="1">
        <p:scale>
          <a:sx n="98" d="100"/>
          <a:sy n="98" d="100"/>
        </p:scale>
        <p:origin x="-1512" y="-12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72B9B1-E1FE-3440-A4E0-B746C92249E5}" type="doc">
      <dgm:prSet loTypeId="urn:microsoft.com/office/officeart/2005/8/layout/equation2" loCatId="" qsTypeId="urn:microsoft.com/office/officeart/2005/8/quickstyle/simple4" qsCatId="simple" csTypeId="urn:microsoft.com/office/officeart/2005/8/colors/accent1_2" csCatId="accent1" phldr="1"/>
      <dgm:spPr/>
      <dgm:t>
        <a:bodyPr/>
        <a:lstStyle/>
        <a:p>
          <a:endParaRPr lang="en-US"/>
        </a:p>
      </dgm:t>
    </dgm:pt>
    <dgm:pt modelId="{E760C5B1-CC78-6049-A943-67E3373D4B5A}">
      <dgm:prSet custT="1"/>
      <dgm:spPr>
        <a:solidFill>
          <a:srgbClr val="FFFF00"/>
        </a:solidFill>
      </dgm:spPr>
      <dgm:t>
        <a:bodyPr/>
        <a:lstStyle/>
        <a:p>
          <a:pPr rtl="0"/>
          <a:r>
            <a:rPr lang="en-US" sz="1400" b="1" i="0" cap="small" normalizeH="0" dirty="0">
              <a:solidFill>
                <a:srgbClr val="0000FF"/>
              </a:solidFill>
            </a:rPr>
            <a:t>Non-Discrimination</a:t>
          </a:r>
        </a:p>
      </dgm:t>
    </dgm:pt>
    <dgm:pt modelId="{605B56EB-121A-344F-922F-36E8497CFCE5}" type="parTrans" cxnId="{0FA8F6BC-BABB-1947-94E8-22CA6E013CC6}">
      <dgm:prSet/>
      <dgm:spPr/>
      <dgm:t>
        <a:bodyPr/>
        <a:lstStyle/>
        <a:p>
          <a:endParaRPr lang="en-US"/>
        </a:p>
      </dgm:t>
    </dgm:pt>
    <dgm:pt modelId="{CA31956C-1357-944F-8EC8-DBE7E03E5398}" type="sibTrans" cxnId="{0FA8F6BC-BABB-1947-94E8-22CA6E013CC6}">
      <dgm:prSet/>
      <dgm:spPr>
        <a:solidFill>
          <a:srgbClr val="7BA3DB"/>
        </a:solidFill>
      </dgm:spPr>
      <dgm:t>
        <a:bodyPr/>
        <a:lstStyle/>
        <a:p>
          <a:endParaRPr lang="en-US"/>
        </a:p>
      </dgm:t>
    </dgm:pt>
    <dgm:pt modelId="{0803E706-E490-0C4C-A7B6-0BCE96CBBFEE}">
      <dgm:prSet custT="1"/>
      <dgm:spPr>
        <a:solidFill>
          <a:srgbClr val="FFFF00"/>
        </a:solidFill>
      </dgm:spPr>
      <dgm:t>
        <a:bodyPr/>
        <a:lstStyle/>
        <a:p>
          <a:r>
            <a:rPr lang="en-US" sz="1400" b="1" i="0" cap="small" dirty="0">
              <a:solidFill>
                <a:srgbClr val="0000FF"/>
              </a:solidFill>
            </a:rPr>
            <a:t>Holistic Approach</a:t>
          </a:r>
        </a:p>
      </dgm:t>
    </dgm:pt>
    <dgm:pt modelId="{7C84710F-8D38-7546-A1FF-12C7AD3DD7C3}" type="parTrans" cxnId="{952EB4B0-AB7D-7040-951C-26FC7039CF88}">
      <dgm:prSet/>
      <dgm:spPr/>
      <dgm:t>
        <a:bodyPr/>
        <a:lstStyle/>
        <a:p>
          <a:endParaRPr lang="en-US"/>
        </a:p>
      </dgm:t>
    </dgm:pt>
    <dgm:pt modelId="{F131B2D6-DFC0-8E4A-A83B-D8553D5F6B52}" type="sibTrans" cxnId="{952EB4B0-AB7D-7040-951C-26FC7039CF88}">
      <dgm:prSet/>
      <dgm:spPr>
        <a:solidFill>
          <a:srgbClr val="7BA3DB"/>
        </a:solidFill>
      </dgm:spPr>
      <dgm:t>
        <a:bodyPr/>
        <a:lstStyle/>
        <a:p>
          <a:endParaRPr lang="en-US"/>
        </a:p>
      </dgm:t>
    </dgm:pt>
    <dgm:pt modelId="{BA99DFA7-1F3F-BC42-9238-2CDF13388C0C}">
      <dgm:prSet custT="1"/>
      <dgm:spPr>
        <a:solidFill>
          <a:srgbClr val="FFFF00"/>
        </a:solidFill>
      </dgm:spPr>
      <dgm:t>
        <a:bodyPr/>
        <a:lstStyle/>
        <a:p>
          <a:r>
            <a:rPr lang="en-US" sz="1400" b="1" i="0" cap="small" dirty="0">
              <a:solidFill>
                <a:srgbClr val="0000FF"/>
              </a:solidFill>
            </a:rPr>
            <a:t>Self-determination</a:t>
          </a:r>
        </a:p>
      </dgm:t>
    </dgm:pt>
    <dgm:pt modelId="{2FFFB44F-6240-E343-A6EE-1396B06941D1}" type="parTrans" cxnId="{871E062A-7243-F046-B919-B805D937A9E7}">
      <dgm:prSet/>
      <dgm:spPr/>
      <dgm:t>
        <a:bodyPr/>
        <a:lstStyle/>
        <a:p>
          <a:endParaRPr lang="en-US"/>
        </a:p>
      </dgm:t>
    </dgm:pt>
    <dgm:pt modelId="{AC1F7EDA-FF41-3747-B18E-BE0FF619552C}" type="sibTrans" cxnId="{871E062A-7243-F046-B919-B805D937A9E7}">
      <dgm:prSet/>
      <dgm:spPr>
        <a:solidFill>
          <a:srgbClr val="7BA3DB"/>
        </a:solidFill>
      </dgm:spPr>
      <dgm:t>
        <a:bodyPr/>
        <a:lstStyle/>
        <a:p>
          <a:endParaRPr lang="en-US"/>
        </a:p>
      </dgm:t>
    </dgm:pt>
    <dgm:pt modelId="{BE936437-1C89-8148-AC46-9DFF73E1F3DC}">
      <dgm:prSet custT="1"/>
      <dgm:spPr>
        <a:solidFill>
          <a:srgbClr val="7BA3DB"/>
        </a:solidFill>
      </dgm:spPr>
      <dgm:t>
        <a:bodyPr/>
        <a:lstStyle/>
        <a:p>
          <a:r>
            <a:rPr lang="en-US" sz="2000" cap="small" dirty="0">
              <a:ln>
                <a:solidFill>
                  <a:srgbClr val="FFFF00"/>
                </a:solidFill>
              </a:ln>
              <a:solidFill>
                <a:srgbClr val="FFFF00"/>
              </a:solidFill>
            </a:rPr>
            <a:t>Full Implementation of Jordan’s Principle</a:t>
          </a:r>
        </a:p>
        <a:p>
          <a:endParaRPr lang="en-US" sz="1600" cap="small" dirty="0">
            <a:ln>
              <a:solidFill>
                <a:srgbClr val="FFFF00"/>
              </a:solidFill>
            </a:ln>
            <a:solidFill>
              <a:srgbClr val="FFFF00"/>
            </a:solidFill>
          </a:endParaRPr>
        </a:p>
        <a:p>
          <a:pPr marL="0" indent="0"/>
          <a:r>
            <a:rPr lang="en-US" sz="1400" dirty="0">
              <a:ln>
                <a:solidFill>
                  <a:srgbClr val="FFFF00"/>
                </a:solidFill>
              </a:ln>
              <a:solidFill>
                <a:srgbClr val="FFFF00"/>
              </a:solidFill>
              <a:latin typeface="Wingdings"/>
              <a:ea typeface="Wingdings"/>
              <a:cs typeface="Wingdings"/>
              <a:sym typeface="Wingdings"/>
            </a:rPr>
            <a:t> </a:t>
          </a:r>
          <a:r>
            <a:rPr lang="en-US" sz="1400" dirty="0">
              <a:ln>
                <a:solidFill>
                  <a:srgbClr val="FFFF00"/>
                </a:solidFill>
              </a:ln>
              <a:solidFill>
                <a:srgbClr val="FFFF00"/>
              </a:solidFill>
            </a:rPr>
            <a:t>Put the needs of children first</a:t>
          </a:r>
        </a:p>
        <a:p>
          <a:r>
            <a:rPr lang="en-US" sz="1400" dirty="0">
              <a:ln>
                <a:solidFill>
                  <a:srgbClr val="FFFF00"/>
                </a:solidFill>
              </a:ln>
              <a:solidFill>
                <a:srgbClr val="FFFF00"/>
              </a:solidFill>
              <a:latin typeface="Wingdings"/>
              <a:ea typeface="Wingdings"/>
              <a:cs typeface="Wingdings"/>
              <a:sym typeface="Wingdings"/>
            </a:rPr>
            <a:t> </a:t>
          </a:r>
          <a:r>
            <a:rPr lang="en-US" sz="1400" dirty="0">
              <a:ln>
                <a:solidFill>
                  <a:srgbClr val="FFFF00"/>
                </a:solidFill>
              </a:ln>
              <a:solidFill>
                <a:srgbClr val="FFFF00"/>
              </a:solidFill>
            </a:rPr>
            <a:t>Access services on-reserve</a:t>
          </a:r>
        </a:p>
        <a:p>
          <a:r>
            <a:rPr lang="en-US" sz="1400" dirty="0">
              <a:ln>
                <a:solidFill>
                  <a:srgbClr val="FFFF00"/>
                </a:solidFill>
              </a:ln>
              <a:solidFill>
                <a:srgbClr val="FFFF00"/>
              </a:solidFill>
              <a:latin typeface="Wingdings"/>
              <a:ea typeface="Wingdings"/>
              <a:cs typeface="Wingdings"/>
              <a:sym typeface="Wingdings"/>
            </a:rPr>
            <a:t> </a:t>
          </a:r>
          <a:r>
            <a:rPr lang="en-US" sz="1400" dirty="0">
              <a:ln>
                <a:solidFill>
                  <a:srgbClr val="FFFF00"/>
                </a:solidFill>
              </a:ln>
              <a:solidFill>
                <a:srgbClr val="FFFF00"/>
              </a:solidFill>
            </a:rPr>
            <a:t>Enhance First Nations capacity</a:t>
          </a:r>
        </a:p>
        <a:p>
          <a:r>
            <a:rPr lang="en-US" sz="1400" dirty="0">
              <a:ln>
                <a:solidFill>
                  <a:srgbClr val="FFFF00"/>
                </a:solidFill>
              </a:ln>
              <a:solidFill>
                <a:srgbClr val="FFFF00"/>
              </a:solidFill>
              <a:latin typeface="Wingdings"/>
              <a:ea typeface="Wingdings"/>
              <a:cs typeface="Wingdings"/>
              <a:sym typeface="Wingdings"/>
            </a:rPr>
            <a:t> </a:t>
          </a:r>
          <a:r>
            <a:rPr lang="en-US" sz="1400" dirty="0">
              <a:ln>
                <a:solidFill>
                  <a:srgbClr val="FFFF00"/>
                </a:solidFill>
              </a:ln>
              <a:solidFill>
                <a:srgbClr val="FFFF00"/>
              </a:solidFill>
            </a:rPr>
            <a:t>Stable, long-term funding </a:t>
          </a:r>
        </a:p>
      </dgm:t>
    </dgm:pt>
    <dgm:pt modelId="{8597F2BB-2F32-3C48-9C0F-5550C279D290}" type="parTrans" cxnId="{AAB11FC0-A6F2-0F43-B08D-87188EE018B3}">
      <dgm:prSet/>
      <dgm:spPr/>
      <dgm:t>
        <a:bodyPr/>
        <a:lstStyle/>
        <a:p>
          <a:endParaRPr lang="en-US"/>
        </a:p>
      </dgm:t>
    </dgm:pt>
    <dgm:pt modelId="{77B1995E-F162-0F46-8471-9635AB6EBF88}" type="sibTrans" cxnId="{AAB11FC0-A6F2-0F43-B08D-87188EE018B3}">
      <dgm:prSet/>
      <dgm:spPr/>
      <dgm:t>
        <a:bodyPr/>
        <a:lstStyle/>
        <a:p>
          <a:endParaRPr lang="en-US"/>
        </a:p>
      </dgm:t>
    </dgm:pt>
    <dgm:pt modelId="{4BC0F650-7289-2343-8A42-BAE0DFEB8D9A}" type="pres">
      <dgm:prSet presAssocID="{F672B9B1-E1FE-3440-A4E0-B746C92249E5}" presName="Name0" presStyleCnt="0">
        <dgm:presLayoutVars>
          <dgm:dir/>
          <dgm:resizeHandles val="exact"/>
        </dgm:presLayoutVars>
      </dgm:prSet>
      <dgm:spPr/>
    </dgm:pt>
    <dgm:pt modelId="{7418BC9C-396C-F441-9461-CB670988F517}" type="pres">
      <dgm:prSet presAssocID="{F672B9B1-E1FE-3440-A4E0-B746C92249E5}" presName="vNodes" presStyleCnt="0"/>
      <dgm:spPr/>
    </dgm:pt>
    <dgm:pt modelId="{840A371E-100A-2E46-83DD-ED643FF738F7}" type="pres">
      <dgm:prSet presAssocID="{E760C5B1-CC78-6049-A943-67E3373D4B5A}" presName="node" presStyleLbl="node1" presStyleIdx="0" presStyleCnt="4" custScaleX="414086" custScaleY="394395" custLinFactX="-100000" custLinFactY="7978" custLinFactNeighborX="-140072" custLinFactNeighborY="100000">
        <dgm:presLayoutVars>
          <dgm:bulletEnabled val="1"/>
        </dgm:presLayoutVars>
      </dgm:prSet>
      <dgm:spPr/>
    </dgm:pt>
    <dgm:pt modelId="{CD77BD31-E737-214D-99EB-DC52F463A27C}" type="pres">
      <dgm:prSet presAssocID="{CA31956C-1357-944F-8EC8-DBE7E03E5398}" presName="spacerT" presStyleCnt="0"/>
      <dgm:spPr/>
    </dgm:pt>
    <dgm:pt modelId="{9C40D25B-ACE8-734A-9B15-641DAF94D4C2}" type="pres">
      <dgm:prSet presAssocID="{CA31956C-1357-944F-8EC8-DBE7E03E5398}" presName="sibTrans" presStyleLbl="sibTrans2D1" presStyleIdx="0" presStyleCnt="3" custScaleX="139937" custScaleY="131413" custLinFactY="-99494" custLinFactNeighborX="-45764" custLinFactNeighborY="-100000"/>
      <dgm:spPr/>
    </dgm:pt>
    <dgm:pt modelId="{7E77F061-098C-0B40-BC6D-92C8D5C4707B}" type="pres">
      <dgm:prSet presAssocID="{CA31956C-1357-944F-8EC8-DBE7E03E5398}" presName="spacerB" presStyleCnt="0"/>
      <dgm:spPr/>
    </dgm:pt>
    <dgm:pt modelId="{A6D14D33-88EC-5B43-86FF-D15A677A719F}" type="pres">
      <dgm:prSet presAssocID="{0803E706-E490-0C4C-A7B6-0BCE96CBBFEE}" presName="node" presStyleLbl="node1" presStyleIdx="1" presStyleCnt="4" custScaleX="416115" custScaleY="382465" custLinFactY="-44310" custLinFactNeighborX="46789" custLinFactNeighborY="-100000">
        <dgm:presLayoutVars>
          <dgm:bulletEnabled val="1"/>
        </dgm:presLayoutVars>
      </dgm:prSet>
      <dgm:spPr/>
    </dgm:pt>
    <dgm:pt modelId="{EADCDD4D-9735-7F44-B011-832911FA19E6}" type="pres">
      <dgm:prSet presAssocID="{F131B2D6-DFC0-8E4A-A83B-D8553D5F6B52}" presName="spacerT" presStyleCnt="0"/>
      <dgm:spPr/>
    </dgm:pt>
    <dgm:pt modelId="{388DCE4A-88B8-8342-8F86-32E5BCD84DED}" type="pres">
      <dgm:prSet presAssocID="{F131B2D6-DFC0-8E4A-A83B-D8553D5F6B52}" presName="sibTrans" presStyleLbl="sibTrans2D1" presStyleIdx="1" presStyleCnt="3" custScaleX="150997" custScaleY="134839" custLinFactY="-42598" custLinFactNeighborX="-52876" custLinFactNeighborY="-100000"/>
      <dgm:spPr/>
    </dgm:pt>
    <dgm:pt modelId="{8B86C373-6EF1-3D46-8BA1-AAC92EDD11CA}" type="pres">
      <dgm:prSet presAssocID="{F131B2D6-DFC0-8E4A-A83B-D8553D5F6B52}" presName="spacerB" presStyleCnt="0"/>
      <dgm:spPr/>
    </dgm:pt>
    <dgm:pt modelId="{8B17A5B1-CA49-E943-8D7C-DF3F5424B870}" type="pres">
      <dgm:prSet presAssocID="{BA99DFA7-1F3F-BC42-9238-2CDF13388C0C}" presName="node" presStyleLbl="node1" presStyleIdx="2" presStyleCnt="4" custScaleX="387193" custScaleY="343023" custLinFactX="-47656" custLinFactY="-28046" custLinFactNeighborX="-100000" custLinFactNeighborY="-100000">
        <dgm:presLayoutVars>
          <dgm:bulletEnabled val="1"/>
        </dgm:presLayoutVars>
      </dgm:prSet>
      <dgm:spPr/>
    </dgm:pt>
    <dgm:pt modelId="{2E0C81B7-61A3-D446-8F25-AE99384F79B1}" type="pres">
      <dgm:prSet presAssocID="{F672B9B1-E1FE-3440-A4E0-B746C92249E5}" presName="sibTransLast" presStyleLbl="sibTrans2D1" presStyleIdx="2" presStyleCnt="3" custAng="143504" custScaleX="141746" custScaleY="340873"/>
      <dgm:spPr/>
    </dgm:pt>
    <dgm:pt modelId="{620DD115-1E5F-3E4F-A93C-44BDF2B4A460}" type="pres">
      <dgm:prSet presAssocID="{F672B9B1-E1FE-3440-A4E0-B746C92249E5}" presName="connectorText" presStyleLbl="sibTrans2D1" presStyleIdx="2" presStyleCnt="3"/>
      <dgm:spPr/>
    </dgm:pt>
    <dgm:pt modelId="{63C996EB-9549-3044-9844-0A91C94190F1}" type="pres">
      <dgm:prSet presAssocID="{F672B9B1-E1FE-3440-A4E0-B746C92249E5}" presName="lastNode" presStyleLbl="node1" presStyleIdx="3" presStyleCnt="4" custScaleX="458528" custScaleY="464713" custLinFactX="60238" custLinFactNeighborX="100000" custLinFactNeighborY="-19947">
        <dgm:presLayoutVars>
          <dgm:bulletEnabled val="1"/>
        </dgm:presLayoutVars>
      </dgm:prSet>
      <dgm:spPr/>
    </dgm:pt>
  </dgm:ptLst>
  <dgm:cxnLst>
    <dgm:cxn modelId="{ED599726-4B06-9542-9FD9-D1D521478705}" type="presOf" srcId="{AC1F7EDA-FF41-3747-B18E-BE0FF619552C}" destId="{2E0C81B7-61A3-D446-8F25-AE99384F79B1}" srcOrd="0" destOrd="0" presId="urn:microsoft.com/office/officeart/2005/8/layout/equation2"/>
    <dgm:cxn modelId="{871E062A-7243-F046-B919-B805D937A9E7}" srcId="{F672B9B1-E1FE-3440-A4E0-B746C92249E5}" destId="{BA99DFA7-1F3F-BC42-9238-2CDF13388C0C}" srcOrd="2" destOrd="0" parTransId="{2FFFB44F-6240-E343-A6EE-1396B06941D1}" sibTransId="{AC1F7EDA-FF41-3747-B18E-BE0FF619552C}"/>
    <dgm:cxn modelId="{7AEB115E-0D79-8E44-B052-884AFBEDB763}" type="presOf" srcId="{E760C5B1-CC78-6049-A943-67E3373D4B5A}" destId="{840A371E-100A-2E46-83DD-ED643FF738F7}" srcOrd="0" destOrd="0" presId="urn:microsoft.com/office/officeart/2005/8/layout/equation2"/>
    <dgm:cxn modelId="{12213A5E-75C6-6D43-9F8F-C3BA786EFD3B}" type="presOf" srcId="{F131B2D6-DFC0-8E4A-A83B-D8553D5F6B52}" destId="{388DCE4A-88B8-8342-8F86-32E5BCD84DED}" srcOrd="0" destOrd="0" presId="urn:microsoft.com/office/officeart/2005/8/layout/equation2"/>
    <dgm:cxn modelId="{952EB4B0-AB7D-7040-951C-26FC7039CF88}" srcId="{F672B9B1-E1FE-3440-A4E0-B746C92249E5}" destId="{0803E706-E490-0C4C-A7B6-0BCE96CBBFEE}" srcOrd="1" destOrd="0" parTransId="{7C84710F-8D38-7546-A1FF-12C7AD3DD7C3}" sibTransId="{F131B2D6-DFC0-8E4A-A83B-D8553D5F6B52}"/>
    <dgm:cxn modelId="{475DA4B2-C8F8-9C4B-8480-9D107646485A}" type="presOf" srcId="{BA99DFA7-1F3F-BC42-9238-2CDF13388C0C}" destId="{8B17A5B1-CA49-E943-8D7C-DF3F5424B870}" srcOrd="0" destOrd="0" presId="urn:microsoft.com/office/officeart/2005/8/layout/equation2"/>
    <dgm:cxn modelId="{CACE50BC-B59F-D842-A22B-257BB6ADED37}" type="presOf" srcId="{0803E706-E490-0C4C-A7B6-0BCE96CBBFEE}" destId="{A6D14D33-88EC-5B43-86FF-D15A677A719F}" srcOrd="0" destOrd="0" presId="urn:microsoft.com/office/officeart/2005/8/layout/equation2"/>
    <dgm:cxn modelId="{0FA8F6BC-BABB-1947-94E8-22CA6E013CC6}" srcId="{F672B9B1-E1FE-3440-A4E0-B746C92249E5}" destId="{E760C5B1-CC78-6049-A943-67E3373D4B5A}" srcOrd="0" destOrd="0" parTransId="{605B56EB-121A-344F-922F-36E8497CFCE5}" sibTransId="{CA31956C-1357-944F-8EC8-DBE7E03E5398}"/>
    <dgm:cxn modelId="{AAB11FC0-A6F2-0F43-B08D-87188EE018B3}" srcId="{F672B9B1-E1FE-3440-A4E0-B746C92249E5}" destId="{BE936437-1C89-8148-AC46-9DFF73E1F3DC}" srcOrd="3" destOrd="0" parTransId="{8597F2BB-2F32-3C48-9C0F-5550C279D290}" sibTransId="{77B1995E-F162-0F46-8471-9635AB6EBF88}"/>
    <dgm:cxn modelId="{C53FC7D2-F9E5-F643-B72B-8A9A590496A5}" type="presOf" srcId="{AC1F7EDA-FF41-3747-B18E-BE0FF619552C}" destId="{620DD115-1E5F-3E4F-A93C-44BDF2B4A460}" srcOrd="1" destOrd="0" presId="urn:microsoft.com/office/officeart/2005/8/layout/equation2"/>
    <dgm:cxn modelId="{F3DF62D7-3A05-CD42-AAFE-26909EE1F5B9}" type="presOf" srcId="{CA31956C-1357-944F-8EC8-DBE7E03E5398}" destId="{9C40D25B-ACE8-734A-9B15-641DAF94D4C2}" srcOrd="0" destOrd="0" presId="urn:microsoft.com/office/officeart/2005/8/layout/equation2"/>
    <dgm:cxn modelId="{9C1293DF-1513-5B40-B97F-09CB67FF5ECA}" type="presOf" srcId="{F672B9B1-E1FE-3440-A4E0-B746C92249E5}" destId="{4BC0F650-7289-2343-8A42-BAE0DFEB8D9A}" srcOrd="0" destOrd="0" presId="urn:microsoft.com/office/officeart/2005/8/layout/equation2"/>
    <dgm:cxn modelId="{E25B4DEA-B4BD-2C43-968F-08D8638E623F}" type="presOf" srcId="{BE936437-1C89-8148-AC46-9DFF73E1F3DC}" destId="{63C996EB-9549-3044-9844-0A91C94190F1}" srcOrd="0" destOrd="0" presId="urn:microsoft.com/office/officeart/2005/8/layout/equation2"/>
    <dgm:cxn modelId="{B47E6BD1-8623-F24A-B2FC-D3364F0193B6}" type="presParOf" srcId="{4BC0F650-7289-2343-8A42-BAE0DFEB8D9A}" destId="{7418BC9C-396C-F441-9461-CB670988F517}" srcOrd="0" destOrd="0" presId="urn:microsoft.com/office/officeart/2005/8/layout/equation2"/>
    <dgm:cxn modelId="{381C7990-E129-DB42-B028-3554D748E1BF}" type="presParOf" srcId="{7418BC9C-396C-F441-9461-CB670988F517}" destId="{840A371E-100A-2E46-83DD-ED643FF738F7}" srcOrd="0" destOrd="0" presId="urn:microsoft.com/office/officeart/2005/8/layout/equation2"/>
    <dgm:cxn modelId="{E1FA5565-CA27-E244-96FE-0846F8B3695C}" type="presParOf" srcId="{7418BC9C-396C-F441-9461-CB670988F517}" destId="{CD77BD31-E737-214D-99EB-DC52F463A27C}" srcOrd="1" destOrd="0" presId="urn:microsoft.com/office/officeart/2005/8/layout/equation2"/>
    <dgm:cxn modelId="{C36E7114-B1AF-7A43-9F5A-947BE1DA0C04}" type="presParOf" srcId="{7418BC9C-396C-F441-9461-CB670988F517}" destId="{9C40D25B-ACE8-734A-9B15-641DAF94D4C2}" srcOrd="2" destOrd="0" presId="urn:microsoft.com/office/officeart/2005/8/layout/equation2"/>
    <dgm:cxn modelId="{B6A6C862-9C92-1C4D-8DD2-76AEAC4EF652}" type="presParOf" srcId="{7418BC9C-396C-F441-9461-CB670988F517}" destId="{7E77F061-098C-0B40-BC6D-92C8D5C4707B}" srcOrd="3" destOrd="0" presId="urn:microsoft.com/office/officeart/2005/8/layout/equation2"/>
    <dgm:cxn modelId="{26CDEFBD-0270-A94D-B9C4-302E08D219CA}" type="presParOf" srcId="{7418BC9C-396C-F441-9461-CB670988F517}" destId="{A6D14D33-88EC-5B43-86FF-D15A677A719F}" srcOrd="4" destOrd="0" presId="urn:microsoft.com/office/officeart/2005/8/layout/equation2"/>
    <dgm:cxn modelId="{06CA9414-224B-DE42-8C1D-1798A2EA9786}" type="presParOf" srcId="{7418BC9C-396C-F441-9461-CB670988F517}" destId="{EADCDD4D-9735-7F44-B011-832911FA19E6}" srcOrd="5" destOrd="0" presId="urn:microsoft.com/office/officeart/2005/8/layout/equation2"/>
    <dgm:cxn modelId="{3B28D995-3D55-B649-8145-3C06C669962C}" type="presParOf" srcId="{7418BC9C-396C-F441-9461-CB670988F517}" destId="{388DCE4A-88B8-8342-8F86-32E5BCD84DED}" srcOrd="6" destOrd="0" presId="urn:microsoft.com/office/officeart/2005/8/layout/equation2"/>
    <dgm:cxn modelId="{0828DBC0-E2A1-E64E-9D8D-1D9E2264FAEB}" type="presParOf" srcId="{7418BC9C-396C-F441-9461-CB670988F517}" destId="{8B86C373-6EF1-3D46-8BA1-AAC92EDD11CA}" srcOrd="7" destOrd="0" presId="urn:microsoft.com/office/officeart/2005/8/layout/equation2"/>
    <dgm:cxn modelId="{F11F0783-709A-FF4A-BFBD-121BE509D78F}" type="presParOf" srcId="{7418BC9C-396C-F441-9461-CB670988F517}" destId="{8B17A5B1-CA49-E943-8D7C-DF3F5424B870}" srcOrd="8" destOrd="0" presId="urn:microsoft.com/office/officeart/2005/8/layout/equation2"/>
    <dgm:cxn modelId="{2897DB5C-5432-E34D-8E1C-5AE68FB5F57E}" type="presParOf" srcId="{4BC0F650-7289-2343-8A42-BAE0DFEB8D9A}" destId="{2E0C81B7-61A3-D446-8F25-AE99384F79B1}" srcOrd="1" destOrd="0" presId="urn:microsoft.com/office/officeart/2005/8/layout/equation2"/>
    <dgm:cxn modelId="{C390BA05-9C83-A745-A939-4C767BF3314C}" type="presParOf" srcId="{2E0C81B7-61A3-D446-8F25-AE99384F79B1}" destId="{620DD115-1E5F-3E4F-A93C-44BDF2B4A460}" srcOrd="0" destOrd="0" presId="urn:microsoft.com/office/officeart/2005/8/layout/equation2"/>
    <dgm:cxn modelId="{2AAE696B-FD35-FD4C-9733-34B98D91CD64}" type="presParOf" srcId="{4BC0F650-7289-2343-8A42-BAE0DFEB8D9A}" destId="{63C996EB-9549-3044-9844-0A91C94190F1}"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7674D4-7E1B-FD41-800A-49980D6BD991}" type="doc">
      <dgm:prSet loTypeId="urn:microsoft.com/office/officeart/2005/8/layout/cycle8" loCatId="" qsTypeId="urn:microsoft.com/office/officeart/2005/8/quickstyle/3D4" qsCatId="3D" csTypeId="urn:microsoft.com/office/officeart/2005/8/colors/accent0_1" csCatId="mainScheme" phldr="1"/>
      <dgm:spPr/>
    </dgm:pt>
    <dgm:pt modelId="{46C9C725-F4BB-DA45-B9DC-D309E463C551}">
      <dgm:prSet phldrT="[Text]"/>
      <dgm:spPr>
        <a:solidFill>
          <a:schemeClr val="tx1"/>
        </a:solidFill>
      </dgm:spPr>
      <dgm:t>
        <a:bodyPr/>
        <a:lstStyle/>
        <a:p>
          <a:r>
            <a:rPr lang="en-US" b="1" i="1" dirty="0">
              <a:solidFill>
                <a:schemeClr val="bg1"/>
              </a:solidFill>
            </a:rPr>
            <a:t>Holistic Approach</a:t>
          </a:r>
        </a:p>
      </dgm:t>
    </dgm:pt>
    <dgm:pt modelId="{C70DBD07-BB29-784B-8479-697B4A0F8D0F}" type="parTrans" cxnId="{86F018E0-4245-F847-84B3-8597B3099D9F}">
      <dgm:prSet/>
      <dgm:spPr/>
      <dgm:t>
        <a:bodyPr/>
        <a:lstStyle/>
        <a:p>
          <a:endParaRPr lang="en-US"/>
        </a:p>
      </dgm:t>
    </dgm:pt>
    <dgm:pt modelId="{8CDDD632-6197-E241-8FA7-1BC29B31382F}" type="sibTrans" cxnId="{86F018E0-4245-F847-84B3-8597B3099D9F}">
      <dgm:prSet/>
      <dgm:spPr/>
      <dgm:t>
        <a:bodyPr/>
        <a:lstStyle/>
        <a:p>
          <a:endParaRPr lang="en-US"/>
        </a:p>
      </dgm:t>
    </dgm:pt>
    <dgm:pt modelId="{640C0863-A02B-AF4A-A19C-7FAA14C4EA68}">
      <dgm:prSet phldrT="[Text]"/>
      <dgm:spPr>
        <a:solidFill>
          <a:schemeClr val="bg1"/>
        </a:solidFill>
      </dgm:spPr>
      <dgm:t>
        <a:bodyPr/>
        <a:lstStyle/>
        <a:p>
          <a:r>
            <a:rPr lang="en-US" b="1" i="1" dirty="0"/>
            <a:t>Long-term Committed Funding</a:t>
          </a:r>
        </a:p>
      </dgm:t>
    </dgm:pt>
    <dgm:pt modelId="{633636F4-2CFE-1040-9E8A-7C1C97F2D6C6}" type="parTrans" cxnId="{499C0FB7-3231-804E-B756-3075F877335D}">
      <dgm:prSet/>
      <dgm:spPr/>
      <dgm:t>
        <a:bodyPr/>
        <a:lstStyle/>
        <a:p>
          <a:endParaRPr lang="en-US"/>
        </a:p>
      </dgm:t>
    </dgm:pt>
    <dgm:pt modelId="{5F67569A-B997-D448-890F-629193F8A7BC}" type="sibTrans" cxnId="{499C0FB7-3231-804E-B756-3075F877335D}">
      <dgm:prSet/>
      <dgm:spPr/>
      <dgm:t>
        <a:bodyPr/>
        <a:lstStyle/>
        <a:p>
          <a:endParaRPr lang="en-US"/>
        </a:p>
      </dgm:t>
    </dgm:pt>
    <dgm:pt modelId="{0B21651B-2FCA-A645-81F1-A4031F8FEB52}">
      <dgm:prSet/>
      <dgm:spPr>
        <a:solidFill>
          <a:srgbClr val="FF0000"/>
        </a:solidFill>
      </dgm:spPr>
      <dgm:t>
        <a:bodyPr/>
        <a:lstStyle/>
        <a:p>
          <a:r>
            <a:rPr lang="en-US" b="1" i="1" dirty="0"/>
            <a:t>First Nations Capacity </a:t>
          </a:r>
        </a:p>
      </dgm:t>
    </dgm:pt>
    <dgm:pt modelId="{7C17EF69-976A-974B-AFA4-2033E9C27D2F}" type="parTrans" cxnId="{766F7A9F-4C2B-8B45-9784-2DB72953F66D}">
      <dgm:prSet/>
      <dgm:spPr/>
      <dgm:t>
        <a:bodyPr/>
        <a:lstStyle/>
        <a:p>
          <a:endParaRPr lang="en-US"/>
        </a:p>
      </dgm:t>
    </dgm:pt>
    <dgm:pt modelId="{59BA8447-21CE-144E-A6C6-719FC007B7E8}" type="sibTrans" cxnId="{766F7A9F-4C2B-8B45-9784-2DB72953F66D}">
      <dgm:prSet/>
      <dgm:spPr/>
      <dgm:t>
        <a:bodyPr/>
        <a:lstStyle/>
        <a:p>
          <a:endParaRPr lang="en-US"/>
        </a:p>
      </dgm:t>
    </dgm:pt>
    <dgm:pt modelId="{8978E8CB-2031-3B46-8732-AECB8A22EE5F}">
      <dgm:prSet phldrT="[Text]"/>
      <dgm:spPr>
        <a:solidFill>
          <a:srgbClr val="FFFF00"/>
        </a:solidFill>
      </dgm:spPr>
      <dgm:t>
        <a:bodyPr/>
        <a:lstStyle/>
        <a:p>
          <a:r>
            <a:rPr lang="en-US" b="1" i="1" dirty="0"/>
            <a:t>Access to Services on Reserve</a:t>
          </a:r>
        </a:p>
      </dgm:t>
    </dgm:pt>
    <dgm:pt modelId="{FFA63C54-6F80-8643-8105-33DFAE91F165}" type="sibTrans" cxnId="{C0ED55F0-66FB-064B-A219-C6076116A3DB}">
      <dgm:prSet/>
      <dgm:spPr/>
      <dgm:t>
        <a:bodyPr/>
        <a:lstStyle/>
        <a:p>
          <a:endParaRPr lang="en-US"/>
        </a:p>
      </dgm:t>
    </dgm:pt>
    <dgm:pt modelId="{C30A7A5A-43F3-2F4F-8558-597F9B0218AD}" type="parTrans" cxnId="{C0ED55F0-66FB-064B-A219-C6076116A3DB}">
      <dgm:prSet/>
      <dgm:spPr/>
      <dgm:t>
        <a:bodyPr/>
        <a:lstStyle/>
        <a:p>
          <a:endParaRPr lang="en-US"/>
        </a:p>
      </dgm:t>
    </dgm:pt>
    <dgm:pt modelId="{09B09E2B-DF67-8F4C-BF33-22A8C1D965D5}" type="pres">
      <dgm:prSet presAssocID="{3A7674D4-7E1B-FD41-800A-49980D6BD991}" presName="compositeShape" presStyleCnt="0">
        <dgm:presLayoutVars>
          <dgm:chMax val="7"/>
          <dgm:dir/>
          <dgm:resizeHandles val="exact"/>
        </dgm:presLayoutVars>
      </dgm:prSet>
      <dgm:spPr/>
    </dgm:pt>
    <dgm:pt modelId="{A31F78F0-5D8D-2F4C-B648-FFF1006E4A47}" type="pres">
      <dgm:prSet presAssocID="{3A7674D4-7E1B-FD41-800A-49980D6BD991}" presName="wedge1" presStyleLbl="node1" presStyleIdx="0" presStyleCnt="4"/>
      <dgm:spPr/>
    </dgm:pt>
    <dgm:pt modelId="{DDC7B48F-70F6-AC4E-A0BB-EA5FCDAF0C25}" type="pres">
      <dgm:prSet presAssocID="{3A7674D4-7E1B-FD41-800A-49980D6BD991}" presName="dummy1a" presStyleCnt="0"/>
      <dgm:spPr/>
    </dgm:pt>
    <dgm:pt modelId="{556EE9BE-2CC5-044A-BF8C-528382C21DCE}" type="pres">
      <dgm:prSet presAssocID="{3A7674D4-7E1B-FD41-800A-49980D6BD991}" presName="dummy1b" presStyleCnt="0"/>
      <dgm:spPr/>
    </dgm:pt>
    <dgm:pt modelId="{1729CD77-7D45-794B-9C18-EC8E1B773B3C}" type="pres">
      <dgm:prSet presAssocID="{3A7674D4-7E1B-FD41-800A-49980D6BD991}" presName="wedge1Tx" presStyleLbl="node1" presStyleIdx="0" presStyleCnt="4">
        <dgm:presLayoutVars>
          <dgm:chMax val="0"/>
          <dgm:chPref val="0"/>
          <dgm:bulletEnabled val="1"/>
        </dgm:presLayoutVars>
      </dgm:prSet>
      <dgm:spPr/>
    </dgm:pt>
    <dgm:pt modelId="{05023DEC-0BAD-6F40-9CFE-61A5626BDBBF}" type="pres">
      <dgm:prSet presAssocID="{3A7674D4-7E1B-FD41-800A-49980D6BD991}" presName="wedge2" presStyleLbl="node1" presStyleIdx="1" presStyleCnt="4"/>
      <dgm:spPr/>
    </dgm:pt>
    <dgm:pt modelId="{E9207DA6-2A03-B84D-90DC-1171478403FA}" type="pres">
      <dgm:prSet presAssocID="{3A7674D4-7E1B-FD41-800A-49980D6BD991}" presName="dummy2a" presStyleCnt="0"/>
      <dgm:spPr/>
    </dgm:pt>
    <dgm:pt modelId="{FAFD1FFA-85D3-D447-8C1C-738D51208BE1}" type="pres">
      <dgm:prSet presAssocID="{3A7674D4-7E1B-FD41-800A-49980D6BD991}" presName="dummy2b" presStyleCnt="0"/>
      <dgm:spPr/>
    </dgm:pt>
    <dgm:pt modelId="{096AC856-EA31-F049-9F7B-F56142394973}" type="pres">
      <dgm:prSet presAssocID="{3A7674D4-7E1B-FD41-800A-49980D6BD991}" presName="wedge2Tx" presStyleLbl="node1" presStyleIdx="1" presStyleCnt="4">
        <dgm:presLayoutVars>
          <dgm:chMax val="0"/>
          <dgm:chPref val="0"/>
          <dgm:bulletEnabled val="1"/>
        </dgm:presLayoutVars>
      </dgm:prSet>
      <dgm:spPr/>
    </dgm:pt>
    <dgm:pt modelId="{A3679F36-020B-BF46-866C-AB789033BACA}" type="pres">
      <dgm:prSet presAssocID="{3A7674D4-7E1B-FD41-800A-49980D6BD991}" presName="wedge3" presStyleLbl="node1" presStyleIdx="2" presStyleCnt="4"/>
      <dgm:spPr/>
    </dgm:pt>
    <dgm:pt modelId="{32072A94-3A07-B44B-8F68-D7DD63E02D16}" type="pres">
      <dgm:prSet presAssocID="{3A7674D4-7E1B-FD41-800A-49980D6BD991}" presName="dummy3a" presStyleCnt="0"/>
      <dgm:spPr/>
    </dgm:pt>
    <dgm:pt modelId="{C62633E5-6A04-D948-8AEB-5D0E430F347C}" type="pres">
      <dgm:prSet presAssocID="{3A7674D4-7E1B-FD41-800A-49980D6BD991}" presName="dummy3b" presStyleCnt="0"/>
      <dgm:spPr/>
    </dgm:pt>
    <dgm:pt modelId="{1183B74D-0976-B04B-8EEB-FF898CD9FDBB}" type="pres">
      <dgm:prSet presAssocID="{3A7674D4-7E1B-FD41-800A-49980D6BD991}" presName="wedge3Tx" presStyleLbl="node1" presStyleIdx="2" presStyleCnt="4">
        <dgm:presLayoutVars>
          <dgm:chMax val="0"/>
          <dgm:chPref val="0"/>
          <dgm:bulletEnabled val="1"/>
        </dgm:presLayoutVars>
      </dgm:prSet>
      <dgm:spPr/>
    </dgm:pt>
    <dgm:pt modelId="{3E9B98CE-0762-6043-83DD-7D895A950B23}" type="pres">
      <dgm:prSet presAssocID="{3A7674D4-7E1B-FD41-800A-49980D6BD991}" presName="wedge4" presStyleLbl="node1" presStyleIdx="3" presStyleCnt="4"/>
      <dgm:spPr/>
    </dgm:pt>
    <dgm:pt modelId="{018E4D58-5569-8D49-9C50-8411BE08EA9E}" type="pres">
      <dgm:prSet presAssocID="{3A7674D4-7E1B-FD41-800A-49980D6BD991}" presName="dummy4a" presStyleCnt="0"/>
      <dgm:spPr/>
    </dgm:pt>
    <dgm:pt modelId="{26BDB1C6-2342-6045-A344-13C44E067C3A}" type="pres">
      <dgm:prSet presAssocID="{3A7674D4-7E1B-FD41-800A-49980D6BD991}" presName="dummy4b" presStyleCnt="0"/>
      <dgm:spPr/>
    </dgm:pt>
    <dgm:pt modelId="{5D28B486-2662-9C41-8147-3E35010027C9}" type="pres">
      <dgm:prSet presAssocID="{3A7674D4-7E1B-FD41-800A-49980D6BD991}" presName="wedge4Tx" presStyleLbl="node1" presStyleIdx="3" presStyleCnt="4">
        <dgm:presLayoutVars>
          <dgm:chMax val="0"/>
          <dgm:chPref val="0"/>
          <dgm:bulletEnabled val="1"/>
        </dgm:presLayoutVars>
      </dgm:prSet>
      <dgm:spPr/>
    </dgm:pt>
    <dgm:pt modelId="{CC315988-E7DB-884A-96F8-805B5DA42608}" type="pres">
      <dgm:prSet presAssocID="{FFA63C54-6F80-8643-8105-33DFAE91F165}" presName="arrowWedge1" presStyleLbl="fgSibTrans2D1" presStyleIdx="0" presStyleCnt="4"/>
      <dgm:spPr/>
    </dgm:pt>
    <dgm:pt modelId="{84C16824-6278-8645-9323-466F84E862D9}" type="pres">
      <dgm:prSet presAssocID="{59BA8447-21CE-144E-A6C6-719FC007B7E8}" presName="arrowWedge2" presStyleLbl="fgSibTrans2D1" presStyleIdx="1" presStyleCnt="4"/>
      <dgm:spPr/>
    </dgm:pt>
    <dgm:pt modelId="{91943E79-D085-8C4E-AFE1-DDDA6B6D382E}" type="pres">
      <dgm:prSet presAssocID="{8CDDD632-6197-E241-8FA7-1BC29B31382F}" presName="arrowWedge3" presStyleLbl="fgSibTrans2D1" presStyleIdx="2" presStyleCnt="4"/>
      <dgm:spPr/>
    </dgm:pt>
    <dgm:pt modelId="{400F67E9-60EC-FD4E-A7B5-5E15892FD067}" type="pres">
      <dgm:prSet presAssocID="{5F67569A-B997-D448-890F-629193F8A7BC}" presName="arrowWedge4" presStyleLbl="fgSibTrans2D1" presStyleIdx="3" presStyleCnt="4"/>
      <dgm:spPr/>
    </dgm:pt>
  </dgm:ptLst>
  <dgm:cxnLst>
    <dgm:cxn modelId="{F1D04C5A-DCA4-C84D-B0DF-96A0883C075D}" type="presOf" srcId="{640C0863-A02B-AF4A-A19C-7FAA14C4EA68}" destId="{5D28B486-2662-9C41-8147-3E35010027C9}" srcOrd="1" destOrd="0" presId="urn:microsoft.com/office/officeart/2005/8/layout/cycle8"/>
    <dgm:cxn modelId="{A05FDE5A-BC07-2F43-AFE8-ECEC32838BE1}" type="presOf" srcId="{46C9C725-F4BB-DA45-B9DC-D309E463C551}" destId="{1183B74D-0976-B04B-8EEB-FF898CD9FDBB}" srcOrd="1" destOrd="0" presId="urn:microsoft.com/office/officeart/2005/8/layout/cycle8"/>
    <dgm:cxn modelId="{462B155B-C5C2-0746-BDB6-7A3D01129561}" type="presOf" srcId="{46C9C725-F4BB-DA45-B9DC-D309E463C551}" destId="{A3679F36-020B-BF46-866C-AB789033BACA}" srcOrd="0" destOrd="0" presId="urn:microsoft.com/office/officeart/2005/8/layout/cycle8"/>
    <dgm:cxn modelId="{4038765D-3994-DC49-8E93-1A478DB1D962}" type="presOf" srcId="{8978E8CB-2031-3B46-8732-AECB8A22EE5F}" destId="{A31F78F0-5D8D-2F4C-B648-FFF1006E4A47}" srcOrd="0" destOrd="0" presId="urn:microsoft.com/office/officeart/2005/8/layout/cycle8"/>
    <dgm:cxn modelId="{5D9AFF6B-7C4B-F748-B188-94AC7AB15C45}" type="presOf" srcId="{3A7674D4-7E1B-FD41-800A-49980D6BD991}" destId="{09B09E2B-DF67-8F4C-BF33-22A8C1D965D5}" srcOrd="0" destOrd="0" presId="urn:microsoft.com/office/officeart/2005/8/layout/cycle8"/>
    <dgm:cxn modelId="{3C016A79-14ED-B347-9EFF-D208DEE53219}" type="presOf" srcId="{8978E8CB-2031-3B46-8732-AECB8A22EE5F}" destId="{1729CD77-7D45-794B-9C18-EC8E1B773B3C}" srcOrd="1" destOrd="0" presId="urn:microsoft.com/office/officeart/2005/8/layout/cycle8"/>
    <dgm:cxn modelId="{1B10B49A-B6CE-3949-9B8B-7EAA3306D829}" type="presOf" srcId="{0B21651B-2FCA-A645-81F1-A4031F8FEB52}" destId="{05023DEC-0BAD-6F40-9CFE-61A5626BDBBF}" srcOrd="0" destOrd="0" presId="urn:microsoft.com/office/officeart/2005/8/layout/cycle8"/>
    <dgm:cxn modelId="{766F7A9F-4C2B-8B45-9784-2DB72953F66D}" srcId="{3A7674D4-7E1B-FD41-800A-49980D6BD991}" destId="{0B21651B-2FCA-A645-81F1-A4031F8FEB52}" srcOrd="1" destOrd="0" parTransId="{7C17EF69-976A-974B-AFA4-2033E9C27D2F}" sibTransId="{59BA8447-21CE-144E-A6C6-719FC007B7E8}"/>
    <dgm:cxn modelId="{499C0FB7-3231-804E-B756-3075F877335D}" srcId="{3A7674D4-7E1B-FD41-800A-49980D6BD991}" destId="{640C0863-A02B-AF4A-A19C-7FAA14C4EA68}" srcOrd="3" destOrd="0" parTransId="{633636F4-2CFE-1040-9E8A-7C1C97F2D6C6}" sibTransId="{5F67569A-B997-D448-890F-629193F8A7BC}"/>
    <dgm:cxn modelId="{57EC61D0-9C88-7B46-8CD2-68A27CBB66A6}" type="presOf" srcId="{640C0863-A02B-AF4A-A19C-7FAA14C4EA68}" destId="{3E9B98CE-0762-6043-83DD-7D895A950B23}" srcOrd="0" destOrd="0" presId="urn:microsoft.com/office/officeart/2005/8/layout/cycle8"/>
    <dgm:cxn modelId="{86F018E0-4245-F847-84B3-8597B3099D9F}" srcId="{3A7674D4-7E1B-FD41-800A-49980D6BD991}" destId="{46C9C725-F4BB-DA45-B9DC-D309E463C551}" srcOrd="2" destOrd="0" parTransId="{C70DBD07-BB29-784B-8479-697B4A0F8D0F}" sibTransId="{8CDDD632-6197-E241-8FA7-1BC29B31382F}"/>
    <dgm:cxn modelId="{FA7C33EE-113D-2848-B6EA-699DB8A70733}" type="presOf" srcId="{0B21651B-2FCA-A645-81F1-A4031F8FEB52}" destId="{096AC856-EA31-F049-9F7B-F56142394973}" srcOrd="1" destOrd="0" presId="urn:microsoft.com/office/officeart/2005/8/layout/cycle8"/>
    <dgm:cxn modelId="{C0ED55F0-66FB-064B-A219-C6076116A3DB}" srcId="{3A7674D4-7E1B-FD41-800A-49980D6BD991}" destId="{8978E8CB-2031-3B46-8732-AECB8A22EE5F}" srcOrd="0" destOrd="0" parTransId="{C30A7A5A-43F3-2F4F-8558-597F9B0218AD}" sibTransId="{FFA63C54-6F80-8643-8105-33DFAE91F165}"/>
    <dgm:cxn modelId="{6782F93F-E113-CE4E-B7BF-E803E13E641D}" type="presParOf" srcId="{09B09E2B-DF67-8F4C-BF33-22A8C1D965D5}" destId="{A31F78F0-5D8D-2F4C-B648-FFF1006E4A47}" srcOrd="0" destOrd="0" presId="urn:microsoft.com/office/officeart/2005/8/layout/cycle8"/>
    <dgm:cxn modelId="{4EA2A5A3-3E51-2347-A425-4A2270A10A64}" type="presParOf" srcId="{09B09E2B-DF67-8F4C-BF33-22A8C1D965D5}" destId="{DDC7B48F-70F6-AC4E-A0BB-EA5FCDAF0C25}" srcOrd="1" destOrd="0" presId="urn:microsoft.com/office/officeart/2005/8/layout/cycle8"/>
    <dgm:cxn modelId="{746DC2BB-B91E-C84A-9A2A-3C32D4265DB1}" type="presParOf" srcId="{09B09E2B-DF67-8F4C-BF33-22A8C1D965D5}" destId="{556EE9BE-2CC5-044A-BF8C-528382C21DCE}" srcOrd="2" destOrd="0" presId="urn:microsoft.com/office/officeart/2005/8/layout/cycle8"/>
    <dgm:cxn modelId="{4B529551-E186-2B4B-A3AE-9B19D7CFCB78}" type="presParOf" srcId="{09B09E2B-DF67-8F4C-BF33-22A8C1D965D5}" destId="{1729CD77-7D45-794B-9C18-EC8E1B773B3C}" srcOrd="3" destOrd="0" presId="urn:microsoft.com/office/officeart/2005/8/layout/cycle8"/>
    <dgm:cxn modelId="{A38EEE28-4C87-044C-8865-0B84BAD0E733}" type="presParOf" srcId="{09B09E2B-DF67-8F4C-BF33-22A8C1D965D5}" destId="{05023DEC-0BAD-6F40-9CFE-61A5626BDBBF}" srcOrd="4" destOrd="0" presId="urn:microsoft.com/office/officeart/2005/8/layout/cycle8"/>
    <dgm:cxn modelId="{868C8F73-60B4-B64E-8124-95D4485BF8BB}" type="presParOf" srcId="{09B09E2B-DF67-8F4C-BF33-22A8C1D965D5}" destId="{E9207DA6-2A03-B84D-90DC-1171478403FA}" srcOrd="5" destOrd="0" presId="urn:microsoft.com/office/officeart/2005/8/layout/cycle8"/>
    <dgm:cxn modelId="{85D945E1-D2F1-4C40-BF10-DC5DCABCBE0E}" type="presParOf" srcId="{09B09E2B-DF67-8F4C-BF33-22A8C1D965D5}" destId="{FAFD1FFA-85D3-D447-8C1C-738D51208BE1}" srcOrd="6" destOrd="0" presId="urn:microsoft.com/office/officeart/2005/8/layout/cycle8"/>
    <dgm:cxn modelId="{AF49C995-6DC8-F54C-A511-1D1FB453A352}" type="presParOf" srcId="{09B09E2B-DF67-8F4C-BF33-22A8C1D965D5}" destId="{096AC856-EA31-F049-9F7B-F56142394973}" srcOrd="7" destOrd="0" presId="urn:microsoft.com/office/officeart/2005/8/layout/cycle8"/>
    <dgm:cxn modelId="{B63189AD-C3F8-3645-A985-FFF9CB70F3FC}" type="presParOf" srcId="{09B09E2B-DF67-8F4C-BF33-22A8C1D965D5}" destId="{A3679F36-020B-BF46-866C-AB789033BACA}" srcOrd="8" destOrd="0" presId="urn:microsoft.com/office/officeart/2005/8/layout/cycle8"/>
    <dgm:cxn modelId="{74E4C8B6-167D-864E-86D9-1F360457EEC2}" type="presParOf" srcId="{09B09E2B-DF67-8F4C-BF33-22A8C1D965D5}" destId="{32072A94-3A07-B44B-8F68-D7DD63E02D16}" srcOrd="9" destOrd="0" presId="urn:microsoft.com/office/officeart/2005/8/layout/cycle8"/>
    <dgm:cxn modelId="{0F05F187-56CD-D14E-9717-9304593FD459}" type="presParOf" srcId="{09B09E2B-DF67-8F4C-BF33-22A8C1D965D5}" destId="{C62633E5-6A04-D948-8AEB-5D0E430F347C}" srcOrd="10" destOrd="0" presId="urn:microsoft.com/office/officeart/2005/8/layout/cycle8"/>
    <dgm:cxn modelId="{5D682CB4-0761-164F-B722-17D68267E60D}" type="presParOf" srcId="{09B09E2B-DF67-8F4C-BF33-22A8C1D965D5}" destId="{1183B74D-0976-B04B-8EEB-FF898CD9FDBB}" srcOrd="11" destOrd="0" presId="urn:microsoft.com/office/officeart/2005/8/layout/cycle8"/>
    <dgm:cxn modelId="{387BC13D-0F8A-474E-97FE-13C1FFCBD858}" type="presParOf" srcId="{09B09E2B-DF67-8F4C-BF33-22A8C1D965D5}" destId="{3E9B98CE-0762-6043-83DD-7D895A950B23}" srcOrd="12" destOrd="0" presId="urn:microsoft.com/office/officeart/2005/8/layout/cycle8"/>
    <dgm:cxn modelId="{50B62836-9D82-D046-A565-CBA2307C8FE8}" type="presParOf" srcId="{09B09E2B-DF67-8F4C-BF33-22A8C1D965D5}" destId="{018E4D58-5569-8D49-9C50-8411BE08EA9E}" srcOrd="13" destOrd="0" presId="urn:microsoft.com/office/officeart/2005/8/layout/cycle8"/>
    <dgm:cxn modelId="{7AFFF5DD-F356-4B4E-98EF-358BF1784A09}" type="presParOf" srcId="{09B09E2B-DF67-8F4C-BF33-22A8C1D965D5}" destId="{26BDB1C6-2342-6045-A344-13C44E067C3A}" srcOrd="14" destOrd="0" presId="urn:microsoft.com/office/officeart/2005/8/layout/cycle8"/>
    <dgm:cxn modelId="{D0B50F7D-DD5E-6B49-83E9-D986B359C6F8}" type="presParOf" srcId="{09B09E2B-DF67-8F4C-BF33-22A8C1D965D5}" destId="{5D28B486-2662-9C41-8147-3E35010027C9}" srcOrd="15" destOrd="0" presId="urn:microsoft.com/office/officeart/2005/8/layout/cycle8"/>
    <dgm:cxn modelId="{1A04BE17-0F0F-7B45-8E5E-2E260A0646C3}" type="presParOf" srcId="{09B09E2B-DF67-8F4C-BF33-22A8C1D965D5}" destId="{CC315988-E7DB-884A-96F8-805B5DA42608}" srcOrd="16" destOrd="0" presId="urn:microsoft.com/office/officeart/2005/8/layout/cycle8"/>
    <dgm:cxn modelId="{C6F2BDCF-1657-6B4D-88B8-C834EF380784}" type="presParOf" srcId="{09B09E2B-DF67-8F4C-BF33-22A8C1D965D5}" destId="{84C16824-6278-8645-9323-466F84E862D9}" srcOrd="17" destOrd="0" presId="urn:microsoft.com/office/officeart/2005/8/layout/cycle8"/>
    <dgm:cxn modelId="{77A2D9F2-13A0-D744-9708-33049456B579}" type="presParOf" srcId="{09B09E2B-DF67-8F4C-BF33-22A8C1D965D5}" destId="{91943E79-D085-8C4E-AFE1-DDDA6B6D382E}" srcOrd="18" destOrd="0" presId="urn:microsoft.com/office/officeart/2005/8/layout/cycle8"/>
    <dgm:cxn modelId="{368F9569-90DC-E44E-9D94-329FF3040A15}" type="presParOf" srcId="{09B09E2B-DF67-8F4C-BF33-22A8C1D965D5}" destId="{400F67E9-60EC-FD4E-A7B5-5E15892FD067}"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C31335-A90D-F646-B53A-34587E394C6A}" type="doc">
      <dgm:prSet loTypeId="urn:microsoft.com/office/officeart/2005/8/layout/hProcess6" loCatId="" qsTypeId="urn:microsoft.com/office/officeart/2005/8/quickstyle/simple4" qsCatId="simple" csTypeId="urn:microsoft.com/office/officeart/2005/8/colors/accent1_2" csCatId="accent1" phldr="1"/>
      <dgm:spPr/>
      <dgm:t>
        <a:bodyPr/>
        <a:lstStyle/>
        <a:p>
          <a:endParaRPr lang="en-US"/>
        </a:p>
      </dgm:t>
    </dgm:pt>
    <dgm:pt modelId="{D04004AE-4983-964A-A961-FC7CF096AA58}">
      <dgm:prSet phldrT="[Text]"/>
      <dgm:spPr/>
      <dgm:t>
        <a:bodyPr/>
        <a:lstStyle/>
        <a:p>
          <a:r>
            <a:rPr lang="en-US" dirty="0"/>
            <a:t>Short Term (December 2017)</a:t>
          </a:r>
        </a:p>
      </dgm:t>
    </dgm:pt>
    <dgm:pt modelId="{80C62482-3C1B-1746-AE95-0CC56DFDC09B}" type="parTrans" cxnId="{90587F30-2299-7849-80EC-231848415607}">
      <dgm:prSet/>
      <dgm:spPr/>
      <dgm:t>
        <a:bodyPr/>
        <a:lstStyle/>
        <a:p>
          <a:endParaRPr lang="en-US"/>
        </a:p>
      </dgm:t>
    </dgm:pt>
    <dgm:pt modelId="{0659E779-C0F3-464F-8F64-1D8EA6DE0F32}" type="sibTrans" cxnId="{90587F30-2299-7849-80EC-231848415607}">
      <dgm:prSet/>
      <dgm:spPr/>
      <dgm:t>
        <a:bodyPr/>
        <a:lstStyle/>
        <a:p>
          <a:endParaRPr lang="en-US"/>
        </a:p>
      </dgm:t>
    </dgm:pt>
    <dgm:pt modelId="{79D87175-F912-0D4E-950D-EBC7C2A16E65}">
      <dgm:prSet phldrT="[Text]" custT="1"/>
      <dgm:spPr/>
      <dgm:t>
        <a:bodyPr/>
        <a:lstStyle/>
        <a:p>
          <a:r>
            <a:rPr lang="en-US" sz="1200" dirty="0"/>
            <a:t>Identify Service Gaps</a:t>
          </a:r>
        </a:p>
      </dgm:t>
    </dgm:pt>
    <dgm:pt modelId="{16EE4F55-2072-7145-A48F-8BF60A7B12D1}" type="parTrans" cxnId="{E5D2CE7A-FD3A-3042-8E91-5A1EC5D9097F}">
      <dgm:prSet/>
      <dgm:spPr/>
      <dgm:t>
        <a:bodyPr/>
        <a:lstStyle/>
        <a:p>
          <a:endParaRPr lang="en-US"/>
        </a:p>
      </dgm:t>
    </dgm:pt>
    <dgm:pt modelId="{9207F51D-B6A3-734E-83D7-C97D4B15DD5F}" type="sibTrans" cxnId="{E5D2CE7A-FD3A-3042-8E91-5A1EC5D9097F}">
      <dgm:prSet/>
      <dgm:spPr/>
      <dgm:t>
        <a:bodyPr/>
        <a:lstStyle/>
        <a:p>
          <a:endParaRPr lang="en-US"/>
        </a:p>
      </dgm:t>
    </dgm:pt>
    <dgm:pt modelId="{A509B1D8-7D98-D849-A05E-9D4AD984C0CA}">
      <dgm:prSet phldrT="[Text]"/>
      <dgm:spPr/>
      <dgm:t>
        <a:bodyPr/>
        <a:lstStyle/>
        <a:p>
          <a:r>
            <a:rPr lang="en-US" dirty="0"/>
            <a:t>Medium Term (October 2018)</a:t>
          </a:r>
        </a:p>
      </dgm:t>
    </dgm:pt>
    <dgm:pt modelId="{B92D91D8-F0FA-4A44-B78C-3B2B5FA8C9E4}" type="parTrans" cxnId="{233F515D-91C4-E243-9EF6-EC22A5BC3841}">
      <dgm:prSet/>
      <dgm:spPr/>
      <dgm:t>
        <a:bodyPr/>
        <a:lstStyle/>
        <a:p>
          <a:endParaRPr lang="en-US"/>
        </a:p>
      </dgm:t>
    </dgm:pt>
    <dgm:pt modelId="{B6B349C1-2792-FA4F-A23C-C268C8503589}" type="sibTrans" cxnId="{233F515D-91C4-E243-9EF6-EC22A5BC3841}">
      <dgm:prSet/>
      <dgm:spPr/>
      <dgm:t>
        <a:bodyPr/>
        <a:lstStyle/>
        <a:p>
          <a:endParaRPr lang="en-US"/>
        </a:p>
      </dgm:t>
    </dgm:pt>
    <dgm:pt modelId="{FBF7F7AF-FC1F-0442-9D47-28D1C6D5F040}">
      <dgm:prSet phldrT="[Text]" custT="1"/>
      <dgm:spPr/>
      <dgm:t>
        <a:bodyPr/>
        <a:lstStyle/>
        <a:p>
          <a:r>
            <a:rPr lang="en-US" sz="1200" dirty="0"/>
            <a:t>Draft Jordan’s Principle Law </a:t>
          </a:r>
        </a:p>
      </dgm:t>
    </dgm:pt>
    <dgm:pt modelId="{157FBCD6-9BBA-AD46-9B14-3B6BFB78242B}" type="parTrans" cxnId="{60EF8E7D-2BD3-144B-88E5-CC0A65A20AE0}">
      <dgm:prSet/>
      <dgm:spPr/>
      <dgm:t>
        <a:bodyPr/>
        <a:lstStyle/>
        <a:p>
          <a:endParaRPr lang="en-US"/>
        </a:p>
      </dgm:t>
    </dgm:pt>
    <dgm:pt modelId="{1D5036A5-0FD6-7E49-B51E-542D5DC38CA4}" type="sibTrans" cxnId="{60EF8E7D-2BD3-144B-88E5-CC0A65A20AE0}">
      <dgm:prSet/>
      <dgm:spPr/>
      <dgm:t>
        <a:bodyPr/>
        <a:lstStyle/>
        <a:p>
          <a:endParaRPr lang="en-US"/>
        </a:p>
      </dgm:t>
    </dgm:pt>
    <dgm:pt modelId="{2C4003FE-DA29-B943-ADD8-A03963E04F20}">
      <dgm:prSet phldrT="[Text]" custT="1"/>
      <dgm:spPr/>
      <dgm:t>
        <a:bodyPr/>
        <a:lstStyle/>
        <a:p>
          <a:r>
            <a:rPr lang="en-US" sz="1200" dirty="0"/>
            <a:t>Develop options for Policy change </a:t>
          </a:r>
        </a:p>
      </dgm:t>
    </dgm:pt>
    <dgm:pt modelId="{5E006A71-B88D-574A-BF6D-1ECAE4C15772}" type="parTrans" cxnId="{C4C54E01-A6A2-DD41-984A-63C6A696D3AA}">
      <dgm:prSet/>
      <dgm:spPr/>
      <dgm:t>
        <a:bodyPr/>
        <a:lstStyle/>
        <a:p>
          <a:endParaRPr lang="en-US"/>
        </a:p>
      </dgm:t>
    </dgm:pt>
    <dgm:pt modelId="{8E3EB476-D737-E149-B563-FBE5F539BEFB}" type="sibTrans" cxnId="{C4C54E01-A6A2-DD41-984A-63C6A696D3AA}">
      <dgm:prSet/>
      <dgm:spPr/>
      <dgm:t>
        <a:bodyPr/>
        <a:lstStyle/>
        <a:p>
          <a:endParaRPr lang="en-US"/>
        </a:p>
      </dgm:t>
    </dgm:pt>
    <dgm:pt modelId="{7904EA66-F1F7-DF4A-94D3-E68089435EFF}">
      <dgm:prSet phldrT="[Text]"/>
      <dgm:spPr/>
      <dgm:t>
        <a:bodyPr/>
        <a:lstStyle/>
        <a:p>
          <a:r>
            <a:rPr lang="en-US" dirty="0"/>
            <a:t>Long Term (March 2019 and beyond)</a:t>
          </a:r>
        </a:p>
      </dgm:t>
    </dgm:pt>
    <dgm:pt modelId="{D7F2B89C-4553-E644-B078-B1E0795E4B42}" type="parTrans" cxnId="{8030255A-0FD3-FB41-9B95-77276794C84D}">
      <dgm:prSet/>
      <dgm:spPr/>
      <dgm:t>
        <a:bodyPr/>
        <a:lstStyle/>
        <a:p>
          <a:endParaRPr lang="en-US"/>
        </a:p>
      </dgm:t>
    </dgm:pt>
    <dgm:pt modelId="{74CEDD6B-0737-E742-A9FC-0E992AAE8559}" type="sibTrans" cxnId="{8030255A-0FD3-FB41-9B95-77276794C84D}">
      <dgm:prSet/>
      <dgm:spPr/>
      <dgm:t>
        <a:bodyPr/>
        <a:lstStyle/>
        <a:p>
          <a:endParaRPr lang="en-US"/>
        </a:p>
      </dgm:t>
    </dgm:pt>
    <dgm:pt modelId="{FDD2A8EB-2D21-2948-AF43-290E4108FAD3}">
      <dgm:prSet phldrT="[Text]" custT="1"/>
      <dgm:spPr/>
      <dgm:t>
        <a:bodyPr/>
        <a:lstStyle/>
        <a:p>
          <a:r>
            <a:rPr lang="en-US" sz="1200" dirty="0"/>
            <a:t>Jordan’s Principle “Centre of Excellence”</a:t>
          </a:r>
        </a:p>
      </dgm:t>
    </dgm:pt>
    <dgm:pt modelId="{C613B0E2-4E8A-C547-93C9-0C38CF00DF31}" type="parTrans" cxnId="{7B3FB345-F061-7047-9CDB-E662F6CC8F52}">
      <dgm:prSet/>
      <dgm:spPr/>
      <dgm:t>
        <a:bodyPr/>
        <a:lstStyle/>
        <a:p>
          <a:endParaRPr lang="en-US"/>
        </a:p>
      </dgm:t>
    </dgm:pt>
    <dgm:pt modelId="{C2288110-513E-B846-A6E7-D94AC3302863}" type="sibTrans" cxnId="{7B3FB345-F061-7047-9CDB-E662F6CC8F52}">
      <dgm:prSet/>
      <dgm:spPr/>
      <dgm:t>
        <a:bodyPr/>
        <a:lstStyle/>
        <a:p>
          <a:endParaRPr lang="en-US"/>
        </a:p>
      </dgm:t>
    </dgm:pt>
    <dgm:pt modelId="{81C3EE48-ABFE-7D43-BCFE-9769C27B662C}">
      <dgm:prSet phldrT="[Text]" custT="1"/>
      <dgm:spPr/>
      <dgm:t>
        <a:bodyPr/>
        <a:lstStyle/>
        <a:p>
          <a:r>
            <a:rPr lang="en-US" sz="1200" dirty="0"/>
            <a:t>Enhanced First Nations Capacity</a:t>
          </a:r>
        </a:p>
      </dgm:t>
    </dgm:pt>
    <dgm:pt modelId="{64CD207B-826B-924E-BD2A-89324E344486}" type="parTrans" cxnId="{ED49EC7F-F4F8-D642-87C7-E150313AB397}">
      <dgm:prSet/>
      <dgm:spPr/>
      <dgm:t>
        <a:bodyPr/>
        <a:lstStyle/>
        <a:p>
          <a:endParaRPr lang="en-US"/>
        </a:p>
      </dgm:t>
    </dgm:pt>
    <dgm:pt modelId="{9189EDA2-069A-A448-B1D6-8E4D6BEB721F}" type="sibTrans" cxnId="{ED49EC7F-F4F8-D642-87C7-E150313AB397}">
      <dgm:prSet/>
      <dgm:spPr/>
      <dgm:t>
        <a:bodyPr/>
        <a:lstStyle/>
        <a:p>
          <a:endParaRPr lang="en-US"/>
        </a:p>
      </dgm:t>
    </dgm:pt>
    <dgm:pt modelId="{7CD9C19A-A5AC-984D-B8DD-8FF3ACA252C4}">
      <dgm:prSet phldrT="[Text]" custT="1"/>
      <dgm:spPr/>
      <dgm:t>
        <a:bodyPr/>
        <a:lstStyle/>
        <a:p>
          <a:r>
            <a:rPr lang="en-US" sz="1200" dirty="0"/>
            <a:t>Funding Mechanism Options</a:t>
          </a:r>
        </a:p>
      </dgm:t>
    </dgm:pt>
    <dgm:pt modelId="{ADC1F16C-BD35-F44B-B9C1-926A53E973E1}" type="parTrans" cxnId="{3CA926E7-F0EF-FB45-9BA1-5D0EFDD3EB35}">
      <dgm:prSet/>
      <dgm:spPr/>
      <dgm:t>
        <a:bodyPr/>
        <a:lstStyle/>
        <a:p>
          <a:endParaRPr lang="en-US"/>
        </a:p>
      </dgm:t>
    </dgm:pt>
    <dgm:pt modelId="{DC6AF162-E000-4441-97AC-21CA462EF0E4}" type="sibTrans" cxnId="{3CA926E7-F0EF-FB45-9BA1-5D0EFDD3EB35}">
      <dgm:prSet/>
      <dgm:spPr/>
      <dgm:t>
        <a:bodyPr/>
        <a:lstStyle/>
        <a:p>
          <a:endParaRPr lang="en-US"/>
        </a:p>
      </dgm:t>
    </dgm:pt>
    <dgm:pt modelId="{3A099525-4416-F34A-B2DA-00AE1001E710}">
      <dgm:prSet phldrT="[Text]" custT="1"/>
      <dgm:spPr/>
      <dgm:t>
        <a:bodyPr/>
        <a:lstStyle/>
        <a:p>
          <a:r>
            <a:rPr lang="en-US" sz="1200" dirty="0"/>
            <a:t>Ongoing training and education </a:t>
          </a:r>
        </a:p>
      </dgm:t>
    </dgm:pt>
    <dgm:pt modelId="{465A4CC5-5E03-2F4F-8666-0FADF57B23FD}" type="parTrans" cxnId="{463E929D-0C51-E647-A23B-439E37592051}">
      <dgm:prSet/>
      <dgm:spPr/>
      <dgm:t>
        <a:bodyPr/>
        <a:lstStyle/>
        <a:p>
          <a:endParaRPr lang="en-US"/>
        </a:p>
      </dgm:t>
    </dgm:pt>
    <dgm:pt modelId="{8D3FE0F8-31E7-5A46-8D2A-BCC31F25E483}" type="sibTrans" cxnId="{463E929D-0C51-E647-A23B-439E37592051}">
      <dgm:prSet/>
      <dgm:spPr/>
      <dgm:t>
        <a:bodyPr/>
        <a:lstStyle/>
        <a:p>
          <a:endParaRPr lang="en-US"/>
        </a:p>
      </dgm:t>
    </dgm:pt>
    <dgm:pt modelId="{C382B593-C1A8-4559-86C7-DCEE2598EF27}">
      <dgm:prSet phldrT="[Text]" custT="1"/>
      <dgm:spPr/>
      <dgm:t>
        <a:bodyPr/>
        <a:lstStyle/>
        <a:p>
          <a:endParaRPr lang="en-US" sz="1200" dirty="0"/>
        </a:p>
      </dgm:t>
    </dgm:pt>
    <dgm:pt modelId="{641D0983-2C3C-4293-8FCB-6BA30420894F}" type="parTrans" cxnId="{645C98E7-80E8-49E5-AACB-374B8EAD4787}">
      <dgm:prSet/>
      <dgm:spPr/>
      <dgm:t>
        <a:bodyPr/>
        <a:lstStyle/>
        <a:p>
          <a:endParaRPr lang="en-US"/>
        </a:p>
      </dgm:t>
    </dgm:pt>
    <dgm:pt modelId="{F56704A6-5C0C-4DCF-AF2C-0AB74D13BC85}" type="sibTrans" cxnId="{645C98E7-80E8-49E5-AACB-374B8EAD4787}">
      <dgm:prSet/>
      <dgm:spPr/>
      <dgm:t>
        <a:bodyPr/>
        <a:lstStyle/>
        <a:p>
          <a:endParaRPr lang="en-US"/>
        </a:p>
      </dgm:t>
    </dgm:pt>
    <dgm:pt modelId="{3CC48EDA-BF51-D248-AEAD-D8B02CA2D1BF}" type="pres">
      <dgm:prSet presAssocID="{62C31335-A90D-F646-B53A-34587E394C6A}" presName="theList" presStyleCnt="0">
        <dgm:presLayoutVars>
          <dgm:dir/>
          <dgm:animLvl val="lvl"/>
          <dgm:resizeHandles val="exact"/>
        </dgm:presLayoutVars>
      </dgm:prSet>
      <dgm:spPr/>
    </dgm:pt>
    <dgm:pt modelId="{639D0F2E-7DC4-DF4A-A638-A013C1C8F0E3}" type="pres">
      <dgm:prSet presAssocID="{D04004AE-4983-964A-A961-FC7CF096AA58}" presName="compNode" presStyleCnt="0"/>
      <dgm:spPr/>
    </dgm:pt>
    <dgm:pt modelId="{0357E1DF-F06B-9143-B340-6627C135A51B}" type="pres">
      <dgm:prSet presAssocID="{D04004AE-4983-964A-A961-FC7CF096AA58}" presName="noGeometry" presStyleCnt="0"/>
      <dgm:spPr/>
    </dgm:pt>
    <dgm:pt modelId="{DDED6530-7C6A-F940-B2B0-A591855E618D}" type="pres">
      <dgm:prSet presAssocID="{D04004AE-4983-964A-A961-FC7CF096AA58}" presName="childTextVisible" presStyleLbl="bgAccFollowNode1" presStyleIdx="0" presStyleCnt="3" custScaleY="139397">
        <dgm:presLayoutVars>
          <dgm:bulletEnabled val="1"/>
        </dgm:presLayoutVars>
      </dgm:prSet>
      <dgm:spPr/>
    </dgm:pt>
    <dgm:pt modelId="{15E7B3FA-7081-E54E-9840-37992E745355}" type="pres">
      <dgm:prSet presAssocID="{D04004AE-4983-964A-A961-FC7CF096AA58}" presName="childTextHidden" presStyleLbl="bgAccFollowNode1" presStyleIdx="0" presStyleCnt="3"/>
      <dgm:spPr/>
    </dgm:pt>
    <dgm:pt modelId="{2ACFB853-6FFC-8D4F-BD2F-A4A7862CA68A}" type="pres">
      <dgm:prSet presAssocID="{D04004AE-4983-964A-A961-FC7CF096AA58}" presName="parentText" presStyleLbl="node1" presStyleIdx="0" presStyleCnt="3">
        <dgm:presLayoutVars>
          <dgm:chMax val="1"/>
          <dgm:bulletEnabled val="1"/>
        </dgm:presLayoutVars>
      </dgm:prSet>
      <dgm:spPr/>
    </dgm:pt>
    <dgm:pt modelId="{7B24314E-79E0-9849-9CFE-090E66D2876F}" type="pres">
      <dgm:prSet presAssocID="{D04004AE-4983-964A-A961-FC7CF096AA58}" presName="aSpace" presStyleCnt="0"/>
      <dgm:spPr/>
    </dgm:pt>
    <dgm:pt modelId="{3CBBEBC2-5E9D-3B48-A510-22D127540772}" type="pres">
      <dgm:prSet presAssocID="{A509B1D8-7D98-D849-A05E-9D4AD984C0CA}" presName="compNode" presStyleCnt="0"/>
      <dgm:spPr/>
    </dgm:pt>
    <dgm:pt modelId="{7FF71671-48D1-974D-B2C4-53D1E7113678}" type="pres">
      <dgm:prSet presAssocID="{A509B1D8-7D98-D849-A05E-9D4AD984C0CA}" presName="noGeometry" presStyleCnt="0"/>
      <dgm:spPr/>
    </dgm:pt>
    <dgm:pt modelId="{EF68E882-C247-7B4D-8B29-6DF12A321AD5}" type="pres">
      <dgm:prSet presAssocID="{A509B1D8-7D98-D849-A05E-9D4AD984C0CA}" presName="childTextVisible" presStyleLbl="bgAccFollowNode1" presStyleIdx="1" presStyleCnt="3" custScaleY="139397">
        <dgm:presLayoutVars>
          <dgm:bulletEnabled val="1"/>
        </dgm:presLayoutVars>
      </dgm:prSet>
      <dgm:spPr/>
    </dgm:pt>
    <dgm:pt modelId="{4EF222E9-008C-7E4B-973C-8C849B15929C}" type="pres">
      <dgm:prSet presAssocID="{A509B1D8-7D98-D849-A05E-9D4AD984C0CA}" presName="childTextHidden" presStyleLbl="bgAccFollowNode1" presStyleIdx="1" presStyleCnt="3"/>
      <dgm:spPr/>
    </dgm:pt>
    <dgm:pt modelId="{64A55A7B-367B-0B42-9734-89CC31DB921C}" type="pres">
      <dgm:prSet presAssocID="{A509B1D8-7D98-D849-A05E-9D4AD984C0CA}" presName="parentText" presStyleLbl="node1" presStyleIdx="1" presStyleCnt="3">
        <dgm:presLayoutVars>
          <dgm:chMax val="1"/>
          <dgm:bulletEnabled val="1"/>
        </dgm:presLayoutVars>
      </dgm:prSet>
      <dgm:spPr/>
    </dgm:pt>
    <dgm:pt modelId="{00A77A62-5008-6548-B023-2F7E0BC3F14D}" type="pres">
      <dgm:prSet presAssocID="{A509B1D8-7D98-D849-A05E-9D4AD984C0CA}" presName="aSpace" presStyleCnt="0"/>
      <dgm:spPr/>
    </dgm:pt>
    <dgm:pt modelId="{D594AE08-D2A1-8443-BFF4-4527ABB08DE8}" type="pres">
      <dgm:prSet presAssocID="{7904EA66-F1F7-DF4A-94D3-E68089435EFF}" presName="compNode" presStyleCnt="0"/>
      <dgm:spPr/>
    </dgm:pt>
    <dgm:pt modelId="{59E8056D-24FE-0F43-8D51-53EF8CB3152D}" type="pres">
      <dgm:prSet presAssocID="{7904EA66-F1F7-DF4A-94D3-E68089435EFF}" presName="noGeometry" presStyleCnt="0"/>
      <dgm:spPr/>
    </dgm:pt>
    <dgm:pt modelId="{221502E8-9FA8-FF4F-B01C-59C67472C195}" type="pres">
      <dgm:prSet presAssocID="{7904EA66-F1F7-DF4A-94D3-E68089435EFF}" presName="childTextVisible" presStyleLbl="bgAccFollowNode1" presStyleIdx="2" presStyleCnt="3" custScaleY="139397">
        <dgm:presLayoutVars>
          <dgm:bulletEnabled val="1"/>
        </dgm:presLayoutVars>
      </dgm:prSet>
      <dgm:spPr/>
    </dgm:pt>
    <dgm:pt modelId="{06080DC5-D8AE-6C4A-B741-CDE4D19E144B}" type="pres">
      <dgm:prSet presAssocID="{7904EA66-F1F7-DF4A-94D3-E68089435EFF}" presName="childTextHidden" presStyleLbl="bgAccFollowNode1" presStyleIdx="2" presStyleCnt="3"/>
      <dgm:spPr/>
    </dgm:pt>
    <dgm:pt modelId="{EDB4771C-572B-394F-8F48-C4ABBE111323}" type="pres">
      <dgm:prSet presAssocID="{7904EA66-F1F7-DF4A-94D3-E68089435EFF}" presName="parentText" presStyleLbl="node1" presStyleIdx="2" presStyleCnt="3">
        <dgm:presLayoutVars>
          <dgm:chMax val="1"/>
          <dgm:bulletEnabled val="1"/>
        </dgm:presLayoutVars>
      </dgm:prSet>
      <dgm:spPr/>
    </dgm:pt>
  </dgm:ptLst>
  <dgm:cxnLst>
    <dgm:cxn modelId="{C4C54E01-A6A2-DD41-984A-63C6A696D3AA}" srcId="{A509B1D8-7D98-D849-A05E-9D4AD984C0CA}" destId="{2C4003FE-DA29-B943-ADD8-A03963E04F20}" srcOrd="1" destOrd="0" parTransId="{5E006A71-B88D-574A-BF6D-1ECAE4C15772}" sibTransId="{8E3EB476-D737-E149-B563-FBE5F539BEFB}"/>
    <dgm:cxn modelId="{7E251504-5B46-47A8-BEFE-5A730F9D21E5}" type="presOf" srcId="{C382B593-C1A8-4559-86C7-DCEE2598EF27}" destId="{4EF222E9-008C-7E4B-973C-8C849B15929C}" srcOrd="1" destOrd="2" presId="urn:microsoft.com/office/officeart/2005/8/layout/hProcess6"/>
    <dgm:cxn modelId="{0D67FC0C-DA86-9541-9D93-EEACB9799764}" type="presOf" srcId="{7CD9C19A-A5AC-984D-B8DD-8FF3ACA252C4}" destId="{DDED6530-7C6A-F940-B2B0-A591855E618D}" srcOrd="0" destOrd="1" presId="urn:microsoft.com/office/officeart/2005/8/layout/hProcess6"/>
    <dgm:cxn modelId="{D9F1A714-FBB6-064E-88E9-F228DA53AE38}" type="presOf" srcId="{3A099525-4416-F34A-B2DA-00AE1001E710}" destId="{221502E8-9FA8-FF4F-B01C-59C67472C195}" srcOrd="0" destOrd="2" presId="urn:microsoft.com/office/officeart/2005/8/layout/hProcess6"/>
    <dgm:cxn modelId="{F311D814-82A8-F04C-A88F-64BBC252B72E}" type="presOf" srcId="{2C4003FE-DA29-B943-ADD8-A03963E04F20}" destId="{4EF222E9-008C-7E4B-973C-8C849B15929C}" srcOrd="1" destOrd="1" presId="urn:microsoft.com/office/officeart/2005/8/layout/hProcess6"/>
    <dgm:cxn modelId="{3307E51D-9225-944E-80C0-CB981DCDF54B}" type="presOf" srcId="{81C3EE48-ABFE-7D43-BCFE-9769C27B662C}" destId="{221502E8-9FA8-FF4F-B01C-59C67472C195}" srcOrd="0" destOrd="1" presId="urn:microsoft.com/office/officeart/2005/8/layout/hProcess6"/>
    <dgm:cxn modelId="{89E58E2A-B744-664A-A450-96DFCC2F7827}" type="presOf" srcId="{FDD2A8EB-2D21-2948-AF43-290E4108FAD3}" destId="{06080DC5-D8AE-6C4A-B741-CDE4D19E144B}" srcOrd="1" destOrd="0" presId="urn:microsoft.com/office/officeart/2005/8/layout/hProcess6"/>
    <dgm:cxn modelId="{90587F30-2299-7849-80EC-231848415607}" srcId="{62C31335-A90D-F646-B53A-34587E394C6A}" destId="{D04004AE-4983-964A-A961-FC7CF096AA58}" srcOrd="0" destOrd="0" parTransId="{80C62482-3C1B-1746-AE95-0CC56DFDC09B}" sibTransId="{0659E779-C0F3-464F-8F64-1D8EA6DE0F32}"/>
    <dgm:cxn modelId="{540C3033-514C-4B5D-A93F-4A335B7BE605}" type="presOf" srcId="{C382B593-C1A8-4559-86C7-DCEE2598EF27}" destId="{EF68E882-C247-7B4D-8B29-6DF12A321AD5}" srcOrd="0" destOrd="2" presId="urn:microsoft.com/office/officeart/2005/8/layout/hProcess6"/>
    <dgm:cxn modelId="{F204CE33-4CA6-764D-8767-9613B8B0BAC7}" type="presOf" srcId="{FBF7F7AF-FC1F-0442-9D47-28D1C6D5F040}" destId="{EF68E882-C247-7B4D-8B29-6DF12A321AD5}" srcOrd="0" destOrd="0" presId="urn:microsoft.com/office/officeart/2005/8/layout/hProcess6"/>
    <dgm:cxn modelId="{807D0B3E-CF0B-A647-B2E8-8996684FA626}" type="presOf" srcId="{7904EA66-F1F7-DF4A-94D3-E68089435EFF}" destId="{EDB4771C-572B-394F-8F48-C4ABBE111323}" srcOrd="0" destOrd="0" presId="urn:microsoft.com/office/officeart/2005/8/layout/hProcess6"/>
    <dgm:cxn modelId="{29197145-2179-A74F-AD8A-24CC41752FD3}" type="presOf" srcId="{A509B1D8-7D98-D849-A05E-9D4AD984C0CA}" destId="{64A55A7B-367B-0B42-9734-89CC31DB921C}" srcOrd="0" destOrd="0" presId="urn:microsoft.com/office/officeart/2005/8/layout/hProcess6"/>
    <dgm:cxn modelId="{7B3FB345-F061-7047-9CDB-E662F6CC8F52}" srcId="{7904EA66-F1F7-DF4A-94D3-E68089435EFF}" destId="{FDD2A8EB-2D21-2948-AF43-290E4108FAD3}" srcOrd="0" destOrd="0" parTransId="{C613B0E2-4E8A-C547-93C9-0C38CF00DF31}" sibTransId="{C2288110-513E-B846-A6E7-D94AC3302863}"/>
    <dgm:cxn modelId="{8030255A-0FD3-FB41-9B95-77276794C84D}" srcId="{62C31335-A90D-F646-B53A-34587E394C6A}" destId="{7904EA66-F1F7-DF4A-94D3-E68089435EFF}" srcOrd="2" destOrd="0" parTransId="{D7F2B89C-4553-E644-B078-B1E0795E4B42}" sibTransId="{74CEDD6B-0737-E742-A9FC-0E992AAE8559}"/>
    <dgm:cxn modelId="{1F21495B-5FAA-B54A-84F5-8638649935F4}" type="presOf" srcId="{7CD9C19A-A5AC-984D-B8DD-8FF3ACA252C4}" destId="{15E7B3FA-7081-E54E-9840-37992E745355}" srcOrd="1" destOrd="1" presId="urn:microsoft.com/office/officeart/2005/8/layout/hProcess6"/>
    <dgm:cxn modelId="{6EEC4B5C-E226-FB4D-A575-B2CA321A033D}" type="presOf" srcId="{81C3EE48-ABFE-7D43-BCFE-9769C27B662C}" destId="{06080DC5-D8AE-6C4A-B741-CDE4D19E144B}" srcOrd="1" destOrd="1" presId="urn:microsoft.com/office/officeart/2005/8/layout/hProcess6"/>
    <dgm:cxn modelId="{233F515D-91C4-E243-9EF6-EC22A5BC3841}" srcId="{62C31335-A90D-F646-B53A-34587E394C6A}" destId="{A509B1D8-7D98-D849-A05E-9D4AD984C0CA}" srcOrd="1" destOrd="0" parTransId="{B92D91D8-F0FA-4A44-B78C-3B2B5FA8C9E4}" sibTransId="{B6B349C1-2792-FA4F-A23C-C268C8503589}"/>
    <dgm:cxn modelId="{95342E63-0CF6-D344-9E51-F885E268C4FF}" type="presOf" srcId="{FBF7F7AF-FC1F-0442-9D47-28D1C6D5F040}" destId="{4EF222E9-008C-7E4B-973C-8C849B15929C}" srcOrd="1" destOrd="0" presId="urn:microsoft.com/office/officeart/2005/8/layout/hProcess6"/>
    <dgm:cxn modelId="{E5D2CE7A-FD3A-3042-8E91-5A1EC5D9097F}" srcId="{D04004AE-4983-964A-A961-FC7CF096AA58}" destId="{79D87175-F912-0D4E-950D-EBC7C2A16E65}" srcOrd="0" destOrd="0" parTransId="{16EE4F55-2072-7145-A48F-8BF60A7B12D1}" sibTransId="{9207F51D-B6A3-734E-83D7-C97D4B15DD5F}"/>
    <dgm:cxn modelId="{60EF8E7D-2BD3-144B-88E5-CC0A65A20AE0}" srcId="{A509B1D8-7D98-D849-A05E-9D4AD984C0CA}" destId="{FBF7F7AF-FC1F-0442-9D47-28D1C6D5F040}" srcOrd="0" destOrd="0" parTransId="{157FBCD6-9BBA-AD46-9B14-3B6BFB78242B}" sibTransId="{1D5036A5-0FD6-7E49-B51E-542D5DC38CA4}"/>
    <dgm:cxn modelId="{4A72737F-DA0B-B540-AB94-05170C0610A6}" type="presOf" srcId="{D04004AE-4983-964A-A961-FC7CF096AA58}" destId="{2ACFB853-6FFC-8D4F-BD2F-A4A7862CA68A}" srcOrd="0" destOrd="0" presId="urn:microsoft.com/office/officeart/2005/8/layout/hProcess6"/>
    <dgm:cxn modelId="{ED49EC7F-F4F8-D642-87C7-E150313AB397}" srcId="{7904EA66-F1F7-DF4A-94D3-E68089435EFF}" destId="{81C3EE48-ABFE-7D43-BCFE-9769C27B662C}" srcOrd="1" destOrd="0" parTransId="{64CD207B-826B-924E-BD2A-89324E344486}" sibTransId="{9189EDA2-069A-A448-B1D6-8E4D6BEB721F}"/>
    <dgm:cxn modelId="{EA873394-B46D-314B-986F-501F39D5E65F}" type="presOf" srcId="{3A099525-4416-F34A-B2DA-00AE1001E710}" destId="{06080DC5-D8AE-6C4A-B741-CDE4D19E144B}" srcOrd="1" destOrd="2" presId="urn:microsoft.com/office/officeart/2005/8/layout/hProcess6"/>
    <dgm:cxn modelId="{463E929D-0C51-E647-A23B-439E37592051}" srcId="{7904EA66-F1F7-DF4A-94D3-E68089435EFF}" destId="{3A099525-4416-F34A-B2DA-00AE1001E710}" srcOrd="2" destOrd="0" parTransId="{465A4CC5-5E03-2F4F-8666-0FADF57B23FD}" sibTransId="{8D3FE0F8-31E7-5A46-8D2A-BCC31F25E483}"/>
    <dgm:cxn modelId="{9E797DAD-453A-774B-8518-D6D6244A1404}" type="presOf" srcId="{62C31335-A90D-F646-B53A-34587E394C6A}" destId="{3CC48EDA-BF51-D248-AEAD-D8B02CA2D1BF}" srcOrd="0" destOrd="0" presId="urn:microsoft.com/office/officeart/2005/8/layout/hProcess6"/>
    <dgm:cxn modelId="{6EDAA4AD-6330-904F-881C-4488FF47E817}" type="presOf" srcId="{79D87175-F912-0D4E-950D-EBC7C2A16E65}" destId="{15E7B3FA-7081-E54E-9840-37992E745355}" srcOrd="1" destOrd="0" presId="urn:microsoft.com/office/officeart/2005/8/layout/hProcess6"/>
    <dgm:cxn modelId="{A99D37C7-12A6-0C40-9434-B7BC4E8640D3}" type="presOf" srcId="{FDD2A8EB-2D21-2948-AF43-290E4108FAD3}" destId="{221502E8-9FA8-FF4F-B01C-59C67472C195}" srcOrd="0" destOrd="0" presId="urn:microsoft.com/office/officeart/2005/8/layout/hProcess6"/>
    <dgm:cxn modelId="{A41C0EE3-56FD-0E40-82BE-750BF6EF2462}" type="presOf" srcId="{79D87175-F912-0D4E-950D-EBC7C2A16E65}" destId="{DDED6530-7C6A-F940-B2B0-A591855E618D}" srcOrd="0" destOrd="0" presId="urn:microsoft.com/office/officeart/2005/8/layout/hProcess6"/>
    <dgm:cxn modelId="{3CA926E7-F0EF-FB45-9BA1-5D0EFDD3EB35}" srcId="{D04004AE-4983-964A-A961-FC7CF096AA58}" destId="{7CD9C19A-A5AC-984D-B8DD-8FF3ACA252C4}" srcOrd="1" destOrd="0" parTransId="{ADC1F16C-BD35-F44B-B9C1-926A53E973E1}" sibTransId="{DC6AF162-E000-4441-97AC-21CA462EF0E4}"/>
    <dgm:cxn modelId="{645C98E7-80E8-49E5-AACB-374B8EAD4787}" srcId="{A509B1D8-7D98-D849-A05E-9D4AD984C0CA}" destId="{C382B593-C1A8-4559-86C7-DCEE2598EF27}" srcOrd="2" destOrd="0" parTransId="{641D0983-2C3C-4293-8FCB-6BA30420894F}" sibTransId="{F56704A6-5C0C-4DCF-AF2C-0AB74D13BC85}"/>
    <dgm:cxn modelId="{F9BA73F3-03EB-4243-87E7-7EEBF023A08D}" type="presOf" srcId="{2C4003FE-DA29-B943-ADD8-A03963E04F20}" destId="{EF68E882-C247-7B4D-8B29-6DF12A321AD5}" srcOrd="0" destOrd="1" presId="urn:microsoft.com/office/officeart/2005/8/layout/hProcess6"/>
    <dgm:cxn modelId="{9AD9FC22-B72E-A344-9D45-67A6B0A999A6}" type="presParOf" srcId="{3CC48EDA-BF51-D248-AEAD-D8B02CA2D1BF}" destId="{639D0F2E-7DC4-DF4A-A638-A013C1C8F0E3}" srcOrd="0" destOrd="0" presId="urn:microsoft.com/office/officeart/2005/8/layout/hProcess6"/>
    <dgm:cxn modelId="{404A3DD4-F3F2-3A42-B33E-1F0E857D5689}" type="presParOf" srcId="{639D0F2E-7DC4-DF4A-A638-A013C1C8F0E3}" destId="{0357E1DF-F06B-9143-B340-6627C135A51B}" srcOrd="0" destOrd="0" presId="urn:microsoft.com/office/officeart/2005/8/layout/hProcess6"/>
    <dgm:cxn modelId="{E0D12238-969B-9E48-9050-1266885C7F0B}" type="presParOf" srcId="{639D0F2E-7DC4-DF4A-A638-A013C1C8F0E3}" destId="{DDED6530-7C6A-F940-B2B0-A591855E618D}" srcOrd="1" destOrd="0" presId="urn:microsoft.com/office/officeart/2005/8/layout/hProcess6"/>
    <dgm:cxn modelId="{A37CBEBE-7A0D-654C-8088-8358C2ADE439}" type="presParOf" srcId="{639D0F2E-7DC4-DF4A-A638-A013C1C8F0E3}" destId="{15E7B3FA-7081-E54E-9840-37992E745355}" srcOrd="2" destOrd="0" presId="urn:microsoft.com/office/officeart/2005/8/layout/hProcess6"/>
    <dgm:cxn modelId="{D4CE053C-0FF3-5C4F-AB4A-6073A65E7B6F}" type="presParOf" srcId="{639D0F2E-7DC4-DF4A-A638-A013C1C8F0E3}" destId="{2ACFB853-6FFC-8D4F-BD2F-A4A7862CA68A}" srcOrd="3" destOrd="0" presId="urn:microsoft.com/office/officeart/2005/8/layout/hProcess6"/>
    <dgm:cxn modelId="{3771D3BD-F3AD-B040-9A03-76FAAB6B8D84}" type="presParOf" srcId="{3CC48EDA-BF51-D248-AEAD-D8B02CA2D1BF}" destId="{7B24314E-79E0-9849-9CFE-090E66D2876F}" srcOrd="1" destOrd="0" presId="urn:microsoft.com/office/officeart/2005/8/layout/hProcess6"/>
    <dgm:cxn modelId="{BEA48F2E-583D-4D42-A9E0-A097792413B1}" type="presParOf" srcId="{3CC48EDA-BF51-D248-AEAD-D8B02CA2D1BF}" destId="{3CBBEBC2-5E9D-3B48-A510-22D127540772}" srcOrd="2" destOrd="0" presId="urn:microsoft.com/office/officeart/2005/8/layout/hProcess6"/>
    <dgm:cxn modelId="{5D0B6692-99A9-7C4A-A68E-ACE81AFE6196}" type="presParOf" srcId="{3CBBEBC2-5E9D-3B48-A510-22D127540772}" destId="{7FF71671-48D1-974D-B2C4-53D1E7113678}" srcOrd="0" destOrd="0" presId="urn:microsoft.com/office/officeart/2005/8/layout/hProcess6"/>
    <dgm:cxn modelId="{3C9A5A9C-856E-0C4E-B7E9-FEF02885AF0C}" type="presParOf" srcId="{3CBBEBC2-5E9D-3B48-A510-22D127540772}" destId="{EF68E882-C247-7B4D-8B29-6DF12A321AD5}" srcOrd="1" destOrd="0" presId="urn:microsoft.com/office/officeart/2005/8/layout/hProcess6"/>
    <dgm:cxn modelId="{E631E757-FC37-EC4A-AEAC-AB0DE4FF1B01}" type="presParOf" srcId="{3CBBEBC2-5E9D-3B48-A510-22D127540772}" destId="{4EF222E9-008C-7E4B-973C-8C849B15929C}" srcOrd="2" destOrd="0" presId="urn:microsoft.com/office/officeart/2005/8/layout/hProcess6"/>
    <dgm:cxn modelId="{508BB875-398C-B347-9611-C30404A912B6}" type="presParOf" srcId="{3CBBEBC2-5E9D-3B48-A510-22D127540772}" destId="{64A55A7B-367B-0B42-9734-89CC31DB921C}" srcOrd="3" destOrd="0" presId="urn:microsoft.com/office/officeart/2005/8/layout/hProcess6"/>
    <dgm:cxn modelId="{82A44FF2-8DB4-D445-9099-DEB699D6C330}" type="presParOf" srcId="{3CC48EDA-BF51-D248-AEAD-D8B02CA2D1BF}" destId="{00A77A62-5008-6548-B023-2F7E0BC3F14D}" srcOrd="3" destOrd="0" presId="urn:microsoft.com/office/officeart/2005/8/layout/hProcess6"/>
    <dgm:cxn modelId="{23E17B64-77A9-C643-81A2-E5F1D2433C53}" type="presParOf" srcId="{3CC48EDA-BF51-D248-AEAD-D8B02CA2D1BF}" destId="{D594AE08-D2A1-8443-BFF4-4527ABB08DE8}" srcOrd="4" destOrd="0" presId="urn:microsoft.com/office/officeart/2005/8/layout/hProcess6"/>
    <dgm:cxn modelId="{308CC5BF-24E8-084D-81C9-8F31E3423188}" type="presParOf" srcId="{D594AE08-D2A1-8443-BFF4-4527ABB08DE8}" destId="{59E8056D-24FE-0F43-8D51-53EF8CB3152D}" srcOrd="0" destOrd="0" presId="urn:microsoft.com/office/officeart/2005/8/layout/hProcess6"/>
    <dgm:cxn modelId="{F40D6FE9-FADD-5944-BB6E-83272DFB4079}" type="presParOf" srcId="{D594AE08-D2A1-8443-BFF4-4527ABB08DE8}" destId="{221502E8-9FA8-FF4F-B01C-59C67472C195}" srcOrd="1" destOrd="0" presId="urn:microsoft.com/office/officeart/2005/8/layout/hProcess6"/>
    <dgm:cxn modelId="{074E4749-D7E1-FE45-9DAF-52403AD3B08F}" type="presParOf" srcId="{D594AE08-D2A1-8443-BFF4-4527ABB08DE8}" destId="{06080DC5-D8AE-6C4A-B741-CDE4D19E144B}" srcOrd="2" destOrd="0" presId="urn:microsoft.com/office/officeart/2005/8/layout/hProcess6"/>
    <dgm:cxn modelId="{5735ABE5-8257-644E-8BA8-67E718675503}" type="presParOf" srcId="{D594AE08-D2A1-8443-BFF4-4527ABB08DE8}" destId="{EDB4771C-572B-394F-8F48-C4ABBE111323}"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FBC9BF-C6BD-074B-AF06-88B8E2E97114}" type="doc">
      <dgm:prSet loTypeId="urn:microsoft.com/office/officeart/2005/8/layout/cycle3" loCatId="" qsTypeId="urn:microsoft.com/office/officeart/2005/8/quickstyle/3D2" qsCatId="3D" csTypeId="urn:microsoft.com/office/officeart/2005/8/colors/accent0_3" csCatId="mainScheme" phldr="1"/>
      <dgm:spPr/>
      <dgm:t>
        <a:bodyPr/>
        <a:lstStyle/>
        <a:p>
          <a:endParaRPr lang="en-US"/>
        </a:p>
      </dgm:t>
    </dgm:pt>
    <dgm:pt modelId="{FCEC6D74-186D-1B4D-9075-593AB333FFD6}">
      <dgm:prSet phldrT="[Text]"/>
      <dgm:spPr>
        <a:solidFill>
          <a:srgbClr val="008000"/>
        </a:solidFill>
      </dgm:spPr>
      <dgm:t>
        <a:bodyPr/>
        <a:lstStyle/>
        <a:p>
          <a:r>
            <a:rPr lang="en-US" dirty="0"/>
            <a:t>62 First Nation Community Based Services – Jordan’s Principle Case Managers</a:t>
          </a:r>
        </a:p>
      </dgm:t>
    </dgm:pt>
    <dgm:pt modelId="{86546AEC-8CB4-434E-A3F1-88F80EFC5278}" type="parTrans" cxnId="{D9912DD2-A870-4D4F-BB4D-9949268F3159}">
      <dgm:prSet/>
      <dgm:spPr/>
      <dgm:t>
        <a:bodyPr/>
        <a:lstStyle/>
        <a:p>
          <a:endParaRPr lang="en-US"/>
        </a:p>
      </dgm:t>
    </dgm:pt>
    <dgm:pt modelId="{4D5E37D0-632B-EB4C-8E9F-816AF6C75C79}" type="sibTrans" cxnId="{D9912DD2-A870-4D4F-BB4D-9949268F3159}">
      <dgm:prSet/>
      <dgm:spPr/>
      <dgm:t>
        <a:bodyPr/>
        <a:lstStyle/>
        <a:p>
          <a:endParaRPr lang="en-US"/>
        </a:p>
      </dgm:t>
    </dgm:pt>
    <dgm:pt modelId="{7F72B666-2874-F548-A731-1CB3B49FF3C4}">
      <dgm:prSet phldrT="[Text]"/>
      <dgm:spPr>
        <a:solidFill>
          <a:srgbClr val="3366FF"/>
        </a:solidFill>
      </dgm:spPr>
      <dgm:t>
        <a:bodyPr/>
        <a:lstStyle/>
        <a:p>
          <a:r>
            <a:rPr lang="en-US" dirty="0"/>
            <a:t>7 Tribal Councils &amp; 11 Independent First Nations Service Coordinators</a:t>
          </a:r>
        </a:p>
      </dgm:t>
    </dgm:pt>
    <dgm:pt modelId="{871D2FC7-5348-6E44-B870-6AC12B5DC866}" type="parTrans" cxnId="{BBE61A80-44FB-8442-9A69-0BA351AF5B5C}">
      <dgm:prSet/>
      <dgm:spPr/>
      <dgm:t>
        <a:bodyPr/>
        <a:lstStyle/>
        <a:p>
          <a:endParaRPr lang="en-US"/>
        </a:p>
      </dgm:t>
    </dgm:pt>
    <dgm:pt modelId="{B65A0D14-6262-3A4D-9A89-5C10074EC2E6}" type="sibTrans" cxnId="{BBE61A80-44FB-8442-9A69-0BA351AF5B5C}">
      <dgm:prSet/>
      <dgm:spPr/>
      <dgm:t>
        <a:bodyPr/>
        <a:lstStyle/>
        <a:p>
          <a:endParaRPr lang="en-US"/>
        </a:p>
      </dgm:t>
    </dgm:pt>
    <dgm:pt modelId="{C1B18484-9E33-6648-8F4C-14EF488C627F}">
      <dgm:prSet phldrT="[Text]"/>
      <dgm:spPr>
        <a:solidFill>
          <a:schemeClr val="accent3">
            <a:lumMod val="40000"/>
            <a:lumOff val="60000"/>
          </a:schemeClr>
        </a:solidFill>
      </dgm:spPr>
      <dgm:t>
        <a:bodyPr/>
        <a:lstStyle/>
        <a:p>
          <a:r>
            <a:rPr lang="en-US" dirty="0">
              <a:solidFill>
                <a:schemeClr val="tx1"/>
              </a:solidFill>
            </a:rPr>
            <a:t>Specialized Professional Service Providers  MFNERC, MATC, SSCY,  St. Amant Centre &amp; FSD</a:t>
          </a:r>
        </a:p>
      </dgm:t>
    </dgm:pt>
    <dgm:pt modelId="{CF245B4D-2DE4-724A-910D-70AA8E974973}" type="parTrans" cxnId="{2BDEED22-B93B-C248-BEF5-717F05759452}">
      <dgm:prSet/>
      <dgm:spPr/>
      <dgm:t>
        <a:bodyPr/>
        <a:lstStyle/>
        <a:p>
          <a:endParaRPr lang="en-US"/>
        </a:p>
      </dgm:t>
    </dgm:pt>
    <dgm:pt modelId="{965BB476-0906-4F45-82BC-809A052C3116}" type="sibTrans" cxnId="{2BDEED22-B93B-C248-BEF5-717F05759452}">
      <dgm:prSet/>
      <dgm:spPr/>
      <dgm:t>
        <a:bodyPr/>
        <a:lstStyle/>
        <a:p>
          <a:endParaRPr lang="en-US"/>
        </a:p>
      </dgm:t>
    </dgm:pt>
    <dgm:pt modelId="{4300CEF1-EA1F-9C44-B3BB-F4FA34FED8C9}">
      <dgm:prSet phldrT="[Text]"/>
      <dgm:spPr>
        <a:solidFill>
          <a:schemeClr val="bg1">
            <a:lumMod val="50000"/>
          </a:schemeClr>
        </a:solidFill>
      </dgm:spPr>
      <dgm:t>
        <a:bodyPr/>
        <a:lstStyle/>
        <a:p>
          <a:r>
            <a:rPr lang="en-US" dirty="0"/>
            <a:t>AMC -mandated Entities </a:t>
          </a:r>
        </a:p>
        <a:p>
          <a:r>
            <a:rPr lang="en-US" dirty="0"/>
            <a:t> EUTC, FNFAO, FNHSSM, MFNERC </a:t>
          </a:r>
        </a:p>
      </dgm:t>
    </dgm:pt>
    <dgm:pt modelId="{1C638634-E103-8F4E-A185-B2D64C1E2F26}" type="parTrans" cxnId="{139408BB-9C5B-834D-8C64-F815FC6CF7D7}">
      <dgm:prSet/>
      <dgm:spPr/>
      <dgm:t>
        <a:bodyPr/>
        <a:lstStyle/>
        <a:p>
          <a:endParaRPr lang="en-US"/>
        </a:p>
      </dgm:t>
    </dgm:pt>
    <dgm:pt modelId="{1E46692A-EDA8-9B4C-83A6-4DE26279B81B}" type="sibTrans" cxnId="{139408BB-9C5B-834D-8C64-F815FC6CF7D7}">
      <dgm:prSet/>
      <dgm:spPr/>
      <dgm:t>
        <a:bodyPr/>
        <a:lstStyle/>
        <a:p>
          <a:endParaRPr lang="en-US"/>
        </a:p>
      </dgm:t>
    </dgm:pt>
    <dgm:pt modelId="{9450F755-D908-4B4B-A016-B7DEB5F0176D}">
      <dgm:prSet phldrT="[Text]"/>
      <dgm:spPr>
        <a:solidFill>
          <a:srgbClr val="FF6600"/>
        </a:solidFill>
      </dgm:spPr>
      <dgm:t>
        <a:bodyPr/>
        <a:lstStyle/>
        <a:p>
          <a:r>
            <a:rPr lang="en-US" dirty="0"/>
            <a:t>Funders (Health Canada / Dept. of Indigenous Services Canada</a:t>
          </a:r>
        </a:p>
      </dgm:t>
    </dgm:pt>
    <dgm:pt modelId="{EC0DFECC-A8A6-B146-82C5-F56554F32F67}" type="parTrans" cxnId="{29192F8F-AA3B-B94E-BE88-BC029D3AA204}">
      <dgm:prSet/>
      <dgm:spPr/>
      <dgm:t>
        <a:bodyPr/>
        <a:lstStyle/>
        <a:p>
          <a:endParaRPr lang="en-US"/>
        </a:p>
      </dgm:t>
    </dgm:pt>
    <dgm:pt modelId="{A195268E-65D1-7A42-AAC8-7C6D47C8BDF2}" type="sibTrans" cxnId="{29192F8F-AA3B-B94E-BE88-BC029D3AA204}">
      <dgm:prSet/>
      <dgm:spPr/>
      <dgm:t>
        <a:bodyPr/>
        <a:lstStyle/>
        <a:p>
          <a:endParaRPr lang="en-US"/>
        </a:p>
      </dgm:t>
    </dgm:pt>
    <dgm:pt modelId="{CCD3F931-0D49-8740-B961-A1424F504C55}" type="pres">
      <dgm:prSet presAssocID="{53FBC9BF-C6BD-074B-AF06-88B8E2E97114}" presName="Name0" presStyleCnt="0">
        <dgm:presLayoutVars>
          <dgm:dir/>
          <dgm:resizeHandles val="exact"/>
        </dgm:presLayoutVars>
      </dgm:prSet>
      <dgm:spPr/>
    </dgm:pt>
    <dgm:pt modelId="{D4878B7C-FAC0-4045-A8EA-ADE9949DEEDC}" type="pres">
      <dgm:prSet presAssocID="{53FBC9BF-C6BD-074B-AF06-88B8E2E97114}" presName="cycle" presStyleCnt="0"/>
      <dgm:spPr/>
    </dgm:pt>
    <dgm:pt modelId="{6C3E9E52-61C4-5B47-9C7C-28900E770C50}" type="pres">
      <dgm:prSet presAssocID="{FCEC6D74-186D-1B4D-9075-593AB333FFD6}" presName="nodeFirstNode" presStyleLbl="node1" presStyleIdx="0" presStyleCnt="5" custScaleX="120465" custScaleY="96671" custRadScaleRad="100054" custRadScaleInc="-3132">
        <dgm:presLayoutVars>
          <dgm:bulletEnabled val="1"/>
        </dgm:presLayoutVars>
      </dgm:prSet>
      <dgm:spPr/>
    </dgm:pt>
    <dgm:pt modelId="{AAD53A70-7811-2746-BE58-E2DE69220223}" type="pres">
      <dgm:prSet presAssocID="{4D5E37D0-632B-EB4C-8E9F-816AF6C75C79}" presName="sibTransFirstNode" presStyleLbl="bgShp" presStyleIdx="0" presStyleCnt="1"/>
      <dgm:spPr/>
    </dgm:pt>
    <dgm:pt modelId="{5F59F517-4A00-0848-812E-A8A72A5BC563}" type="pres">
      <dgm:prSet presAssocID="{7F72B666-2874-F548-A731-1CB3B49FF3C4}" presName="nodeFollowingNodes" presStyleLbl="node1" presStyleIdx="1" presStyleCnt="5" custRadScaleRad="107208" custRadScaleInc="-5651">
        <dgm:presLayoutVars>
          <dgm:bulletEnabled val="1"/>
        </dgm:presLayoutVars>
      </dgm:prSet>
      <dgm:spPr/>
    </dgm:pt>
    <dgm:pt modelId="{B65A9B09-5989-DC4E-A381-DC622464C6C9}" type="pres">
      <dgm:prSet presAssocID="{C1B18484-9E33-6648-8F4C-14EF488C627F}" presName="nodeFollowingNodes" presStyleLbl="node1" presStyleIdx="2" presStyleCnt="5" custRadScaleRad="96298" custRadScaleInc="-30659">
        <dgm:presLayoutVars>
          <dgm:bulletEnabled val="1"/>
        </dgm:presLayoutVars>
      </dgm:prSet>
      <dgm:spPr/>
    </dgm:pt>
    <dgm:pt modelId="{855FED47-C2C9-CE4A-BFE5-3BE553A7FBBF}" type="pres">
      <dgm:prSet presAssocID="{4300CEF1-EA1F-9C44-B3BB-F4FA34FED8C9}" presName="nodeFollowingNodes" presStyleLbl="node1" presStyleIdx="3" presStyleCnt="5" custAng="0" custScaleY="83869" custRadScaleRad="100978" custRadScaleInc="8226">
        <dgm:presLayoutVars>
          <dgm:bulletEnabled val="1"/>
        </dgm:presLayoutVars>
      </dgm:prSet>
      <dgm:spPr/>
    </dgm:pt>
    <dgm:pt modelId="{B4A7E7D0-50AC-B440-8C61-C803313EF4C6}" type="pres">
      <dgm:prSet presAssocID="{9450F755-D908-4B4B-A016-B7DEB5F0176D}" presName="nodeFollowingNodes" presStyleLbl="node1" presStyleIdx="4" presStyleCnt="5" custRadScaleRad="97653" custRadScaleInc="-8137">
        <dgm:presLayoutVars>
          <dgm:bulletEnabled val="1"/>
        </dgm:presLayoutVars>
      </dgm:prSet>
      <dgm:spPr/>
    </dgm:pt>
  </dgm:ptLst>
  <dgm:cxnLst>
    <dgm:cxn modelId="{C98A870F-E175-4BB0-BFE0-A878661828D9}" type="presOf" srcId="{9450F755-D908-4B4B-A016-B7DEB5F0176D}" destId="{B4A7E7D0-50AC-B440-8C61-C803313EF4C6}" srcOrd="0" destOrd="0" presId="urn:microsoft.com/office/officeart/2005/8/layout/cycle3"/>
    <dgm:cxn modelId="{EB8ADB1A-4167-48A5-884B-6F109DA8B82D}" type="presOf" srcId="{4D5E37D0-632B-EB4C-8E9F-816AF6C75C79}" destId="{AAD53A70-7811-2746-BE58-E2DE69220223}" srcOrd="0" destOrd="0" presId="urn:microsoft.com/office/officeart/2005/8/layout/cycle3"/>
    <dgm:cxn modelId="{2BDEED22-B93B-C248-BEF5-717F05759452}" srcId="{53FBC9BF-C6BD-074B-AF06-88B8E2E97114}" destId="{C1B18484-9E33-6648-8F4C-14EF488C627F}" srcOrd="2" destOrd="0" parTransId="{CF245B4D-2DE4-724A-910D-70AA8E974973}" sibTransId="{965BB476-0906-4F45-82BC-809A052C3116}"/>
    <dgm:cxn modelId="{E426E32F-7A2E-4FFF-AE07-516E4BC0B26A}" type="presOf" srcId="{53FBC9BF-C6BD-074B-AF06-88B8E2E97114}" destId="{CCD3F931-0D49-8740-B961-A1424F504C55}" srcOrd="0" destOrd="0" presId="urn:microsoft.com/office/officeart/2005/8/layout/cycle3"/>
    <dgm:cxn modelId="{CAD3E444-33C1-476A-A464-6FEDC7FB70AF}" type="presOf" srcId="{C1B18484-9E33-6648-8F4C-14EF488C627F}" destId="{B65A9B09-5989-DC4E-A381-DC622464C6C9}" srcOrd="0" destOrd="0" presId="urn:microsoft.com/office/officeart/2005/8/layout/cycle3"/>
    <dgm:cxn modelId="{E19CFC76-9059-4D00-8D23-8201DE1EDBB6}" type="presOf" srcId="{FCEC6D74-186D-1B4D-9075-593AB333FFD6}" destId="{6C3E9E52-61C4-5B47-9C7C-28900E770C50}" srcOrd="0" destOrd="0" presId="urn:microsoft.com/office/officeart/2005/8/layout/cycle3"/>
    <dgm:cxn modelId="{BBE61A80-44FB-8442-9A69-0BA351AF5B5C}" srcId="{53FBC9BF-C6BD-074B-AF06-88B8E2E97114}" destId="{7F72B666-2874-F548-A731-1CB3B49FF3C4}" srcOrd="1" destOrd="0" parTransId="{871D2FC7-5348-6E44-B870-6AC12B5DC866}" sibTransId="{B65A0D14-6262-3A4D-9A89-5C10074EC2E6}"/>
    <dgm:cxn modelId="{F4793488-BA54-4723-88BF-019454EB7F82}" type="presOf" srcId="{4300CEF1-EA1F-9C44-B3BB-F4FA34FED8C9}" destId="{855FED47-C2C9-CE4A-BFE5-3BE553A7FBBF}" srcOrd="0" destOrd="0" presId="urn:microsoft.com/office/officeart/2005/8/layout/cycle3"/>
    <dgm:cxn modelId="{D05FCF8A-DC59-41F4-8ECF-9A0CC9B4B15C}" type="presOf" srcId="{7F72B666-2874-F548-A731-1CB3B49FF3C4}" destId="{5F59F517-4A00-0848-812E-A8A72A5BC563}" srcOrd="0" destOrd="0" presId="urn:microsoft.com/office/officeart/2005/8/layout/cycle3"/>
    <dgm:cxn modelId="{29192F8F-AA3B-B94E-BE88-BC029D3AA204}" srcId="{53FBC9BF-C6BD-074B-AF06-88B8E2E97114}" destId="{9450F755-D908-4B4B-A016-B7DEB5F0176D}" srcOrd="4" destOrd="0" parTransId="{EC0DFECC-A8A6-B146-82C5-F56554F32F67}" sibTransId="{A195268E-65D1-7A42-AAC8-7C6D47C8BDF2}"/>
    <dgm:cxn modelId="{139408BB-9C5B-834D-8C64-F815FC6CF7D7}" srcId="{53FBC9BF-C6BD-074B-AF06-88B8E2E97114}" destId="{4300CEF1-EA1F-9C44-B3BB-F4FA34FED8C9}" srcOrd="3" destOrd="0" parTransId="{1C638634-E103-8F4E-A185-B2D64C1E2F26}" sibTransId="{1E46692A-EDA8-9B4C-83A6-4DE26279B81B}"/>
    <dgm:cxn modelId="{D9912DD2-A870-4D4F-BB4D-9949268F3159}" srcId="{53FBC9BF-C6BD-074B-AF06-88B8E2E97114}" destId="{FCEC6D74-186D-1B4D-9075-593AB333FFD6}" srcOrd="0" destOrd="0" parTransId="{86546AEC-8CB4-434E-A3F1-88F80EFC5278}" sibTransId="{4D5E37D0-632B-EB4C-8E9F-816AF6C75C79}"/>
    <dgm:cxn modelId="{2A2F048E-BC9A-4766-AFA7-1EA53F3450D9}" type="presParOf" srcId="{CCD3F931-0D49-8740-B961-A1424F504C55}" destId="{D4878B7C-FAC0-4045-A8EA-ADE9949DEEDC}" srcOrd="0" destOrd="0" presId="urn:microsoft.com/office/officeart/2005/8/layout/cycle3"/>
    <dgm:cxn modelId="{2EE1079D-23A0-4B67-93B2-8F4D0B596F53}" type="presParOf" srcId="{D4878B7C-FAC0-4045-A8EA-ADE9949DEEDC}" destId="{6C3E9E52-61C4-5B47-9C7C-28900E770C50}" srcOrd="0" destOrd="0" presId="urn:microsoft.com/office/officeart/2005/8/layout/cycle3"/>
    <dgm:cxn modelId="{365AE26A-FEA8-4C71-B860-1BDC659B5BCB}" type="presParOf" srcId="{D4878B7C-FAC0-4045-A8EA-ADE9949DEEDC}" destId="{AAD53A70-7811-2746-BE58-E2DE69220223}" srcOrd="1" destOrd="0" presId="urn:microsoft.com/office/officeart/2005/8/layout/cycle3"/>
    <dgm:cxn modelId="{D5A7699A-E5BB-4FC1-80FB-3A253522F33B}" type="presParOf" srcId="{D4878B7C-FAC0-4045-A8EA-ADE9949DEEDC}" destId="{5F59F517-4A00-0848-812E-A8A72A5BC563}" srcOrd="2" destOrd="0" presId="urn:microsoft.com/office/officeart/2005/8/layout/cycle3"/>
    <dgm:cxn modelId="{9BFD6327-9345-43EA-82CD-59AB153BA3E3}" type="presParOf" srcId="{D4878B7C-FAC0-4045-A8EA-ADE9949DEEDC}" destId="{B65A9B09-5989-DC4E-A381-DC622464C6C9}" srcOrd="3" destOrd="0" presId="urn:microsoft.com/office/officeart/2005/8/layout/cycle3"/>
    <dgm:cxn modelId="{E2A180BD-9119-403E-90F5-296DD3BE1B00}" type="presParOf" srcId="{D4878B7C-FAC0-4045-A8EA-ADE9949DEEDC}" destId="{855FED47-C2C9-CE4A-BFE5-3BE553A7FBBF}" srcOrd="4" destOrd="0" presId="urn:microsoft.com/office/officeart/2005/8/layout/cycle3"/>
    <dgm:cxn modelId="{F76AB717-EC6A-4FA0-AD2E-C7BC00D69D4D}" type="presParOf" srcId="{D4878B7C-FAC0-4045-A8EA-ADE9949DEEDC}" destId="{B4A7E7D0-50AC-B440-8C61-C803313EF4C6}"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A371E-100A-2E46-83DD-ED643FF738F7}">
      <dsp:nvSpPr>
        <dsp:cNvPr id="0" name=""/>
        <dsp:cNvSpPr/>
      </dsp:nvSpPr>
      <dsp:spPr>
        <a:xfrm>
          <a:off x="364853" y="71383"/>
          <a:ext cx="1760778" cy="1677048"/>
        </a:xfrm>
        <a:prstGeom prst="ellipse">
          <a:avLst/>
        </a:prstGeom>
        <a:solidFill>
          <a:srgbClr val="FFFF00"/>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b="1" i="0" kern="1200" cap="small" normalizeH="0" dirty="0">
              <a:solidFill>
                <a:srgbClr val="0000FF"/>
              </a:solidFill>
            </a:rPr>
            <a:t>Non-Discrimination</a:t>
          </a:r>
        </a:p>
      </dsp:txBody>
      <dsp:txXfrm>
        <a:off x="622713" y="316981"/>
        <a:ext cx="1245058" cy="1185852"/>
      </dsp:txXfrm>
    </dsp:sp>
    <dsp:sp modelId="{9C40D25B-ACE8-734A-9B15-641DAF94D4C2}">
      <dsp:nvSpPr>
        <dsp:cNvPr id="0" name=""/>
        <dsp:cNvSpPr/>
      </dsp:nvSpPr>
      <dsp:spPr>
        <a:xfrm>
          <a:off x="1980649" y="1434600"/>
          <a:ext cx="345123" cy="324101"/>
        </a:xfrm>
        <a:prstGeom prst="mathPlus">
          <a:avLst/>
        </a:prstGeom>
        <a:solidFill>
          <a:srgbClr val="7BA3DB"/>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26395" y="1558536"/>
        <a:ext cx="253631" cy="76229"/>
      </dsp:txXfrm>
    </dsp:sp>
    <dsp:sp modelId="{A6D14D33-88EC-5B43-86FF-D15A677A719F}">
      <dsp:nvSpPr>
        <dsp:cNvPr id="0" name=""/>
        <dsp:cNvSpPr/>
      </dsp:nvSpPr>
      <dsp:spPr>
        <a:xfrm>
          <a:off x="1580331" y="1850194"/>
          <a:ext cx="1769406" cy="1626319"/>
        </a:xfrm>
        <a:prstGeom prst="ellipse">
          <a:avLst/>
        </a:prstGeom>
        <a:solidFill>
          <a:srgbClr val="FFFF00"/>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i="0" kern="1200" cap="small" dirty="0">
              <a:solidFill>
                <a:srgbClr val="0000FF"/>
              </a:solidFill>
            </a:rPr>
            <a:t>Holistic Approach</a:t>
          </a:r>
        </a:p>
      </dsp:txBody>
      <dsp:txXfrm>
        <a:off x="1839455" y="2088363"/>
        <a:ext cx="1251158" cy="1149981"/>
      </dsp:txXfrm>
    </dsp:sp>
    <dsp:sp modelId="{388DCE4A-88B8-8342-8F86-32E5BCD84DED}">
      <dsp:nvSpPr>
        <dsp:cNvPr id="0" name=""/>
        <dsp:cNvSpPr/>
      </dsp:nvSpPr>
      <dsp:spPr>
        <a:xfrm>
          <a:off x="1949471" y="3594398"/>
          <a:ext cx="372400" cy="332550"/>
        </a:xfrm>
        <a:prstGeom prst="mathPlus">
          <a:avLst/>
        </a:prstGeom>
        <a:solidFill>
          <a:srgbClr val="7BA3DB"/>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98833" y="3721565"/>
        <a:ext cx="273676" cy="78216"/>
      </dsp:txXfrm>
    </dsp:sp>
    <dsp:sp modelId="{8B17A5B1-CA49-E943-8D7C-DF3F5424B870}">
      <dsp:nvSpPr>
        <dsp:cNvPr id="0" name=""/>
        <dsp:cNvSpPr/>
      </dsp:nvSpPr>
      <dsp:spPr>
        <a:xfrm>
          <a:off x="815002" y="3947278"/>
          <a:ext cx="1646424" cy="1458604"/>
        </a:xfrm>
        <a:prstGeom prst="ellipse">
          <a:avLst/>
        </a:prstGeom>
        <a:solidFill>
          <a:srgbClr val="FFFF00"/>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i="0" kern="1200" cap="small" dirty="0">
              <a:solidFill>
                <a:srgbClr val="0000FF"/>
              </a:solidFill>
            </a:rPr>
            <a:t>Self-determination</a:t>
          </a:r>
        </a:p>
      </dsp:txBody>
      <dsp:txXfrm>
        <a:off x="1056115" y="4160886"/>
        <a:ext cx="1164198" cy="1031388"/>
      </dsp:txXfrm>
    </dsp:sp>
    <dsp:sp modelId="{2E0C81B7-61A3-D446-8F25-AE99384F79B1}">
      <dsp:nvSpPr>
        <dsp:cNvPr id="0" name=""/>
        <dsp:cNvSpPr/>
      </dsp:nvSpPr>
      <dsp:spPr>
        <a:xfrm rot="39377">
          <a:off x="3454045" y="2412122"/>
          <a:ext cx="563193" cy="539199"/>
        </a:xfrm>
        <a:prstGeom prst="rightArrow">
          <a:avLst>
            <a:gd name="adj1" fmla="val 60000"/>
            <a:gd name="adj2" fmla="val 50000"/>
          </a:avLst>
        </a:prstGeom>
        <a:solidFill>
          <a:srgbClr val="7BA3DB"/>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3454050" y="2519036"/>
        <a:ext cx="401433" cy="323519"/>
      </dsp:txXfrm>
    </dsp:sp>
    <dsp:sp modelId="{63C996EB-9549-3044-9844-0A91C94190F1}">
      <dsp:nvSpPr>
        <dsp:cNvPr id="0" name=""/>
        <dsp:cNvSpPr/>
      </dsp:nvSpPr>
      <dsp:spPr>
        <a:xfrm>
          <a:off x="4098195" y="635607"/>
          <a:ext cx="3899510" cy="3952110"/>
        </a:xfrm>
        <a:prstGeom prst="ellipse">
          <a:avLst/>
        </a:prstGeom>
        <a:solidFill>
          <a:srgbClr val="7BA3DB"/>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buNone/>
          </a:pPr>
          <a:r>
            <a:rPr lang="en-US" sz="2000" kern="1200" cap="small" dirty="0">
              <a:ln>
                <a:solidFill>
                  <a:srgbClr val="FFFF00"/>
                </a:solidFill>
              </a:ln>
              <a:solidFill>
                <a:srgbClr val="FFFF00"/>
              </a:solidFill>
            </a:rPr>
            <a:t>Full Implementation of Jordan’s Principle</a:t>
          </a:r>
        </a:p>
        <a:p>
          <a:pPr lvl="0" algn="ctr" defTabSz="889000">
            <a:lnSpc>
              <a:spcPct val="90000"/>
            </a:lnSpc>
            <a:spcBef>
              <a:spcPct val="0"/>
            </a:spcBef>
            <a:spcAft>
              <a:spcPct val="35000"/>
            </a:spcAft>
            <a:buNone/>
          </a:pPr>
          <a:endParaRPr lang="en-US" sz="1600" kern="1200" cap="small" dirty="0">
            <a:ln>
              <a:solidFill>
                <a:srgbClr val="FFFF00"/>
              </a:solidFill>
            </a:ln>
            <a:solidFill>
              <a:srgbClr val="FFFF00"/>
            </a:solidFill>
          </a:endParaRPr>
        </a:p>
        <a:p>
          <a:pPr marL="0" lvl="0" indent="0" algn="ctr" defTabSz="889000">
            <a:lnSpc>
              <a:spcPct val="90000"/>
            </a:lnSpc>
            <a:spcBef>
              <a:spcPct val="0"/>
            </a:spcBef>
            <a:spcAft>
              <a:spcPct val="35000"/>
            </a:spcAft>
            <a:buNone/>
          </a:pPr>
          <a:r>
            <a:rPr lang="en-US" sz="1400" kern="1200" dirty="0">
              <a:ln>
                <a:solidFill>
                  <a:srgbClr val="FFFF00"/>
                </a:solidFill>
              </a:ln>
              <a:solidFill>
                <a:srgbClr val="FFFF00"/>
              </a:solidFill>
              <a:latin typeface="Wingdings"/>
              <a:ea typeface="Wingdings"/>
              <a:cs typeface="Wingdings"/>
              <a:sym typeface="Wingdings"/>
            </a:rPr>
            <a:t> </a:t>
          </a:r>
          <a:r>
            <a:rPr lang="en-US" sz="1400" kern="1200" dirty="0">
              <a:ln>
                <a:solidFill>
                  <a:srgbClr val="FFFF00"/>
                </a:solidFill>
              </a:ln>
              <a:solidFill>
                <a:srgbClr val="FFFF00"/>
              </a:solidFill>
            </a:rPr>
            <a:t>Put the needs of children first</a:t>
          </a:r>
        </a:p>
        <a:p>
          <a:pPr lvl="0" algn="ctr" defTabSz="889000">
            <a:lnSpc>
              <a:spcPct val="90000"/>
            </a:lnSpc>
            <a:spcBef>
              <a:spcPct val="0"/>
            </a:spcBef>
            <a:spcAft>
              <a:spcPct val="35000"/>
            </a:spcAft>
            <a:buNone/>
          </a:pPr>
          <a:r>
            <a:rPr lang="en-US" sz="1400" kern="1200" dirty="0">
              <a:ln>
                <a:solidFill>
                  <a:srgbClr val="FFFF00"/>
                </a:solidFill>
              </a:ln>
              <a:solidFill>
                <a:srgbClr val="FFFF00"/>
              </a:solidFill>
              <a:latin typeface="Wingdings"/>
              <a:ea typeface="Wingdings"/>
              <a:cs typeface="Wingdings"/>
              <a:sym typeface="Wingdings"/>
            </a:rPr>
            <a:t> </a:t>
          </a:r>
          <a:r>
            <a:rPr lang="en-US" sz="1400" kern="1200" dirty="0">
              <a:ln>
                <a:solidFill>
                  <a:srgbClr val="FFFF00"/>
                </a:solidFill>
              </a:ln>
              <a:solidFill>
                <a:srgbClr val="FFFF00"/>
              </a:solidFill>
            </a:rPr>
            <a:t>Access services on-reserve</a:t>
          </a:r>
        </a:p>
        <a:p>
          <a:pPr lvl="0" algn="ctr" defTabSz="889000">
            <a:lnSpc>
              <a:spcPct val="90000"/>
            </a:lnSpc>
            <a:spcBef>
              <a:spcPct val="0"/>
            </a:spcBef>
            <a:spcAft>
              <a:spcPct val="35000"/>
            </a:spcAft>
            <a:buNone/>
          </a:pPr>
          <a:r>
            <a:rPr lang="en-US" sz="1400" kern="1200" dirty="0">
              <a:ln>
                <a:solidFill>
                  <a:srgbClr val="FFFF00"/>
                </a:solidFill>
              </a:ln>
              <a:solidFill>
                <a:srgbClr val="FFFF00"/>
              </a:solidFill>
              <a:latin typeface="Wingdings"/>
              <a:ea typeface="Wingdings"/>
              <a:cs typeface="Wingdings"/>
              <a:sym typeface="Wingdings"/>
            </a:rPr>
            <a:t> </a:t>
          </a:r>
          <a:r>
            <a:rPr lang="en-US" sz="1400" kern="1200" dirty="0">
              <a:ln>
                <a:solidFill>
                  <a:srgbClr val="FFFF00"/>
                </a:solidFill>
              </a:ln>
              <a:solidFill>
                <a:srgbClr val="FFFF00"/>
              </a:solidFill>
            </a:rPr>
            <a:t>Enhance First Nations capacity</a:t>
          </a:r>
        </a:p>
        <a:p>
          <a:pPr lvl="0" algn="ctr" defTabSz="889000">
            <a:lnSpc>
              <a:spcPct val="90000"/>
            </a:lnSpc>
            <a:spcBef>
              <a:spcPct val="0"/>
            </a:spcBef>
            <a:spcAft>
              <a:spcPct val="35000"/>
            </a:spcAft>
            <a:buNone/>
          </a:pPr>
          <a:r>
            <a:rPr lang="en-US" sz="1400" kern="1200" dirty="0">
              <a:ln>
                <a:solidFill>
                  <a:srgbClr val="FFFF00"/>
                </a:solidFill>
              </a:ln>
              <a:solidFill>
                <a:srgbClr val="FFFF00"/>
              </a:solidFill>
              <a:latin typeface="Wingdings"/>
              <a:ea typeface="Wingdings"/>
              <a:cs typeface="Wingdings"/>
              <a:sym typeface="Wingdings"/>
            </a:rPr>
            <a:t> </a:t>
          </a:r>
          <a:r>
            <a:rPr lang="en-US" sz="1400" kern="1200" dirty="0">
              <a:ln>
                <a:solidFill>
                  <a:srgbClr val="FFFF00"/>
                </a:solidFill>
              </a:ln>
              <a:solidFill>
                <a:srgbClr val="FFFF00"/>
              </a:solidFill>
            </a:rPr>
            <a:t>Stable, long-term funding </a:t>
          </a:r>
        </a:p>
      </dsp:txBody>
      <dsp:txXfrm>
        <a:off x="4669265" y="1214380"/>
        <a:ext cx="2757370" cy="27945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F78F0-5D8D-2F4C-B648-FFF1006E4A47}">
      <dsp:nvSpPr>
        <dsp:cNvPr id="0" name=""/>
        <dsp:cNvSpPr/>
      </dsp:nvSpPr>
      <dsp:spPr>
        <a:xfrm>
          <a:off x="576291" y="238100"/>
          <a:ext cx="3264408" cy="3264408"/>
        </a:xfrm>
        <a:prstGeom prst="pie">
          <a:avLst>
            <a:gd name="adj1" fmla="val 16200000"/>
            <a:gd name="adj2" fmla="val 0"/>
          </a:avLst>
        </a:prstGeom>
        <a:solidFill>
          <a:srgbClr val="FFFF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i="1" kern="1200" dirty="0"/>
            <a:t>Access to Services on Reserve</a:t>
          </a:r>
        </a:p>
      </dsp:txBody>
      <dsp:txXfrm>
        <a:off x="2309148" y="914688"/>
        <a:ext cx="1204722" cy="893826"/>
      </dsp:txXfrm>
    </dsp:sp>
    <dsp:sp modelId="{05023DEC-0BAD-6F40-9CFE-61A5626BDBBF}">
      <dsp:nvSpPr>
        <dsp:cNvPr id="0" name=""/>
        <dsp:cNvSpPr/>
      </dsp:nvSpPr>
      <dsp:spPr>
        <a:xfrm>
          <a:off x="576291" y="347691"/>
          <a:ext cx="3264408" cy="3264408"/>
        </a:xfrm>
        <a:prstGeom prst="pie">
          <a:avLst>
            <a:gd name="adj1" fmla="val 0"/>
            <a:gd name="adj2" fmla="val 5400000"/>
          </a:avLst>
        </a:prstGeom>
        <a:solidFill>
          <a:srgbClr val="FF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i="1" kern="1200" dirty="0"/>
            <a:t>First Nations Capacity </a:t>
          </a:r>
        </a:p>
      </dsp:txBody>
      <dsp:txXfrm>
        <a:off x="2309148" y="2041686"/>
        <a:ext cx="1204722" cy="893826"/>
      </dsp:txXfrm>
    </dsp:sp>
    <dsp:sp modelId="{A3679F36-020B-BF46-866C-AB789033BACA}">
      <dsp:nvSpPr>
        <dsp:cNvPr id="0" name=""/>
        <dsp:cNvSpPr/>
      </dsp:nvSpPr>
      <dsp:spPr>
        <a:xfrm>
          <a:off x="466700" y="347691"/>
          <a:ext cx="3264408" cy="3264408"/>
        </a:xfrm>
        <a:prstGeom prst="pie">
          <a:avLst>
            <a:gd name="adj1" fmla="val 5400000"/>
            <a:gd name="adj2" fmla="val 10800000"/>
          </a:avLst>
        </a:prstGeom>
        <a:solidFill>
          <a:schemeClr val="tx1"/>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i="1" kern="1200" dirty="0">
              <a:solidFill>
                <a:schemeClr val="bg1"/>
              </a:solidFill>
            </a:rPr>
            <a:t>Holistic Approach</a:t>
          </a:r>
        </a:p>
      </dsp:txBody>
      <dsp:txXfrm>
        <a:off x="793529" y="2041686"/>
        <a:ext cx="1204722" cy="893826"/>
      </dsp:txXfrm>
    </dsp:sp>
    <dsp:sp modelId="{3E9B98CE-0762-6043-83DD-7D895A950B23}">
      <dsp:nvSpPr>
        <dsp:cNvPr id="0" name=""/>
        <dsp:cNvSpPr/>
      </dsp:nvSpPr>
      <dsp:spPr>
        <a:xfrm>
          <a:off x="466700" y="238100"/>
          <a:ext cx="3264408" cy="3264408"/>
        </a:xfrm>
        <a:prstGeom prst="pie">
          <a:avLst>
            <a:gd name="adj1" fmla="val 10800000"/>
            <a:gd name="adj2" fmla="val 16200000"/>
          </a:avLst>
        </a:prstGeom>
        <a:solidFill>
          <a:schemeClr val="bg1"/>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i="1" kern="1200" dirty="0"/>
            <a:t>Long-term Committed Funding</a:t>
          </a:r>
        </a:p>
      </dsp:txBody>
      <dsp:txXfrm>
        <a:off x="793529" y="914688"/>
        <a:ext cx="1204722" cy="893826"/>
      </dsp:txXfrm>
    </dsp:sp>
    <dsp:sp modelId="{CC315988-E7DB-884A-96F8-805B5DA42608}">
      <dsp:nvSpPr>
        <dsp:cNvPr id="0" name=""/>
        <dsp:cNvSpPr/>
      </dsp:nvSpPr>
      <dsp:spPr>
        <a:xfrm>
          <a:off x="374209" y="36018"/>
          <a:ext cx="3668572" cy="3668572"/>
        </a:xfrm>
        <a:prstGeom prst="circularArrow">
          <a:avLst>
            <a:gd name="adj1" fmla="val 5085"/>
            <a:gd name="adj2" fmla="val 327528"/>
            <a:gd name="adj3" fmla="val 21272472"/>
            <a:gd name="adj4" fmla="val 16200000"/>
            <a:gd name="adj5" fmla="val 5932"/>
          </a:avLst>
        </a:prstGeom>
        <a:solidFill>
          <a:schemeClr val="dk1">
            <a:tint val="6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4C16824-6278-8645-9323-466F84E862D9}">
      <dsp:nvSpPr>
        <dsp:cNvPr id="0" name=""/>
        <dsp:cNvSpPr/>
      </dsp:nvSpPr>
      <dsp:spPr>
        <a:xfrm>
          <a:off x="374209" y="145609"/>
          <a:ext cx="3668572" cy="3668572"/>
        </a:xfrm>
        <a:prstGeom prst="circularArrow">
          <a:avLst>
            <a:gd name="adj1" fmla="val 5085"/>
            <a:gd name="adj2" fmla="val 327528"/>
            <a:gd name="adj3" fmla="val 5072472"/>
            <a:gd name="adj4" fmla="val 0"/>
            <a:gd name="adj5" fmla="val 5932"/>
          </a:avLst>
        </a:prstGeom>
        <a:solidFill>
          <a:schemeClr val="dk1">
            <a:tint val="6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1943E79-D085-8C4E-AFE1-DDDA6B6D382E}">
      <dsp:nvSpPr>
        <dsp:cNvPr id="0" name=""/>
        <dsp:cNvSpPr/>
      </dsp:nvSpPr>
      <dsp:spPr>
        <a:xfrm>
          <a:off x="264618" y="145609"/>
          <a:ext cx="3668572" cy="3668572"/>
        </a:xfrm>
        <a:prstGeom prst="circularArrow">
          <a:avLst>
            <a:gd name="adj1" fmla="val 5085"/>
            <a:gd name="adj2" fmla="val 327528"/>
            <a:gd name="adj3" fmla="val 10472472"/>
            <a:gd name="adj4" fmla="val 5400000"/>
            <a:gd name="adj5" fmla="val 5932"/>
          </a:avLst>
        </a:prstGeom>
        <a:solidFill>
          <a:schemeClr val="dk1">
            <a:tint val="6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400F67E9-60EC-FD4E-A7B5-5E15892FD067}">
      <dsp:nvSpPr>
        <dsp:cNvPr id="0" name=""/>
        <dsp:cNvSpPr/>
      </dsp:nvSpPr>
      <dsp:spPr>
        <a:xfrm>
          <a:off x="264618" y="36018"/>
          <a:ext cx="3668572" cy="3668572"/>
        </a:xfrm>
        <a:prstGeom prst="circularArrow">
          <a:avLst>
            <a:gd name="adj1" fmla="val 5085"/>
            <a:gd name="adj2" fmla="val 327528"/>
            <a:gd name="adj3" fmla="val 15872472"/>
            <a:gd name="adj4" fmla="val 10800000"/>
            <a:gd name="adj5" fmla="val 5932"/>
          </a:avLst>
        </a:prstGeom>
        <a:solidFill>
          <a:schemeClr val="dk1">
            <a:tint val="6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D6530-7C6A-F940-B2B0-A591855E618D}">
      <dsp:nvSpPr>
        <dsp:cNvPr id="0" name=""/>
        <dsp:cNvSpPr/>
      </dsp:nvSpPr>
      <dsp:spPr>
        <a:xfrm>
          <a:off x="481141" y="561880"/>
          <a:ext cx="1910097" cy="2327463"/>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Identify Service Gaps</a:t>
          </a:r>
        </a:p>
        <a:p>
          <a:pPr marL="114300" lvl="1" indent="-114300" algn="l" defTabSz="533400">
            <a:lnSpc>
              <a:spcPct val="90000"/>
            </a:lnSpc>
            <a:spcBef>
              <a:spcPct val="0"/>
            </a:spcBef>
            <a:spcAft>
              <a:spcPct val="15000"/>
            </a:spcAft>
            <a:buChar char="•"/>
          </a:pPr>
          <a:r>
            <a:rPr lang="en-US" sz="1200" kern="1200" dirty="0"/>
            <a:t>Funding Mechanism Options</a:t>
          </a:r>
        </a:p>
      </dsp:txBody>
      <dsp:txXfrm>
        <a:off x="958666" y="910999"/>
        <a:ext cx="931172" cy="1629225"/>
      </dsp:txXfrm>
    </dsp:sp>
    <dsp:sp modelId="{2ACFB853-6FFC-8D4F-BD2F-A4A7862CA68A}">
      <dsp:nvSpPr>
        <dsp:cNvPr id="0" name=""/>
        <dsp:cNvSpPr/>
      </dsp:nvSpPr>
      <dsp:spPr>
        <a:xfrm>
          <a:off x="3617" y="1248088"/>
          <a:ext cx="955048" cy="955048"/>
        </a:xfrm>
        <a:prstGeom prst="ellips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Short Term (December 2017)</a:t>
          </a:r>
        </a:p>
      </dsp:txBody>
      <dsp:txXfrm>
        <a:off x="143481" y="1387952"/>
        <a:ext cx="675320" cy="675320"/>
      </dsp:txXfrm>
    </dsp:sp>
    <dsp:sp modelId="{EF68E882-C247-7B4D-8B29-6DF12A321AD5}">
      <dsp:nvSpPr>
        <dsp:cNvPr id="0" name=""/>
        <dsp:cNvSpPr/>
      </dsp:nvSpPr>
      <dsp:spPr>
        <a:xfrm>
          <a:off x="2988144" y="561880"/>
          <a:ext cx="1910097" cy="2327463"/>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Draft Jordan’s Principle Law </a:t>
          </a:r>
        </a:p>
        <a:p>
          <a:pPr marL="114300" lvl="1" indent="-114300" algn="l" defTabSz="533400">
            <a:lnSpc>
              <a:spcPct val="90000"/>
            </a:lnSpc>
            <a:spcBef>
              <a:spcPct val="0"/>
            </a:spcBef>
            <a:spcAft>
              <a:spcPct val="15000"/>
            </a:spcAft>
            <a:buChar char="•"/>
          </a:pPr>
          <a:r>
            <a:rPr lang="en-US" sz="1200" kern="1200" dirty="0"/>
            <a:t>Develop options for Policy change </a:t>
          </a:r>
        </a:p>
        <a:p>
          <a:pPr marL="114300" lvl="1" indent="-114300" algn="l" defTabSz="533400">
            <a:lnSpc>
              <a:spcPct val="90000"/>
            </a:lnSpc>
            <a:spcBef>
              <a:spcPct val="0"/>
            </a:spcBef>
            <a:spcAft>
              <a:spcPct val="15000"/>
            </a:spcAft>
            <a:buChar char="•"/>
          </a:pPr>
          <a:endParaRPr lang="en-US" sz="1200" kern="1200" dirty="0"/>
        </a:p>
      </dsp:txBody>
      <dsp:txXfrm>
        <a:off x="3465668" y="910999"/>
        <a:ext cx="931172" cy="1629225"/>
      </dsp:txXfrm>
    </dsp:sp>
    <dsp:sp modelId="{64A55A7B-367B-0B42-9734-89CC31DB921C}">
      <dsp:nvSpPr>
        <dsp:cNvPr id="0" name=""/>
        <dsp:cNvSpPr/>
      </dsp:nvSpPr>
      <dsp:spPr>
        <a:xfrm>
          <a:off x="2510620" y="1248088"/>
          <a:ext cx="955048" cy="955048"/>
        </a:xfrm>
        <a:prstGeom prst="ellips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Medium Term (October 2018)</a:t>
          </a:r>
        </a:p>
      </dsp:txBody>
      <dsp:txXfrm>
        <a:off x="2650484" y="1387952"/>
        <a:ext cx="675320" cy="675320"/>
      </dsp:txXfrm>
    </dsp:sp>
    <dsp:sp modelId="{221502E8-9FA8-FF4F-B01C-59C67472C195}">
      <dsp:nvSpPr>
        <dsp:cNvPr id="0" name=""/>
        <dsp:cNvSpPr/>
      </dsp:nvSpPr>
      <dsp:spPr>
        <a:xfrm>
          <a:off x="5495147" y="561880"/>
          <a:ext cx="1910097" cy="2327463"/>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Jordan’s Principle “Centre of Excellence”</a:t>
          </a:r>
        </a:p>
        <a:p>
          <a:pPr marL="114300" lvl="1" indent="-114300" algn="l" defTabSz="533400">
            <a:lnSpc>
              <a:spcPct val="90000"/>
            </a:lnSpc>
            <a:spcBef>
              <a:spcPct val="0"/>
            </a:spcBef>
            <a:spcAft>
              <a:spcPct val="15000"/>
            </a:spcAft>
            <a:buChar char="•"/>
          </a:pPr>
          <a:r>
            <a:rPr lang="en-US" sz="1200" kern="1200" dirty="0"/>
            <a:t>Enhanced First Nations Capacity</a:t>
          </a:r>
        </a:p>
        <a:p>
          <a:pPr marL="114300" lvl="1" indent="-114300" algn="l" defTabSz="533400">
            <a:lnSpc>
              <a:spcPct val="90000"/>
            </a:lnSpc>
            <a:spcBef>
              <a:spcPct val="0"/>
            </a:spcBef>
            <a:spcAft>
              <a:spcPct val="15000"/>
            </a:spcAft>
            <a:buChar char="•"/>
          </a:pPr>
          <a:r>
            <a:rPr lang="en-US" sz="1200" kern="1200" dirty="0"/>
            <a:t>Ongoing training and education </a:t>
          </a:r>
        </a:p>
      </dsp:txBody>
      <dsp:txXfrm>
        <a:off x="5972671" y="910999"/>
        <a:ext cx="931172" cy="1629225"/>
      </dsp:txXfrm>
    </dsp:sp>
    <dsp:sp modelId="{EDB4771C-572B-394F-8F48-C4ABBE111323}">
      <dsp:nvSpPr>
        <dsp:cNvPr id="0" name=""/>
        <dsp:cNvSpPr/>
      </dsp:nvSpPr>
      <dsp:spPr>
        <a:xfrm>
          <a:off x="5017622" y="1248088"/>
          <a:ext cx="955048" cy="955048"/>
        </a:xfrm>
        <a:prstGeom prst="ellips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Long Term (March 2019 and beyond)</a:t>
          </a:r>
        </a:p>
      </dsp:txBody>
      <dsp:txXfrm>
        <a:off x="5157486" y="1387952"/>
        <a:ext cx="675320" cy="6753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53A70-7811-2746-BE58-E2DE69220223}">
      <dsp:nvSpPr>
        <dsp:cNvPr id="0" name=""/>
        <dsp:cNvSpPr/>
      </dsp:nvSpPr>
      <dsp:spPr>
        <a:xfrm>
          <a:off x="1804901" y="-192773"/>
          <a:ext cx="4494039" cy="4494039"/>
        </a:xfrm>
        <a:prstGeom prst="circularArrow">
          <a:avLst>
            <a:gd name="adj1" fmla="val 5544"/>
            <a:gd name="adj2" fmla="val 330680"/>
            <a:gd name="adj3" fmla="val 13267763"/>
            <a:gd name="adj4" fmla="val 17703608"/>
            <a:gd name="adj5" fmla="val 5757"/>
          </a:avLst>
        </a:prstGeom>
        <a:gradFill rotWithShape="0">
          <a:gsLst>
            <a:gs pos="0">
              <a:schemeClr val="dk2">
                <a:tint val="40000"/>
                <a:hueOff val="0"/>
                <a:satOff val="0"/>
                <a:lumOff val="0"/>
                <a:alphaOff val="0"/>
                <a:tint val="96000"/>
                <a:satMod val="120000"/>
                <a:lumMod val="120000"/>
              </a:schemeClr>
            </a:gs>
            <a:gs pos="100000">
              <a:schemeClr val="dk2">
                <a:tint val="40000"/>
                <a:hueOff val="0"/>
                <a:satOff val="0"/>
                <a:lumOff val="0"/>
                <a:alphaOff val="0"/>
                <a:shade val="89000"/>
                <a:lumMod val="9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C3E9E52-61C4-5B47-9C7C-28900E770C50}">
      <dsp:nvSpPr>
        <dsp:cNvPr id="0" name=""/>
        <dsp:cNvSpPr/>
      </dsp:nvSpPr>
      <dsp:spPr>
        <a:xfrm>
          <a:off x="2778813" y="9926"/>
          <a:ext cx="2546216" cy="1021646"/>
        </a:xfrm>
        <a:prstGeom prst="roundRect">
          <a:avLst/>
        </a:prstGeom>
        <a:solidFill>
          <a:srgbClr val="008000"/>
        </a:soli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62 First Nation Community Based Services – Jordan’s Principle Case Managers</a:t>
          </a:r>
        </a:p>
      </dsp:txBody>
      <dsp:txXfrm>
        <a:off x="2828686" y="59799"/>
        <a:ext cx="2446470" cy="921900"/>
      </dsp:txXfrm>
    </dsp:sp>
    <dsp:sp modelId="{5F59F517-4A00-0848-812E-A8A72A5BC563}">
      <dsp:nvSpPr>
        <dsp:cNvPr id="0" name=""/>
        <dsp:cNvSpPr/>
      </dsp:nvSpPr>
      <dsp:spPr>
        <a:xfrm>
          <a:off x="4971015" y="1159422"/>
          <a:ext cx="2113657" cy="1056828"/>
        </a:xfrm>
        <a:prstGeom prst="roundRect">
          <a:avLst/>
        </a:prstGeom>
        <a:solidFill>
          <a:srgbClr val="3366FF"/>
        </a:soli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7 Tribal Councils &amp; 11 Independent First Nations Service Coordinators</a:t>
          </a:r>
        </a:p>
      </dsp:txBody>
      <dsp:txXfrm>
        <a:off x="5022605" y="1211012"/>
        <a:ext cx="2010477" cy="953648"/>
      </dsp:txXfrm>
    </dsp:sp>
    <dsp:sp modelId="{B65A9B09-5989-DC4E-A381-DC622464C6C9}">
      <dsp:nvSpPr>
        <dsp:cNvPr id="0" name=""/>
        <dsp:cNvSpPr/>
      </dsp:nvSpPr>
      <dsp:spPr>
        <a:xfrm>
          <a:off x="4558453" y="2983196"/>
          <a:ext cx="2113657" cy="1056828"/>
        </a:xfrm>
        <a:prstGeom prst="roundRect">
          <a:avLst/>
        </a:prstGeom>
        <a:solidFill>
          <a:schemeClr val="accent3">
            <a:lumMod val="40000"/>
            <a:lumOff val="60000"/>
          </a:schemeClr>
        </a:soli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Specialized Professional Service Providers  MFNERC, MATC, SSCY,  St. Amant Centre &amp; FSD</a:t>
          </a:r>
        </a:p>
      </dsp:txBody>
      <dsp:txXfrm>
        <a:off x="4610043" y="3034786"/>
        <a:ext cx="2010477" cy="953648"/>
      </dsp:txXfrm>
    </dsp:sp>
    <dsp:sp modelId="{855FED47-C2C9-CE4A-BFE5-3BE553A7FBBF}">
      <dsp:nvSpPr>
        <dsp:cNvPr id="0" name=""/>
        <dsp:cNvSpPr/>
      </dsp:nvSpPr>
      <dsp:spPr>
        <a:xfrm>
          <a:off x="1790023" y="3455936"/>
          <a:ext cx="2113657" cy="886351"/>
        </a:xfrm>
        <a:prstGeom prst="roundRect">
          <a:avLst/>
        </a:prstGeom>
        <a:solidFill>
          <a:schemeClr val="bg1">
            <a:lumMod val="50000"/>
          </a:schemeClr>
        </a:soli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AMC -mandated Entities </a:t>
          </a:r>
        </a:p>
        <a:p>
          <a:pPr marL="0" lvl="0" indent="0" algn="ctr" defTabSz="622300">
            <a:lnSpc>
              <a:spcPct val="90000"/>
            </a:lnSpc>
            <a:spcBef>
              <a:spcPct val="0"/>
            </a:spcBef>
            <a:spcAft>
              <a:spcPct val="35000"/>
            </a:spcAft>
            <a:buNone/>
          </a:pPr>
          <a:r>
            <a:rPr lang="en-US" sz="1400" kern="1200" dirty="0"/>
            <a:t> EUTC, FNFAO, FNHSSM, MFNERC </a:t>
          </a:r>
        </a:p>
      </dsp:txBody>
      <dsp:txXfrm>
        <a:off x="1833291" y="3499204"/>
        <a:ext cx="2027121" cy="799815"/>
      </dsp:txXfrm>
    </dsp:sp>
    <dsp:sp modelId="{B4A7E7D0-50AC-B440-8C61-C803313EF4C6}">
      <dsp:nvSpPr>
        <dsp:cNvPr id="0" name=""/>
        <dsp:cNvSpPr/>
      </dsp:nvSpPr>
      <dsp:spPr>
        <a:xfrm>
          <a:off x="1235350" y="1484040"/>
          <a:ext cx="2113657" cy="1056828"/>
        </a:xfrm>
        <a:prstGeom prst="roundRect">
          <a:avLst/>
        </a:prstGeom>
        <a:solidFill>
          <a:srgbClr val="FF6600"/>
        </a:soli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Funders (Health Canada / Dept. of Indigenous Services Canada</a:t>
          </a:r>
        </a:p>
      </dsp:txBody>
      <dsp:txXfrm>
        <a:off x="1286940" y="1535630"/>
        <a:ext cx="2010477" cy="953648"/>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43343" cy="465455"/>
          </a:xfrm>
          <a:prstGeom prst="rect">
            <a:avLst/>
          </a:prstGeom>
        </p:spPr>
        <p:txBody>
          <a:bodyPr vert="horz" lIns="93324" tIns="46662" rIns="93324" bIns="46662"/>
          <a:lstStyle/>
          <a:p>
            <a:endParaRPr lang="en-US" dirty="0"/>
          </a:p>
        </p:txBody>
      </p:sp>
      <p:sp>
        <p:nvSpPr>
          <p:cNvPr id="3" name="Rectangle 3"/>
          <p:cNvSpPr>
            <a:spLocks noGrp="1"/>
          </p:cNvSpPr>
          <p:nvPr>
            <p:ph type="dt" sz="quarter" idx="1"/>
          </p:nvPr>
        </p:nvSpPr>
        <p:spPr>
          <a:xfrm>
            <a:off x="3978132" y="0"/>
            <a:ext cx="3043343" cy="465455"/>
          </a:xfrm>
          <a:prstGeom prst="rect">
            <a:avLst/>
          </a:prstGeom>
        </p:spPr>
        <p:txBody>
          <a:bodyPr vert="horz" lIns="93324" tIns="46662" rIns="93324" bIns="46662"/>
          <a:lstStyle/>
          <a:p>
            <a:fld id="{03170175-C3ED-4C72-B085-79CCCD670CC9}" type="datetimeFigureOut">
              <a:rPr lang="en-US" smtClean="0"/>
              <a:pPr/>
              <a:t>9/12/18</a:t>
            </a:fld>
            <a:endParaRPr lang="en-US" dirty="0"/>
          </a:p>
        </p:txBody>
      </p:sp>
      <p:sp>
        <p:nvSpPr>
          <p:cNvPr id="4" name="Rectangle 4"/>
          <p:cNvSpPr>
            <a:spLocks noGrp="1"/>
          </p:cNvSpPr>
          <p:nvPr>
            <p:ph type="ftr" sz="quarter" idx="2"/>
          </p:nvPr>
        </p:nvSpPr>
        <p:spPr>
          <a:xfrm>
            <a:off x="0" y="8842029"/>
            <a:ext cx="3043343" cy="465455"/>
          </a:xfrm>
          <a:prstGeom prst="rect">
            <a:avLst/>
          </a:prstGeom>
        </p:spPr>
        <p:txBody>
          <a:bodyPr vert="horz" lIns="93324" tIns="46662" rIns="93324" bIns="46662"/>
          <a:lstStyle/>
          <a:p>
            <a:endParaRPr lang="en-US" dirty="0"/>
          </a:p>
        </p:txBody>
      </p:sp>
      <p:sp>
        <p:nvSpPr>
          <p:cNvPr id="5" name="Rectangle 5"/>
          <p:cNvSpPr>
            <a:spLocks noGrp="1"/>
          </p:cNvSpPr>
          <p:nvPr>
            <p:ph type="sldNum" sz="quarter" idx="3"/>
          </p:nvPr>
        </p:nvSpPr>
        <p:spPr>
          <a:xfrm>
            <a:off x="3978132" y="8842029"/>
            <a:ext cx="3043343" cy="465455"/>
          </a:xfrm>
          <a:prstGeom prst="rect">
            <a:avLst/>
          </a:prstGeom>
        </p:spPr>
        <p:txBody>
          <a:bodyPr vert="horz" lIns="93324" tIns="46662" rIns="93324" bIns="46662"/>
          <a:lstStyle/>
          <a:p>
            <a:fld id="{92977F1F-E40B-4E53-8E11-28ED506983A2}" type="slidenum">
              <a:rPr lang="en-US" smtClean="0"/>
              <a:pPr/>
              <a:t>‹#›</a:t>
            </a:fld>
            <a:endParaRPr lang="en-US" dirty="0"/>
          </a:p>
        </p:txBody>
      </p:sp>
    </p:spTree>
    <p:extLst>
      <p:ext uri="{BB962C8B-B14F-4D97-AF65-F5344CB8AC3E}">
        <p14:creationId xmlns:p14="http://schemas.microsoft.com/office/powerpoint/2010/main" val="1946529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43343" cy="465455"/>
          </a:xfrm>
          <a:prstGeom prst="rect">
            <a:avLst/>
          </a:prstGeom>
        </p:spPr>
        <p:txBody>
          <a:bodyPr vert="horz" lIns="93324" tIns="46662" rIns="93324" bIns="46662"/>
          <a:lstStyle/>
          <a:p>
            <a:endParaRPr lang="en-US" dirty="0"/>
          </a:p>
        </p:txBody>
      </p:sp>
      <p:sp>
        <p:nvSpPr>
          <p:cNvPr id="3" name="Rectangle 3"/>
          <p:cNvSpPr>
            <a:spLocks noGrp="1"/>
          </p:cNvSpPr>
          <p:nvPr>
            <p:ph type="dt" idx="1"/>
          </p:nvPr>
        </p:nvSpPr>
        <p:spPr>
          <a:xfrm>
            <a:off x="3978132" y="0"/>
            <a:ext cx="3043343" cy="465455"/>
          </a:xfrm>
          <a:prstGeom prst="rect">
            <a:avLst/>
          </a:prstGeom>
        </p:spPr>
        <p:txBody>
          <a:bodyPr vert="horz" lIns="93324" tIns="46662" rIns="93324" bIns="46662"/>
          <a:lstStyle/>
          <a:p>
            <a:fld id="{2D9FB51A-E05F-4494-ADA5-A77EAE266FCF}" type="datetimeFigureOut">
              <a:rPr lang="en-US" smtClean="0"/>
              <a:pPr/>
              <a:t>9/12/18</a:t>
            </a:fld>
            <a:endParaRPr lang="en-US" dirty="0"/>
          </a:p>
        </p:txBody>
      </p:sp>
      <p:sp>
        <p:nvSpPr>
          <p:cNvPr id="4" name="Rectangle 4"/>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anchor="ctr"/>
          <a:lstStyle/>
          <a:p>
            <a:endParaRPr lang="en-US" dirty="0"/>
          </a:p>
        </p:txBody>
      </p:sp>
      <p:sp>
        <p:nvSpPr>
          <p:cNvPr id="5" name="Rectangle 5"/>
          <p:cNvSpPr>
            <a:spLocks noGrp="1"/>
          </p:cNvSpPr>
          <p:nvPr>
            <p:ph type="body" sz="quarter" idx="3"/>
          </p:nvPr>
        </p:nvSpPr>
        <p:spPr>
          <a:xfrm>
            <a:off x="702310" y="4421823"/>
            <a:ext cx="5618480" cy="4189095"/>
          </a:xfrm>
          <a:prstGeom prst="rect">
            <a:avLst/>
          </a:prstGeom>
        </p:spPr>
        <p:txBody>
          <a:bodyPr vert="horz" lIns="93324" tIns="46662" rIns="93324" bIns="46662">
            <a:normAutofit/>
          </a:bodyPr>
          <a:lstStyle/>
          <a:p>
            <a:pPr lvl="0"/>
            <a:r>
              <a:rPr lang="en-US" noProof="1"/>
              <a:t>Click to edit Master text styles</a:t>
            </a:r>
            <a:endParaRPr lang="en-US"/>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6" name="Rectangle 6"/>
          <p:cNvSpPr>
            <a:spLocks noGrp="1"/>
          </p:cNvSpPr>
          <p:nvPr>
            <p:ph type="ftr" sz="quarter" idx="4"/>
          </p:nvPr>
        </p:nvSpPr>
        <p:spPr>
          <a:xfrm>
            <a:off x="0" y="8842029"/>
            <a:ext cx="3043343" cy="465455"/>
          </a:xfrm>
          <a:prstGeom prst="rect">
            <a:avLst/>
          </a:prstGeom>
        </p:spPr>
        <p:txBody>
          <a:bodyPr vert="horz" lIns="93324" tIns="46662" rIns="93324" bIns="46662"/>
          <a:lstStyle/>
          <a:p>
            <a:endParaRPr lang="en-US" dirty="0"/>
          </a:p>
        </p:txBody>
      </p:sp>
      <p:sp>
        <p:nvSpPr>
          <p:cNvPr id="7" name="Rectangle 7"/>
          <p:cNvSpPr>
            <a:spLocks noGrp="1"/>
          </p:cNvSpPr>
          <p:nvPr>
            <p:ph type="sldNum" sz="quarter" idx="5"/>
          </p:nvPr>
        </p:nvSpPr>
        <p:spPr>
          <a:xfrm>
            <a:off x="3978132" y="8842029"/>
            <a:ext cx="3043343" cy="465455"/>
          </a:xfrm>
          <a:prstGeom prst="rect">
            <a:avLst/>
          </a:prstGeom>
        </p:spPr>
        <p:txBody>
          <a:bodyPr vert="horz" lIns="93324" tIns="46662" rIns="93324" bIns="46662"/>
          <a:lstStyle/>
          <a:p>
            <a:fld id="{13CD1B0D-083E-4DA2-81AD-16B7E971189E}" type="slidenum">
              <a:rPr lang="en-US" smtClean="0"/>
              <a:pPr/>
              <a:t>‹#›</a:t>
            </a:fld>
            <a:endParaRPr lang="en-US" dirty="0"/>
          </a:p>
        </p:txBody>
      </p:sp>
    </p:spTree>
    <p:extLst>
      <p:ext uri="{BB962C8B-B14F-4D97-AF65-F5344CB8AC3E}">
        <p14:creationId xmlns:p14="http://schemas.microsoft.com/office/powerpoint/2010/main" val="1922188713"/>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dt" idx="10"/>
          </p:nvPr>
        </p:nvSpPr>
        <p:spPr/>
        <p:txBody>
          <a:bodyPr/>
          <a:lstStyle/>
          <a:p>
            <a:fld id="{2D9FB51A-E05F-4494-ADA5-A77EAE266FCF}" type="datetimeFigureOut">
              <a:rPr lang="en-US" smtClean="0"/>
              <a:pPr/>
              <a:t>9/12/18</a:t>
            </a:fld>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CD1B0D-083E-4DA2-81AD-16B7E971189E}" type="slidenum">
              <a:rPr lang="en-US" smtClean="0"/>
              <a:pPr/>
              <a:t>1</a:t>
            </a:fld>
            <a:endParaRPr lang="en-US" dirty="0"/>
          </a:p>
        </p:txBody>
      </p:sp>
      <p:sp>
        <p:nvSpPr>
          <p:cNvPr id="7" name="Rectangle 7"/>
          <p:cNvSpPr>
            <a:spLocks noGrp="1"/>
          </p:cNvSpPr>
          <p:nvPr>
            <p:ph type="hdr" sz="quarter" idx="13"/>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HOW WE</a:t>
            </a:r>
            <a:r>
              <a:rPr lang="en-CA" b="1" baseline="0" dirty="0"/>
              <a:t> DO OUR WORK – OUR VALUES DRIVE OUR WORK </a:t>
            </a:r>
          </a:p>
          <a:p>
            <a:endParaRPr lang="en-CA" b="1" baseline="0" dirty="0"/>
          </a:p>
          <a:p>
            <a:r>
              <a:rPr lang="en-CA" b="1" baseline="0" dirty="0"/>
              <a:t>OUR PROCESS TO FIND CSS VALUES - </a:t>
            </a:r>
            <a:endParaRPr lang="en-CA" b="1" dirty="0"/>
          </a:p>
          <a:p>
            <a:endParaRPr lang="en-CA" b="1" dirty="0"/>
          </a:p>
          <a:p>
            <a:r>
              <a:rPr lang="en-CA" b="1" u="sng" dirty="0"/>
              <a:t>ACTIVITY</a:t>
            </a:r>
            <a:r>
              <a:rPr lang="en-CA" b="1" u="sng" baseline="0" dirty="0"/>
              <a:t> </a:t>
            </a:r>
          </a:p>
          <a:p>
            <a:endParaRPr lang="en-CA" b="1" baseline="0" dirty="0"/>
          </a:p>
          <a:p>
            <a:pPr marL="171707" indent="-171707">
              <a:buFont typeface="Arial" panose="020B0604020202020204" pitchFamily="34" charset="0"/>
              <a:buChar char="•"/>
            </a:pPr>
            <a:r>
              <a:rPr lang="en-CA" b="1" baseline="0" dirty="0"/>
              <a:t>HAND OUT SHEET </a:t>
            </a:r>
          </a:p>
          <a:p>
            <a:pPr marL="171707" indent="-171707">
              <a:buFont typeface="Arial" panose="020B0604020202020204" pitchFamily="34" charset="0"/>
              <a:buChar char="•"/>
            </a:pPr>
            <a:r>
              <a:rPr lang="en-CA" b="1" baseline="0" dirty="0"/>
              <a:t>INSTRUCTIONS – WITH THE PERSON TO YOUR LEFT –</a:t>
            </a:r>
          </a:p>
          <a:p>
            <a:endParaRPr lang="en-CA" b="1" baseline="0" dirty="0"/>
          </a:p>
          <a:p>
            <a:pPr marL="629593" lvl="1" indent="-171707">
              <a:buFont typeface="Arial" panose="020B0604020202020204" pitchFamily="34" charset="0"/>
              <a:buChar char="•"/>
            </a:pPr>
            <a:r>
              <a:rPr lang="en-CA" b="1" baseline="0" dirty="0"/>
              <a:t>READ THROUGH</a:t>
            </a:r>
          </a:p>
          <a:p>
            <a:pPr marL="457886" lvl="1"/>
            <a:endParaRPr lang="en-CA" b="1" baseline="0" dirty="0"/>
          </a:p>
          <a:p>
            <a:pPr marL="629593" lvl="1" indent="-171707">
              <a:buFont typeface="Arial" panose="020B0604020202020204" pitchFamily="34" charset="0"/>
              <a:buChar char="•"/>
            </a:pPr>
            <a:r>
              <a:rPr lang="en-CA" b="1" baseline="0" dirty="0"/>
              <a:t>“WHICH ONE OF THESE VALUES SPEAKS TO YOU – WHY?” </a:t>
            </a:r>
          </a:p>
          <a:p>
            <a:pPr marL="629593" lvl="1" indent="-171707">
              <a:buFont typeface="Arial" panose="020B0604020202020204" pitchFamily="34" charset="0"/>
              <a:buChar char="•"/>
            </a:pPr>
            <a:endParaRPr lang="en-CA" b="1" baseline="0" dirty="0"/>
          </a:p>
          <a:p>
            <a:pPr marL="629593" lvl="1" indent="-171707">
              <a:buFont typeface="Arial" panose="020B0604020202020204" pitchFamily="34" charset="0"/>
              <a:buChar char="•"/>
            </a:pPr>
            <a:r>
              <a:rPr lang="en-CA" b="1" baseline="0" dirty="0"/>
              <a:t>“HOW DO YOU INTEND TO PUT THIS INTO PRACTICE AS A CLINICIAN?” </a:t>
            </a:r>
            <a:endParaRPr lang="en-CA" b="1" dirty="0"/>
          </a:p>
        </p:txBody>
      </p:sp>
      <p:sp>
        <p:nvSpPr>
          <p:cNvPr id="4" name="Slide Number Placeholder 3"/>
          <p:cNvSpPr>
            <a:spLocks noGrp="1"/>
          </p:cNvSpPr>
          <p:nvPr>
            <p:ph type="sldNum" sz="quarter" idx="10"/>
          </p:nvPr>
        </p:nvSpPr>
        <p:spPr/>
        <p:txBody>
          <a:bodyPr/>
          <a:lstStyle/>
          <a:p>
            <a:fld id="{27F3E907-BD37-4604-BDFD-B3EEC8FA0D01}" type="slidenum">
              <a:rPr lang="en-CA" smtClean="0"/>
              <a:pPr/>
              <a:t>22</a:t>
            </a:fld>
            <a:endParaRPr lang="en-CA" dirty="0"/>
          </a:p>
        </p:txBody>
      </p:sp>
    </p:spTree>
    <p:extLst>
      <p:ext uri="{BB962C8B-B14F-4D97-AF65-F5344CB8AC3E}">
        <p14:creationId xmlns:p14="http://schemas.microsoft.com/office/powerpoint/2010/main" val="388073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baseline="0" dirty="0"/>
          </a:p>
        </p:txBody>
      </p:sp>
      <p:sp>
        <p:nvSpPr>
          <p:cNvPr id="4" name="Rectangle 4"/>
          <p:cNvSpPr>
            <a:spLocks noGrp="1"/>
          </p:cNvSpPr>
          <p:nvPr>
            <p:ph type="dt" idx="10"/>
          </p:nvPr>
        </p:nvSpPr>
        <p:spPr/>
        <p:txBody>
          <a:bodyPr/>
          <a:lstStyle/>
          <a:p>
            <a:fld id="{2D9FB51A-E05F-4494-ADA5-A77EAE266FCF}" type="datetimeFigureOut">
              <a:rPr lang="en-US" smtClean="0"/>
              <a:pPr/>
              <a:t>9/12/18</a:t>
            </a:fld>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CD1B0D-083E-4DA2-81AD-16B7E971189E}" type="slidenum">
              <a:rPr lang="en-US" smtClean="0"/>
              <a:pPr/>
              <a:t>3</a:t>
            </a:fld>
            <a:endParaRPr lang="en-US" dirty="0"/>
          </a:p>
        </p:txBody>
      </p:sp>
      <p:sp>
        <p:nvSpPr>
          <p:cNvPr id="7" name="Rectangle 7"/>
          <p:cNvSpPr>
            <a:spLocks noGrp="1"/>
          </p:cNvSpPr>
          <p:nvPr>
            <p:ph type="hdr" sz="quarter" idx="13"/>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CD1B0D-083E-4DA2-81AD-16B7E971189E}" type="slidenum">
              <a:rPr lang="en-US" smtClean="0"/>
              <a:pPr/>
              <a:t>8</a:t>
            </a:fld>
            <a:endParaRPr lang="en-US" dirty="0"/>
          </a:p>
        </p:txBody>
      </p:sp>
    </p:spTree>
    <p:extLst>
      <p:ext uri="{BB962C8B-B14F-4D97-AF65-F5344CB8AC3E}">
        <p14:creationId xmlns:p14="http://schemas.microsoft.com/office/powerpoint/2010/main" val="3410127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CD1B0D-083E-4DA2-81AD-16B7E971189E}" type="slidenum">
              <a:rPr lang="en-US" smtClean="0"/>
              <a:pPr/>
              <a:t>9</a:t>
            </a:fld>
            <a:endParaRPr lang="en-US" dirty="0"/>
          </a:p>
        </p:txBody>
      </p:sp>
    </p:spTree>
    <p:extLst>
      <p:ext uri="{BB962C8B-B14F-4D97-AF65-F5344CB8AC3E}">
        <p14:creationId xmlns:p14="http://schemas.microsoft.com/office/powerpoint/2010/main" val="3410127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CD1B0D-083E-4DA2-81AD-16B7E971189E}" type="slidenum">
              <a:rPr lang="en-US" smtClean="0"/>
              <a:pPr/>
              <a:t>10</a:t>
            </a:fld>
            <a:endParaRPr lang="en-US" dirty="0"/>
          </a:p>
        </p:txBody>
      </p:sp>
    </p:spTree>
    <p:extLst>
      <p:ext uri="{BB962C8B-B14F-4D97-AF65-F5344CB8AC3E}">
        <p14:creationId xmlns:p14="http://schemas.microsoft.com/office/powerpoint/2010/main" val="3410127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HOW WE</a:t>
            </a:r>
            <a:r>
              <a:rPr lang="en-CA" b="1" baseline="0" dirty="0"/>
              <a:t> DO OUR WORK – OUR VALUES DRIVE OUR WORK </a:t>
            </a:r>
          </a:p>
          <a:p>
            <a:endParaRPr lang="en-CA" b="1" baseline="0" dirty="0"/>
          </a:p>
          <a:p>
            <a:r>
              <a:rPr lang="en-CA" b="1" baseline="0" dirty="0"/>
              <a:t>OUR PROCESS TO FIND CSS VALUES - </a:t>
            </a:r>
            <a:endParaRPr lang="en-CA" b="1" dirty="0"/>
          </a:p>
          <a:p>
            <a:endParaRPr lang="en-CA" b="1" dirty="0"/>
          </a:p>
          <a:p>
            <a:r>
              <a:rPr lang="en-CA" b="1" u="sng" dirty="0"/>
              <a:t>ACTIVITY</a:t>
            </a:r>
            <a:r>
              <a:rPr lang="en-CA" b="1" u="sng" baseline="0" dirty="0"/>
              <a:t> </a:t>
            </a:r>
          </a:p>
          <a:p>
            <a:endParaRPr lang="en-CA" b="1" baseline="0" dirty="0"/>
          </a:p>
          <a:p>
            <a:pPr marL="171707" indent="-171707">
              <a:buFont typeface="Arial" panose="020B0604020202020204" pitchFamily="34" charset="0"/>
              <a:buChar char="•"/>
            </a:pPr>
            <a:r>
              <a:rPr lang="en-CA" b="1" baseline="0" dirty="0"/>
              <a:t>HAND OUT SHEET </a:t>
            </a:r>
          </a:p>
          <a:p>
            <a:pPr marL="171707" indent="-171707">
              <a:buFont typeface="Arial" panose="020B0604020202020204" pitchFamily="34" charset="0"/>
              <a:buChar char="•"/>
            </a:pPr>
            <a:r>
              <a:rPr lang="en-CA" b="1" baseline="0" dirty="0"/>
              <a:t>INSTRUCTIONS – WITH THE PERSON TO YOUR LEFT –</a:t>
            </a:r>
          </a:p>
          <a:p>
            <a:endParaRPr lang="en-CA" b="1" baseline="0" dirty="0"/>
          </a:p>
          <a:p>
            <a:pPr marL="629593" lvl="1" indent="-171707">
              <a:buFont typeface="Arial" panose="020B0604020202020204" pitchFamily="34" charset="0"/>
              <a:buChar char="•"/>
            </a:pPr>
            <a:r>
              <a:rPr lang="en-CA" b="1" baseline="0" dirty="0"/>
              <a:t>READ THROUGH</a:t>
            </a:r>
          </a:p>
          <a:p>
            <a:pPr marL="457886" lvl="1"/>
            <a:endParaRPr lang="en-CA" b="1" baseline="0" dirty="0"/>
          </a:p>
          <a:p>
            <a:pPr marL="629593" lvl="1" indent="-171707">
              <a:buFont typeface="Arial" panose="020B0604020202020204" pitchFamily="34" charset="0"/>
              <a:buChar char="•"/>
            </a:pPr>
            <a:r>
              <a:rPr lang="en-CA" b="1" baseline="0" dirty="0"/>
              <a:t>“WHICH ONE OF THESE VALUES SPEAKS TO YOU – WHY?” </a:t>
            </a:r>
          </a:p>
          <a:p>
            <a:pPr marL="629593" lvl="1" indent="-171707">
              <a:buFont typeface="Arial" panose="020B0604020202020204" pitchFamily="34" charset="0"/>
              <a:buChar char="•"/>
            </a:pPr>
            <a:endParaRPr lang="en-CA" b="1" baseline="0" dirty="0"/>
          </a:p>
          <a:p>
            <a:pPr marL="629593" lvl="1" indent="-171707">
              <a:buFont typeface="Arial" panose="020B0604020202020204" pitchFamily="34" charset="0"/>
              <a:buChar char="•"/>
            </a:pPr>
            <a:r>
              <a:rPr lang="en-CA" b="1" baseline="0" dirty="0"/>
              <a:t>“HOW DO YOU INTEND TO PUT THIS INTO PRACTICE AS A CLINICIAN?” </a:t>
            </a:r>
            <a:endParaRPr lang="en-CA" b="1" dirty="0"/>
          </a:p>
        </p:txBody>
      </p:sp>
      <p:sp>
        <p:nvSpPr>
          <p:cNvPr id="4" name="Slide Number Placeholder 3"/>
          <p:cNvSpPr>
            <a:spLocks noGrp="1"/>
          </p:cNvSpPr>
          <p:nvPr>
            <p:ph type="sldNum" sz="quarter" idx="10"/>
          </p:nvPr>
        </p:nvSpPr>
        <p:spPr/>
        <p:txBody>
          <a:bodyPr/>
          <a:lstStyle/>
          <a:p>
            <a:fld id="{27F3E907-BD37-4604-BDFD-B3EEC8FA0D01}" type="slidenum">
              <a:rPr lang="en-CA" smtClean="0"/>
              <a:pPr/>
              <a:t>15</a:t>
            </a:fld>
            <a:endParaRPr lang="en-CA" dirty="0"/>
          </a:p>
        </p:txBody>
      </p:sp>
    </p:spTree>
    <p:extLst>
      <p:ext uri="{BB962C8B-B14F-4D97-AF65-F5344CB8AC3E}">
        <p14:creationId xmlns:p14="http://schemas.microsoft.com/office/powerpoint/2010/main" val="388073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7 Tribal Councils</a:t>
            </a:r>
            <a:r>
              <a:rPr lang="en-US" baseline="0" dirty="0"/>
              <a:t> – Dakota-</a:t>
            </a:r>
            <a:r>
              <a:rPr lang="en-US" baseline="0" dirty="0" err="1"/>
              <a:t>Ojibway</a:t>
            </a:r>
            <a:r>
              <a:rPr lang="en-US" baseline="0" dirty="0"/>
              <a:t>, Interlake Reserves, Island Lake, Southeast, Swampy Cree, West Region, Four Arrows</a:t>
            </a:r>
          </a:p>
        </p:txBody>
      </p:sp>
      <p:sp>
        <p:nvSpPr>
          <p:cNvPr id="4" name="Slide Number Placeholder 3"/>
          <p:cNvSpPr>
            <a:spLocks noGrp="1"/>
          </p:cNvSpPr>
          <p:nvPr>
            <p:ph type="sldNum" sz="quarter" idx="10"/>
          </p:nvPr>
        </p:nvSpPr>
        <p:spPr/>
        <p:txBody>
          <a:bodyPr/>
          <a:lstStyle/>
          <a:p>
            <a:fld id="{1032E95F-69C2-43B2-90D3-F82A71D9A102}"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a:t>
            </a:r>
            <a:r>
              <a:rPr lang="en-US" baseline="30000" dirty="0"/>
              <a:t>nd</a:t>
            </a:r>
            <a:r>
              <a:rPr lang="en-US" baseline="0" dirty="0"/>
              <a:t> year of operation </a:t>
            </a:r>
            <a:endParaRPr lang="en-US" dirty="0"/>
          </a:p>
        </p:txBody>
      </p:sp>
      <p:sp>
        <p:nvSpPr>
          <p:cNvPr id="4" name="Slide Number Placeholder 3"/>
          <p:cNvSpPr>
            <a:spLocks noGrp="1"/>
          </p:cNvSpPr>
          <p:nvPr>
            <p:ph type="sldNum" sz="quarter" idx="10"/>
          </p:nvPr>
        </p:nvSpPr>
        <p:spPr/>
        <p:txBody>
          <a:bodyPr/>
          <a:lstStyle/>
          <a:p>
            <a:fld id="{1032E95F-69C2-43B2-90D3-F82A71D9A102}"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HOW WE</a:t>
            </a:r>
            <a:r>
              <a:rPr lang="en-CA" b="1" baseline="0" dirty="0"/>
              <a:t> DO OUR WORK – OUR VALUES DRIVE OUR WORK </a:t>
            </a:r>
          </a:p>
          <a:p>
            <a:endParaRPr lang="en-CA" b="1" baseline="0" dirty="0"/>
          </a:p>
          <a:p>
            <a:r>
              <a:rPr lang="en-CA" b="1" baseline="0" dirty="0"/>
              <a:t>OUR PROCESS TO FIND CSS VALUES - </a:t>
            </a:r>
            <a:endParaRPr lang="en-CA" b="1" dirty="0"/>
          </a:p>
          <a:p>
            <a:endParaRPr lang="en-CA" b="1" dirty="0"/>
          </a:p>
          <a:p>
            <a:r>
              <a:rPr lang="en-CA" b="1" u="sng" dirty="0"/>
              <a:t>ACTIVITY</a:t>
            </a:r>
            <a:r>
              <a:rPr lang="en-CA" b="1" u="sng" baseline="0" dirty="0"/>
              <a:t> </a:t>
            </a:r>
          </a:p>
          <a:p>
            <a:endParaRPr lang="en-CA" b="1" baseline="0" dirty="0"/>
          </a:p>
          <a:p>
            <a:pPr marL="171707" indent="-171707">
              <a:buFont typeface="Arial" panose="020B0604020202020204" pitchFamily="34" charset="0"/>
              <a:buChar char="•"/>
            </a:pPr>
            <a:r>
              <a:rPr lang="en-CA" b="1" baseline="0" dirty="0"/>
              <a:t>HAND OUT SHEET </a:t>
            </a:r>
          </a:p>
          <a:p>
            <a:pPr marL="171707" indent="-171707">
              <a:buFont typeface="Arial" panose="020B0604020202020204" pitchFamily="34" charset="0"/>
              <a:buChar char="•"/>
            </a:pPr>
            <a:r>
              <a:rPr lang="en-CA" b="1" baseline="0" dirty="0"/>
              <a:t>INSTRUCTIONS – WITH THE PERSON TO YOUR LEFT –</a:t>
            </a:r>
          </a:p>
          <a:p>
            <a:endParaRPr lang="en-CA" b="1" baseline="0" dirty="0"/>
          </a:p>
          <a:p>
            <a:pPr marL="629593" lvl="1" indent="-171707">
              <a:buFont typeface="Arial" panose="020B0604020202020204" pitchFamily="34" charset="0"/>
              <a:buChar char="•"/>
            </a:pPr>
            <a:r>
              <a:rPr lang="en-CA" b="1" baseline="0" dirty="0"/>
              <a:t>READ THROUGH</a:t>
            </a:r>
          </a:p>
          <a:p>
            <a:pPr marL="457886" lvl="1"/>
            <a:endParaRPr lang="en-CA" b="1" baseline="0" dirty="0"/>
          </a:p>
          <a:p>
            <a:pPr marL="629593" lvl="1" indent="-171707">
              <a:buFont typeface="Arial" panose="020B0604020202020204" pitchFamily="34" charset="0"/>
              <a:buChar char="•"/>
            </a:pPr>
            <a:r>
              <a:rPr lang="en-CA" b="1" baseline="0" dirty="0"/>
              <a:t>“WHICH ONE OF THESE VALUES SPEAKS TO YOU – WHY?” </a:t>
            </a:r>
          </a:p>
          <a:p>
            <a:pPr marL="629593" lvl="1" indent="-171707">
              <a:buFont typeface="Arial" panose="020B0604020202020204" pitchFamily="34" charset="0"/>
              <a:buChar char="•"/>
            </a:pPr>
            <a:endParaRPr lang="en-CA" b="1" baseline="0" dirty="0"/>
          </a:p>
          <a:p>
            <a:pPr marL="629593" lvl="1" indent="-171707">
              <a:buFont typeface="Arial" panose="020B0604020202020204" pitchFamily="34" charset="0"/>
              <a:buChar char="•"/>
            </a:pPr>
            <a:r>
              <a:rPr lang="en-CA" b="1" baseline="0" dirty="0"/>
              <a:t>“HOW DO YOU INTEND TO PUT THIS INTO PRACTICE AS A CLINICIAN?” </a:t>
            </a:r>
            <a:endParaRPr lang="en-CA" b="1" dirty="0"/>
          </a:p>
        </p:txBody>
      </p:sp>
      <p:sp>
        <p:nvSpPr>
          <p:cNvPr id="4" name="Slide Number Placeholder 3"/>
          <p:cNvSpPr>
            <a:spLocks noGrp="1"/>
          </p:cNvSpPr>
          <p:nvPr>
            <p:ph type="sldNum" sz="quarter" idx="10"/>
          </p:nvPr>
        </p:nvSpPr>
        <p:spPr/>
        <p:txBody>
          <a:bodyPr/>
          <a:lstStyle/>
          <a:p>
            <a:fld id="{27F3E907-BD37-4604-BDFD-B3EEC8FA0D01}" type="slidenum">
              <a:rPr lang="en-CA" smtClean="0"/>
              <a:pPr/>
              <a:t>21</a:t>
            </a:fld>
            <a:endParaRPr lang="en-CA" dirty="0"/>
          </a:p>
        </p:txBody>
      </p:sp>
    </p:spTree>
    <p:extLst>
      <p:ext uri="{BB962C8B-B14F-4D97-AF65-F5344CB8AC3E}">
        <p14:creationId xmlns:p14="http://schemas.microsoft.com/office/powerpoint/2010/main" val="388073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10AB5E-65B2-470F-A90D-8944CCF2250D}" type="datetime2">
              <a:rPr lang="en-US" smtClean="0"/>
              <a:pPr/>
              <a:t>Wednesday, September 12,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7A2BDD-D331-44F0-96AA-4FB4ED49706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gn="l"/>
            <a:fld id="{4C8A7A92-D244-4C94-97DC-00C50A8E32A7}" type="datetime2">
              <a:rPr lang="en-US" smtClean="0"/>
              <a:pPr algn="l"/>
              <a:t>Wednesday, September 12, 2018</a:t>
            </a:fld>
            <a:endParaRPr lang="en-US" dirty="0">
              <a:solidFill>
                <a:schemeClr val="accent1">
                  <a:shade val="75000"/>
                </a:schemeClr>
              </a:solidFill>
            </a:endParaRPr>
          </a:p>
        </p:txBody>
      </p:sp>
      <p:sp>
        <p:nvSpPr>
          <p:cNvPr id="5" name="Footer Placeholder 4"/>
          <p:cNvSpPr>
            <a:spLocks noGrp="1"/>
          </p:cNvSpPr>
          <p:nvPr>
            <p:ph type="ftr" sz="quarter" idx="11"/>
          </p:nvPr>
        </p:nvSpPr>
        <p:spPr/>
        <p:txBody>
          <a:bodyPr/>
          <a:lstStyle/>
          <a:p>
            <a:pPr algn="r"/>
            <a:endParaRPr lang="en-US" dirty="0">
              <a:solidFill>
                <a:schemeClr val="accent1">
                  <a:shade val="75000"/>
                </a:schemeClr>
              </a:solidFill>
            </a:endParaRPr>
          </a:p>
        </p:txBody>
      </p:sp>
      <p:sp>
        <p:nvSpPr>
          <p:cNvPr id="6" name="Slide Number Placeholder 5"/>
          <p:cNvSpPr>
            <a:spLocks noGrp="1"/>
          </p:cNvSpPr>
          <p:nvPr>
            <p:ph type="sldNum" sz="quarter" idx="12"/>
          </p:nvPr>
        </p:nvSpPr>
        <p:spPr/>
        <p:txBody>
          <a:bodyPr/>
          <a:lstStyle/>
          <a:p>
            <a:fld id="{CF7A2BDD-D331-44F0-96AA-4FB4ED497064}" type="slidenum">
              <a:rPr lang="en-US" smtClean="0">
                <a:solidFill>
                  <a:schemeClr val="accent1">
                    <a:shade val="75000"/>
                  </a:schemeClr>
                </a:solidFill>
              </a:rPr>
              <a:pPr/>
              <a:t>‹#›</a:t>
            </a:fld>
            <a:endParaRPr lang="en-US" dirty="0">
              <a:solidFill>
                <a:schemeClr val="accent1">
                  <a:shade val="75000"/>
                </a:scheme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lgn="l"/>
            <a:fld id="{4C8A7A92-D244-4C94-97DC-00C50A8E32A7}" type="datetime2">
              <a:rPr lang="en-US" smtClean="0"/>
              <a:pPr algn="l"/>
              <a:t>Wednesday, September 12, 2018</a:t>
            </a:fld>
            <a:endParaRPr lang="en-US" dirty="0">
              <a:solidFill>
                <a:schemeClr val="accent1">
                  <a:shade val="75000"/>
                </a:schemeClr>
              </a:solidFill>
            </a:endParaRPr>
          </a:p>
        </p:txBody>
      </p:sp>
      <p:sp>
        <p:nvSpPr>
          <p:cNvPr id="5" name="Footer Placeholder 4"/>
          <p:cNvSpPr>
            <a:spLocks noGrp="1"/>
          </p:cNvSpPr>
          <p:nvPr>
            <p:ph type="ftr" sz="quarter" idx="11"/>
          </p:nvPr>
        </p:nvSpPr>
        <p:spPr/>
        <p:txBody>
          <a:bodyPr/>
          <a:lstStyle/>
          <a:p>
            <a:pPr algn="r"/>
            <a:endParaRPr lang="en-US" dirty="0">
              <a:solidFill>
                <a:schemeClr val="accent1">
                  <a:shade val="75000"/>
                </a:schemeClr>
              </a:solidFill>
            </a:endParaRPr>
          </a:p>
        </p:txBody>
      </p:sp>
      <p:sp>
        <p:nvSpPr>
          <p:cNvPr id="6" name="Slide Number Placeholder 5"/>
          <p:cNvSpPr>
            <a:spLocks noGrp="1"/>
          </p:cNvSpPr>
          <p:nvPr>
            <p:ph type="sldNum" sz="quarter" idx="12"/>
          </p:nvPr>
        </p:nvSpPr>
        <p:spPr/>
        <p:txBody>
          <a:bodyPr/>
          <a:lstStyle/>
          <a:p>
            <a:fld id="{CF7A2BDD-D331-44F0-96AA-4FB4ED497064}" type="slidenum">
              <a:rPr lang="en-US" smtClean="0">
                <a:solidFill>
                  <a:schemeClr val="accent1">
                    <a:shade val="75000"/>
                  </a:schemeClr>
                </a:solidFill>
              </a:rPr>
              <a:pPr/>
              <a:t>‹#›</a:t>
            </a:fld>
            <a:endParaRPr lang="en-US" dirty="0">
              <a:solidFill>
                <a:schemeClr val="accent1">
                  <a:shade val="75000"/>
                </a:schemeClr>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lgn="l">
              <a:defRPr/>
            </a:lvl1pPr>
          </a:lstStyle>
          <a:p>
            <a:r>
              <a:rPr lang="en-US" noProof="1"/>
              <a:t>Click to edit Master title style</a:t>
            </a:r>
            <a:endParaRPr lang="en-US" dirty="0"/>
          </a:p>
        </p:txBody>
      </p:sp>
      <p:sp>
        <p:nvSpPr>
          <p:cNvPr id="3" name="Rectangle 3"/>
          <p:cNvSpPr>
            <a:spLocks noGrp="1"/>
          </p:cNvSpPr>
          <p:nvPr>
            <p:ph type="body"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4" name="Rectangle 4"/>
          <p:cNvSpPr>
            <a:spLocks noGrp="1"/>
          </p:cNvSpPr>
          <p:nvPr>
            <p:ph type="dt" sz="half" idx="10"/>
          </p:nvPr>
        </p:nvSpPr>
        <p:spPr/>
        <p:txBody>
          <a:bodyPr/>
          <a:lstStyle/>
          <a:p>
            <a:fld id="{F83034B0-3E89-40BA-B086-97296A422E36}" type="datetimeFigureOut">
              <a:rPr lang="en-US" smtClean="0"/>
              <a:pPr/>
              <a:t>9/12/18</a:t>
            </a:fld>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D24C974-5669-4F4D-B5F7-AEFAF0EB8F6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F4066D-E18E-46CA-ADDB-DC7D9F287FCD}" type="datetime2">
              <a:rPr lang="en-US" smtClean="0"/>
              <a:pPr/>
              <a:t>Wednesday, September 12,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7A2BDD-D331-44F0-96AA-4FB4ED497064}" type="slidenum">
              <a:rPr lang="en-US" smtClean="0"/>
              <a:pPr/>
              <a:t>‹#›</a:t>
            </a:fld>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l"/>
            <a:fld id="{4C8A7A92-D244-4C94-97DC-00C50A8E32A7}" type="datetime2">
              <a:rPr lang="en-US" smtClean="0"/>
              <a:pPr algn="l"/>
              <a:t>Wednesday, September 12, 2018</a:t>
            </a:fld>
            <a:endParaRPr lang="en-US" dirty="0">
              <a:solidFill>
                <a:schemeClr val="accent1">
                  <a:shade val="75000"/>
                </a:schemeClr>
              </a:solidFill>
            </a:endParaRPr>
          </a:p>
        </p:txBody>
      </p:sp>
      <p:sp>
        <p:nvSpPr>
          <p:cNvPr id="5" name="Footer Placeholder 4"/>
          <p:cNvSpPr>
            <a:spLocks noGrp="1"/>
          </p:cNvSpPr>
          <p:nvPr>
            <p:ph type="ftr" sz="quarter" idx="11"/>
          </p:nvPr>
        </p:nvSpPr>
        <p:spPr/>
        <p:txBody>
          <a:bodyPr/>
          <a:lstStyle/>
          <a:p>
            <a:pPr algn="r"/>
            <a:endParaRPr lang="en-US" dirty="0">
              <a:solidFill>
                <a:schemeClr val="accent1">
                  <a:shade val="75000"/>
                </a:schemeClr>
              </a:solidFill>
            </a:endParaRPr>
          </a:p>
        </p:txBody>
      </p:sp>
      <p:sp>
        <p:nvSpPr>
          <p:cNvPr id="6" name="Slide Number Placeholder 5"/>
          <p:cNvSpPr>
            <a:spLocks noGrp="1"/>
          </p:cNvSpPr>
          <p:nvPr>
            <p:ph type="sldNum" sz="quarter" idx="12"/>
          </p:nvPr>
        </p:nvSpPr>
        <p:spPr/>
        <p:txBody>
          <a:bodyPr/>
          <a:lstStyle/>
          <a:p>
            <a:fld id="{CF7A2BDD-D331-44F0-96AA-4FB4ED497064}" type="slidenum">
              <a:rPr lang="en-US" smtClean="0">
                <a:solidFill>
                  <a:schemeClr val="accent1">
                    <a:shade val="75000"/>
                  </a:schemeClr>
                </a:solidFill>
              </a:rPr>
              <a:pPr/>
              <a:t>‹#›</a:t>
            </a:fld>
            <a:endParaRPr lang="en-US" dirty="0">
              <a:solidFill>
                <a:schemeClr val="accent1">
                  <a:shade val="75000"/>
                </a:scheme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pPr algn="l"/>
            <a:fld id="{4C8A7A92-D244-4C94-97DC-00C50A8E32A7}" type="datetime2">
              <a:rPr lang="en-US" smtClean="0"/>
              <a:pPr algn="l"/>
              <a:t>Wednesday, September 12, 2018</a:t>
            </a:fld>
            <a:endParaRPr lang="en-US" dirty="0">
              <a:solidFill>
                <a:schemeClr val="accent1">
                  <a:shade val="75000"/>
                </a:schemeClr>
              </a:solidFill>
            </a:endParaRPr>
          </a:p>
        </p:txBody>
      </p:sp>
      <p:sp>
        <p:nvSpPr>
          <p:cNvPr id="6" name="Footer Placeholder 5"/>
          <p:cNvSpPr>
            <a:spLocks noGrp="1"/>
          </p:cNvSpPr>
          <p:nvPr>
            <p:ph type="ftr" sz="quarter" idx="11"/>
          </p:nvPr>
        </p:nvSpPr>
        <p:spPr/>
        <p:txBody>
          <a:bodyPr/>
          <a:lstStyle/>
          <a:p>
            <a:pPr algn="r"/>
            <a:endParaRPr lang="en-US" dirty="0">
              <a:solidFill>
                <a:schemeClr val="accent1">
                  <a:shade val="75000"/>
                </a:schemeClr>
              </a:solidFill>
            </a:endParaRPr>
          </a:p>
        </p:txBody>
      </p:sp>
      <p:sp>
        <p:nvSpPr>
          <p:cNvPr id="7" name="Slide Number Placeholder 6"/>
          <p:cNvSpPr>
            <a:spLocks noGrp="1"/>
          </p:cNvSpPr>
          <p:nvPr>
            <p:ph type="sldNum" sz="quarter" idx="12"/>
          </p:nvPr>
        </p:nvSpPr>
        <p:spPr/>
        <p:txBody>
          <a:bodyPr/>
          <a:lstStyle/>
          <a:p>
            <a:fld id="{CF7A2BDD-D331-44F0-96AA-4FB4ED497064}" type="slidenum">
              <a:rPr lang="en-US" smtClean="0">
                <a:solidFill>
                  <a:schemeClr val="accent1">
                    <a:shade val="75000"/>
                  </a:schemeClr>
                </a:solidFill>
              </a:rPr>
              <a:pPr/>
              <a:t>‹#›</a:t>
            </a:fld>
            <a:endParaRPr lang="en-US" dirty="0">
              <a:solidFill>
                <a:schemeClr val="accent1">
                  <a:shade val="75000"/>
                </a:schemeClr>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lgn="l"/>
            <a:fld id="{4C8A7A92-D244-4C94-97DC-00C50A8E32A7}" type="datetime2">
              <a:rPr lang="en-US" smtClean="0"/>
              <a:pPr algn="l"/>
              <a:t>Wednesday, September 12, 2018</a:t>
            </a:fld>
            <a:endParaRPr lang="en-US" dirty="0">
              <a:solidFill>
                <a:schemeClr val="accent1">
                  <a:shade val="75000"/>
                </a:schemeClr>
              </a:solidFill>
            </a:endParaRPr>
          </a:p>
        </p:txBody>
      </p:sp>
      <p:sp>
        <p:nvSpPr>
          <p:cNvPr id="8" name="Footer Placeholder 7"/>
          <p:cNvSpPr>
            <a:spLocks noGrp="1"/>
          </p:cNvSpPr>
          <p:nvPr>
            <p:ph type="ftr" sz="quarter" idx="11"/>
          </p:nvPr>
        </p:nvSpPr>
        <p:spPr/>
        <p:txBody>
          <a:bodyPr/>
          <a:lstStyle/>
          <a:p>
            <a:pPr algn="r"/>
            <a:endParaRPr lang="en-US" dirty="0">
              <a:solidFill>
                <a:schemeClr val="accent1">
                  <a:shade val="75000"/>
                </a:schemeClr>
              </a:solidFill>
            </a:endParaRPr>
          </a:p>
        </p:txBody>
      </p:sp>
      <p:sp>
        <p:nvSpPr>
          <p:cNvPr id="9" name="Slide Number Placeholder 8"/>
          <p:cNvSpPr>
            <a:spLocks noGrp="1"/>
          </p:cNvSpPr>
          <p:nvPr>
            <p:ph type="sldNum" sz="quarter" idx="12"/>
          </p:nvPr>
        </p:nvSpPr>
        <p:spPr/>
        <p:txBody>
          <a:bodyPr/>
          <a:lstStyle/>
          <a:p>
            <a:fld id="{CF7A2BDD-D331-44F0-96AA-4FB4ED497064}" type="slidenum">
              <a:rPr lang="en-US" smtClean="0">
                <a:solidFill>
                  <a:schemeClr val="accent1">
                    <a:shade val="75000"/>
                  </a:schemeClr>
                </a:solidFill>
              </a:rPr>
              <a:pPr/>
              <a:t>‹#›</a:t>
            </a:fld>
            <a:endParaRPr lang="en-US" dirty="0">
              <a:solidFill>
                <a:schemeClr val="accent1">
                  <a:shade val="75000"/>
                </a:scheme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2E5AB2-AD30-4274-ADEE-77A916493B5C}" type="datetime2">
              <a:rPr lang="en-US" smtClean="0"/>
              <a:pPr/>
              <a:t>Wednesday, September 12, 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7A2BDD-D331-44F0-96AA-4FB4ED49706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9C76396-5064-41C5-A285-015EE0047001}" type="datetime2">
              <a:rPr lang="en-US" smtClean="0"/>
              <a:pPr/>
              <a:t>Wednesday, September 12, 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7A2BDD-D331-44F0-96AA-4FB4ED49706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lgn="l"/>
            <a:fld id="{4C8A7A92-D244-4C94-97DC-00C50A8E32A7}" type="datetime2">
              <a:rPr lang="en-US" smtClean="0"/>
              <a:pPr algn="l"/>
              <a:t>Wednesday, September 12, 2018</a:t>
            </a:fld>
            <a:endParaRPr lang="en-US" dirty="0">
              <a:solidFill>
                <a:schemeClr val="accent1">
                  <a:shade val="75000"/>
                </a:schemeClr>
              </a:solidFill>
            </a:endParaRPr>
          </a:p>
        </p:txBody>
      </p:sp>
      <p:sp>
        <p:nvSpPr>
          <p:cNvPr id="6" name="Footer Placeholder 5"/>
          <p:cNvSpPr>
            <a:spLocks noGrp="1"/>
          </p:cNvSpPr>
          <p:nvPr>
            <p:ph type="ftr" sz="quarter" idx="11"/>
          </p:nvPr>
        </p:nvSpPr>
        <p:spPr/>
        <p:txBody>
          <a:bodyPr/>
          <a:lstStyle/>
          <a:p>
            <a:pPr algn="r"/>
            <a:endParaRPr lang="en-US" dirty="0">
              <a:solidFill>
                <a:schemeClr val="accent1">
                  <a:shade val="75000"/>
                </a:schemeClr>
              </a:solidFill>
            </a:endParaRPr>
          </a:p>
        </p:txBody>
      </p:sp>
      <p:sp>
        <p:nvSpPr>
          <p:cNvPr id="7" name="Slide Number Placeholder 6"/>
          <p:cNvSpPr>
            <a:spLocks noGrp="1"/>
          </p:cNvSpPr>
          <p:nvPr>
            <p:ph type="sldNum" sz="quarter" idx="12"/>
          </p:nvPr>
        </p:nvSpPr>
        <p:spPr/>
        <p:txBody>
          <a:bodyPr/>
          <a:lstStyle/>
          <a:p>
            <a:fld id="{CF7A2BDD-D331-44F0-96AA-4FB4ED497064}" type="slidenum">
              <a:rPr lang="en-US" smtClean="0">
                <a:solidFill>
                  <a:schemeClr val="accent1">
                    <a:shade val="75000"/>
                  </a:schemeClr>
                </a:solidFill>
              </a:rPr>
              <a:pPr/>
              <a:t>‹#›</a:t>
            </a:fld>
            <a:endParaRPr lang="en-US" dirty="0">
              <a:solidFill>
                <a:schemeClr val="accent1">
                  <a:shade val="75000"/>
                </a:schemeClr>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lgn="l"/>
            <a:fld id="{4C8A7A92-D244-4C94-97DC-00C50A8E32A7}" type="datetime2">
              <a:rPr lang="en-US" smtClean="0"/>
              <a:pPr algn="l"/>
              <a:t>Wednesday, September 12, 2018</a:t>
            </a:fld>
            <a:endParaRPr lang="en-US" dirty="0">
              <a:solidFill>
                <a:schemeClr val="accent1">
                  <a:shade val="75000"/>
                </a:schemeClr>
              </a:solidFill>
            </a:endParaRPr>
          </a:p>
        </p:txBody>
      </p:sp>
      <p:sp>
        <p:nvSpPr>
          <p:cNvPr id="6" name="Footer Placeholder 5"/>
          <p:cNvSpPr>
            <a:spLocks noGrp="1"/>
          </p:cNvSpPr>
          <p:nvPr>
            <p:ph type="ftr" sz="quarter" idx="11"/>
          </p:nvPr>
        </p:nvSpPr>
        <p:spPr/>
        <p:txBody>
          <a:bodyPr/>
          <a:lstStyle/>
          <a:p>
            <a:pPr algn="r"/>
            <a:endParaRPr lang="en-US" dirty="0">
              <a:solidFill>
                <a:schemeClr val="accent1">
                  <a:shade val="75000"/>
                </a:schemeClr>
              </a:solidFill>
            </a:endParaRPr>
          </a:p>
        </p:txBody>
      </p:sp>
      <p:sp>
        <p:nvSpPr>
          <p:cNvPr id="7" name="Slide Number Placeholder 6"/>
          <p:cNvSpPr>
            <a:spLocks noGrp="1"/>
          </p:cNvSpPr>
          <p:nvPr>
            <p:ph type="sldNum" sz="quarter" idx="12"/>
          </p:nvPr>
        </p:nvSpPr>
        <p:spPr/>
        <p:txBody>
          <a:bodyPr/>
          <a:lstStyle/>
          <a:p>
            <a:fld id="{CF7A2BDD-D331-44F0-96AA-4FB4ED497064}" type="slidenum">
              <a:rPr lang="en-US" smtClean="0">
                <a:solidFill>
                  <a:schemeClr val="accent1">
                    <a:shade val="75000"/>
                  </a:schemeClr>
                </a:solidFill>
              </a:rPr>
              <a:pPr/>
              <a:t>‹#›</a:t>
            </a:fld>
            <a:endParaRPr lang="en-US" dirty="0">
              <a:solidFill>
                <a:schemeClr val="accent1">
                  <a:shade val="75000"/>
                </a:schemeClr>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lgn="l"/>
            <a:fld id="{4C8A7A92-D244-4C94-97DC-00C50A8E32A7}" type="datetime2">
              <a:rPr lang="en-US" smtClean="0"/>
              <a:pPr algn="l"/>
              <a:t>Wednesday, September 12, 2018</a:t>
            </a:fld>
            <a:endParaRPr lang="en-US" dirty="0">
              <a:solidFill>
                <a:schemeClr val="accent1">
                  <a:shade val="75000"/>
                </a:schemeClr>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lgn="r"/>
            <a:endParaRPr lang="en-US" dirty="0">
              <a:solidFill>
                <a:schemeClr val="accent1">
                  <a:shade val="75000"/>
                </a:schemeClr>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CF7A2BDD-D331-44F0-96AA-4FB4ED497064}" type="slidenum">
              <a:rPr lang="en-US" smtClean="0">
                <a:solidFill>
                  <a:schemeClr val="accent1">
                    <a:shade val="75000"/>
                  </a:schemeClr>
                </a:solidFill>
              </a:rPr>
              <a:pPr/>
              <a:t>‹#›</a:t>
            </a:fld>
            <a:endParaRPr lang="en-US" dirty="0">
              <a:solidFill>
                <a:schemeClr val="accent1">
                  <a:shade val="75000"/>
                </a:schemeClr>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mailto:dons@mfnerc.com"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mailto:rmckay@manitobachiefs.com" TargetMode="External"/><Relationship Id="rId5" Type="http://schemas.openxmlformats.org/officeDocument/2006/relationships/hyperlink" Target="mailto:jhart@manitobachiefs.com"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p:cNvSpPr>
          <p:nvPr>
            <p:ph type="subTitle" idx="1"/>
          </p:nvPr>
        </p:nvSpPr>
        <p:spPr>
          <a:xfrm>
            <a:off x="381000" y="3810000"/>
            <a:ext cx="8458200" cy="2438400"/>
          </a:xfrm>
        </p:spPr>
        <p:txBody>
          <a:bodyPr>
            <a:normAutofit/>
          </a:bodyPr>
          <a:lstStyle/>
          <a:p>
            <a:pPr algn="ctr"/>
            <a:r>
              <a:rPr lang="en-US" b="1" dirty="0"/>
              <a:t>A Manitoba Regional approach to the </a:t>
            </a:r>
          </a:p>
          <a:p>
            <a:pPr algn="ctr"/>
            <a:r>
              <a:rPr lang="en-US" b="1" dirty="0"/>
              <a:t>Full Implementation of Jordan’s Principle</a:t>
            </a:r>
          </a:p>
          <a:p>
            <a:pPr algn="ctr"/>
            <a:r>
              <a:rPr lang="en-US" sz="1800" dirty="0"/>
              <a:t>Assembly of Manitoba Chiefs </a:t>
            </a:r>
          </a:p>
          <a:p>
            <a:pPr algn="ctr"/>
            <a:r>
              <a:rPr lang="en-US" sz="1800" dirty="0"/>
              <a:t>Eagle Urban Transition Centre &amp; Manitoba First Nations Education Resource Centre</a:t>
            </a:r>
          </a:p>
        </p:txBody>
      </p:sp>
      <p:pic>
        <p:nvPicPr>
          <p:cNvPr id="4" name="Picture 3" descr="AMC Logo"/>
          <p:cNvPicPr/>
          <p:nvPr/>
        </p:nvPicPr>
        <p:blipFill>
          <a:blip r:embed="rId3" cstate="print"/>
          <a:srcRect/>
          <a:stretch>
            <a:fillRect/>
          </a:stretch>
        </p:blipFill>
        <p:spPr bwMode="auto">
          <a:xfrm>
            <a:off x="3886200" y="461303"/>
            <a:ext cx="1295400" cy="2053297"/>
          </a:xfrm>
          <a:prstGeom prst="rect">
            <a:avLst/>
          </a:prstGeom>
          <a:noFill/>
        </p:spPr>
      </p:pic>
      <p:pic>
        <p:nvPicPr>
          <p:cNvPr id="6" name="Picture 5" descr="Screen Shot 2016-12-09 at 5.19.37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1" y="5357883"/>
            <a:ext cx="1676400" cy="1500117"/>
          </a:xfrm>
          <a:prstGeom prst="rect">
            <a:avLst/>
          </a:prstGeom>
        </p:spPr>
      </p:pic>
      <p:sp>
        <p:nvSpPr>
          <p:cNvPr id="7" name="Rectangle 6"/>
          <p:cNvSpPr/>
          <p:nvPr/>
        </p:nvSpPr>
        <p:spPr>
          <a:xfrm>
            <a:off x="1524000" y="2743200"/>
            <a:ext cx="6248400" cy="1077218"/>
          </a:xfrm>
          <a:prstGeom prst="rect">
            <a:avLst/>
          </a:prstGeom>
        </p:spPr>
        <p:txBody>
          <a:bodyPr wrap="square">
            <a:spAutoFit/>
          </a:bodyPr>
          <a:lstStyle/>
          <a:p>
            <a:pPr algn="ctr"/>
            <a:r>
              <a:rPr lang="en-US" sz="3200" b="1" dirty="0"/>
              <a:t>Jordan’s Principle Service Coordination </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800" y="1086908"/>
            <a:ext cx="1981200" cy="802086"/>
          </a:xfrm>
          <a:prstGeom prst="rect">
            <a:avLst/>
          </a:prstGeom>
        </p:spPr>
      </p:pic>
      <p:pic>
        <p:nvPicPr>
          <p:cNvPr id="8" name="Picture 7">
            <a:extLst>
              <a:ext uri="{FF2B5EF4-FFF2-40B4-BE49-F238E27FC236}">
                <a16:creationId xmlns:a16="http://schemas.microsoft.com/office/drawing/2014/main" id="{F6F4E7BF-8C29-E144-BC5E-724340F50F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9119" y="1086908"/>
            <a:ext cx="2488882" cy="82962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838200"/>
          </a:xfrm>
        </p:spPr>
        <p:txBody>
          <a:bodyPr>
            <a:normAutofit/>
          </a:bodyPr>
          <a:lstStyle/>
          <a:p>
            <a:r>
              <a:rPr lang="en-US" sz="2200" dirty="0"/>
              <a:t>Jordan’s Principle Service Coordination Communications Strategy</a:t>
            </a:r>
          </a:p>
        </p:txBody>
      </p:sp>
      <p:sp>
        <p:nvSpPr>
          <p:cNvPr id="3" name="Content Placeholder 2"/>
          <p:cNvSpPr>
            <a:spLocks noGrp="1"/>
          </p:cNvSpPr>
          <p:nvPr>
            <p:ph idx="1"/>
          </p:nvPr>
        </p:nvSpPr>
        <p:spPr>
          <a:xfrm>
            <a:off x="304800" y="762000"/>
            <a:ext cx="8686800" cy="838200"/>
          </a:xfrm>
        </p:spPr>
        <p:txBody>
          <a:bodyPr>
            <a:normAutofit fontScale="77500" lnSpcReduction="20000"/>
          </a:bodyPr>
          <a:lstStyle/>
          <a:p>
            <a:pPr marL="0" indent="0">
              <a:buNone/>
            </a:pPr>
            <a:r>
              <a:rPr lang="en-US" dirty="0"/>
              <a:t>The goal of the Jordan’s Principle Awareness Campaign is to provide a better understanding of what Jordan’s Principle is, how it works, why it was created, who it is for, and how to access the services under Jordan’s Principle within Manitoba.</a:t>
            </a:r>
            <a:endParaRPr lang="en-CA" dirty="0"/>
          </a:p>
          <a:p>
            <a:endParaRPr lang="en-US" dirty="0"/>
          </a:p>
          <a:p>
            <a:endParaRPr lang="en-CA" dirty="0"/>
          </a:p>
          <a:p>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73374">
            <a:off x="4354143" y="1705253"/>
            <a:ext cx="5044333" cy="389036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19127">
            <a:off x="1109173" y="3674566"/>
            <a:ext cx="4514186" cy="292026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421514">
            <a:off x="3464702" y="4496949"/>
            <a:ext cx="4412372" cy="2610906"/>
          </a:xfrm>
          <a:prstGeom prst="rect">
            <a:avLst/>
          </a:prstGeom>
        </p:spPr>
      </p:pic>
      <p:pic>
        <p:nvPicPr>
          <p:cNvPr id="11" name="Picture 10" descr="AMC Logo"/>
          <p:cNvPicPr/>
          <p:nvPr/>
        </p:nvPicPr>
        <p:blipFill>
          <a:blip r:embed="rId6" cstate="print"/>
          <a:srcRect/>
          <a:stretch>
            <a:fillRect/>
          </a:stretch>
        </p:blipFill>
        <p:spPr bwMode="auto">
          <a:xfrm>
            <a:off x="228600" y="5667375"/>
            <a:ext cx="733425" cy="1114425"/>
          </a:xfrm>
          <a:prstGeom prst="rect">
            <a:avLst/>
          </a:prstGeom>
          <a:noFill/>
        </p:spPr>
      </p:pic>
      <p:pic>
        <p:nvPicPr>
          <p:cNvPr id="12" name="Picture 11" descr="Screen Shot 2016-12-09 at 5.19.37 PM.png"/>
          <p:cNvPicPr>
            <a:picLocks noChangeAspect="1"/>
          </p:cNvPicPr>
          <p:nvPr/>
        </p:nvPicPr>
        <p:blipFill>
          <a:blip r:embed="rId7" cstate="print">
            <a:biLevel thresh="50000"/>
            <a:extLst>
              <a:ext uri="{28A0092B-C50C-407E-A947-70E740481C1C}">
                <a14:useLocalDpi xmlns:a14="http://schemas.microsoft.com/office/drawing/2010/main" val="0"/>
              </a:ext>
            </a:extLst>
          </a:blip>
          <a:stretch>
            <a:fillRect/>
          </a:stretch>
        </p:blipFill>
        <p:spPr>
          <a:xfrm>
            <a:off x="7928429" y="5715000"/>
            <a:ext cx="1215571" cy="1143000"/>
          </a:xfrm>
          <a:prstGeom prst="rect">
            <a:avLst/>
          </a:prstGeom>
        </p:spPr>
      </p:pic>
      <p:sp>
        <p:nvSpPr>
          <p:cNvPr id="13" name="Content Placeholder 2"/>
          <p:cNvSpPr txBox="1">
            <a:spLocks/>
          </p:cNvSpPr>
          <p:nvPr/>
        </p:nvSpPr>
        <p:spPr>
          <a:xfrm>
            <a:off x="152400" y="1655908"/>
            <a:ext cx="4028581" cy="2077892"/>
          </a:xfrm>
          <a:prstGeom prst="rect">
            <a:avLst/>
          </a:prstGeom>
        </p:spPr>
        <p:txBody>
          <a:bodyPr vert="horz" lIns="91440" tIns="45720" rIns="91440" bIns="45720" rtlCol="0">
            <a:normAutofit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n-CA" sz="1400" b="1" dirty="0"/>
              <a:t>                    This included:</a:t>
            </a:r>
          </a:p>
          <a:p>
            <a:pPr marL="0" indent="0">
              <a:buNone/>
            </a:pPr>
            <a:r>
              <a:rPr lang="en-US" sz="1300" dirty="0"/>
              <a:t>Creation of a toll free number for one-stop information for grassroots First Nations people.</a:t>
            </a:r>
          </a:p>
          <a:p>
            <a:pPr marL="0" indent="0">
              <a:buNone/>
            </a:pPr>
            <a:r>
              <a:rPr lang="en-US" sz="1400" dirty="0"/>
              <a:t>Creation of information posters intended to raise awareness and have a direct call to action </a:t>
            </a:r>
          </a:p>
          <a:p>
            <a:pPr marL="0" indent="0">
              <a:buNone/>
            </a:pPr>
            <a:r>
              <a:rPr lang="en-US" sz="1400" dirty="0"/>
              <a:t>Creation of commercials to be shared through social media to continue raising awareness</a:t>
            </a:r>
          </a:p>
          <a:p>
            <a:pPr marL="0" indent="0">
              <a:buNone/>
            </a:pPr>
            <a:r>
              <a:rPr lang="en-US" sz="1400" dirty="0"/>
              <a:t>Sound bites will also be provided to First Nations to play on local radio stations to raise awareness.</a:t>
            </a:r>
            <a:endParaRPr lang="en-US" sz="1300" dirty="0"/>
          </a:p>
          <a:p>
            <a:pPr marL="0" indent="0">
              <a:buNone/>
            </a:pPr>
            <a:endParaRPr lang="en-CA" dirty="0"/>
          </a:p>
          <a:p>
            <a:endParaRPr lang="en-US" dirty="0"/>
          </a:p>
          <a:p>
            <a:endParaRPr lang="en-CA" dirty="0"/>
          </a:p>
          <a:p>
            <a:endParaRPr lang="en-CA" dirty="0"/>
          </a:p>
        </p:txBody>
      </p:sp>
    </p:spTree>
    <p:extLst>
      <p:ext uri="{BB962C8B-B14F-4D97-AF65-F5344CB8AC3E}">
        <p14:creationId xmlns:p14="http://schemas.microsoft.com/office/powerpoint/2010/main" val="1842260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209800"/>
            <a:ext cx="8763000" cy="3429000"/>
          </a:xfrm>
        </p:spPr>
        <p:txBody>
          <a:bodyPr>
            <a:normAutofit fontScale="70000" lnSpcReduction="20000"/>
          </a:bodyPr>
          <a:lstStyle/>
          <a:p>
            <a:endParaRPr lang="en-US" dirty="0"/>
          </a:p>
          <a:p>
            <a:r>
              <a:rPr lang="en-US" dirty="0"/>
              <a:t>When Jordan’s Principle reaches it full realization and service gaps no longer exist in First Nation communities; First Nation children, youth and their families who have previously had to leave their communities to access basic services will be able to relocate back to their First Nation to live among familiar faces, family and friends. </a:t>
            </a:r>
          </a:p>
          <a:p>
            <a:r>
              <a:rPr lang="en-US" dirty="0"/>
              <a:t>The AMC wants to ensure First Nations Persons living with disabilities are able to live fully accessible and barrier free lives while remaining an integral part of their First Nation communities through participation and engagement. </a:t>
            </a:r>
          </a:p>
          <a:p>
            <a:r>
              <a:rPr lang="en-US" dirty="0"/>
              <a:t>This can be achieved through advocacy for increased funding from the federal government with respect to operations and management to retrofit many of the aging existing infrastructure which at the time of their construction, were not built with accessible built environments in mind. </a:t>
            </a:r>
          </a:p>
          <a:p>
            <a:r>
              <a:rPr lang="en-US" dirty="0"/>
              <a:t>This would be in addition to advocacy for increased infrastructure budgets to accommodate the growing requirements of First Nation communities to accommodate fully accessible built environments. </a:t>
            </a:r>
          </a:p>
          <a:p>
            <a:pPr marL="0" indent="0">
              <a:buNone/>
            </a:pPr>
            <a:endParaRPr lang="en-CA" dirty="0"/>
          </a:p>
          <a:p>
            <a:pPr marL="0" indent="0">
              <a:buNone/>
            </a:pPr>
            <a:endParaRPr lang="en-CA" dirty="0"/>
          </a:p>
        </p:txBody>
      </p:sp>
      <p:sp>
        <p:nvSpPr>
          <p:cNvPr id="3" name="Title 2"/>
          <p:cNvSpPr>
            <a:spLocks noGrp="1"/>
          </p:cNvSpPr>
          <p:nvPr>
            <p:ph type="title"/>
          </p:nvPr>
        </p:nvSpPr>
        <p:spPr>
          <a:xfrm>
            <a:off x="457200" y="228600"/>
            <a:ext cx="8229600" cy="1252728"/>
          </a:xfrm>
        </p:spPr>
        <p:txBody>
          <a:bodyPr>
            <a:normAutofit fontScale="90000"/>
          </a:bodyPr>
          <a:lstStyle/>
          <a:p>
            <a:r>
              <a:rPr lang="en-CA" dirty="0"/>
              <a:t>Increasing Accessibility in First Nations Communities</a:t>
            </a:r>
          </a:p>
        </p:txBody>
      </p:sp>
      <p:pic>
        <p:nvPicPr>
          <p:cNvPr id="4" name="Picture 3" descr="AMC Logo"/>
          <p:cNvPicPr/>
          <p:nvPr/>
        </p:nvPicPr>
        <p:blipFill>
          <a:blip r:embed="rId2" cstate="print"/>
          <a:srcRect/>
          <a:stretch>
            <a:fillRect/>
          </a:stretch>
        </p:blipFill>
        <p:spPr bwMode="auto">
          <a:xfrm>
            <a:off x="228600" y="5667375"/>
            <a:ext cx="733425" cy="1114425"/>
          </a:xfrm>
          <a:prstGeom prst="rect">
            <a:avLst/>
          </a:prstGeom>
          <a:noFill/>
        </p:spPr>
      </p:pic>
      <p:pic>
        <p:nvPicPr>
          <p:cNvPr id="5" name="Picture 4" descr="Screen Shot 2016-12-09 at 5.19.37 PM.png"/>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7928429" y="5715000"/>
            <a:ext cx="1215571" cy="1143000"/>
          </a:xfrm>
          <a:prstGeom prst="rect">
            <a:avLst/>
          </a:prstGeom>
        </p:spPr>
      </p:pic>
    </p:spTree>
    <p:extLst>
      <p:ext uri="{BB962C8B-B14F-4D97-AF65-F5344CB8AC3E}">
        <p14:creationId xmlns:p14="http://schemas.microsoft.com/office/powerpoint/2010/main" val="3880698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514600"/>
            <a:ext cx="8763000" cy="3429000"/>
          </a:xfrm>
        </p:spPr>
        <p:txBody>
          <a:bodyPr>
            <a:normAutofit fontScale="70000" lnSpcReduction="20000"/>
          </a:bodyPr>
          <a:lstStyle/>
          <a:p>
            <a:pPr marL="0" indent="0">
              <a:buNone/>
            </a:pPr>
            <a:r>
              <a:rPr lang="en-US" sz="1800" dirty="0"/>
              <a:t>The Assembly of Manitoba Chiefs has been working with the Manitoba League of Persons with Disabilities and the Manitoba First Nations Education Resource Centre Communications and Publications Department on this initiative.</a:t>
            </a:r>
          </a:p>
          <a:p>
            <a:pPr marL="0" indent="0">
              <a:buNone/>
            </a:pPr>
            <a:endParaRPr lang="en-US" sz="1800" dirty="0"/>
          </a:p>
          <a:p>
            <a:pPr marL="0" indent="0">
              <a:buNone/>
            </a:pPr>
            <a:r>
              <a:rPr lang="en-US" sz="1800" dirty="0"/>
              <a:t>Proposed environmental accessibility scans will involve shooting video footage in our First Nation Pilot Community of what is involved in an environmental accessibility scan and include instruction on how to facilitate environmental accessibility scans in each of the three phases described below. Video footage will be edited and published by the Manitoba First Nations Education Resource Centre with consultation provided by the Manitoba League of Persons with Disabilities. Additional resources pertaining to First Nations Persons living with Disabilities will also be included in the final DVD product which will be distributed as a resource to all Manitoba First Nations communities.</a:t>
            </a:r>
          </a:p>
          <a:p>
            <a:endParaRPr lang="en-US" sz="1800" dirty="0"/>
          </a:p>
          <a:p>
            <a:pPr marL="0" indent="0">
              <a:buNone/>
            </a:pPr>
            <a:r>
              <a:rPr lang="en-US" sz="1800" dirty="0"/>
              <a:t>This project is a multi-year and will be broken down in three parts.</a:t>
            </a:r>
          </a:p>
          <a:p>
            <a:r>
              <a:rPr lang="en-US" sz="1800" dirty="0"/>
              <a:t>The first phase will involve environmental accessibility scans of First Nations Schools. The rationale for deciding schools in the first phase was ideal as children and youth spend the majority of their times outside of their homes in education spaces during the school year. </a:t>
            </a:r>
          </a:p>
          <a:p>
            <a:r>
              <a:rPr lang="en-US" sz="1800" dirty="0"/>
              <a:t>The second phase will involve environmental accessibility scans of First Nations primary public use buildings. These include but are not limited to administration offices, community halls, health centers and public parks and beaches.</a:t>
            </a:r>
          </a:p>
          <a:p>
            <a:r>
              <a:rPr lang="en-US" sz="1800" dirty="0"/>
              <a:t>The third phase will involve environmental accessibility scans of First Nations private enterprises. These include First Nations local stores, financial institutions, restaurants and entertainment centers. </a:t>
            </a:r>
          </a:p>
          <a:p>
            <a:pPr marL="0" indent="0">
              <a:buNone/>
            </a:pPr>
            <a:endParaRPr lang="en-CA" dirty="0"/>
          </a:p>
          <a:p>
            <a:pPr marL="0" indent="0">
              <a:buNone/>
            </a:pPr>
            <a:endParaRPr lang="en-CA" dirty="0"/>
          </a:p>
        </p:txBody>
      </p:sp>
      <p:sp>
        <p:nvSpPr>
          <p:cNvPr id="3" name="Title 2"/>
          <p:cNvSpPr>
            <a:spLocks noGrp="1"/>
          </p:cNvSpPr>
          <p:nvPr>
            <p:ph type="title"/>
          </p:nvPr>
        </p:nvSpPr>
        <p:spPr>
          <a:xfrm>
            <a:off x="457200" y="228600"/>
            <a:ext cx="8229600" cy="1252728"/>
          </a:xfrm>
        </p:spPr>
        <p:txBody>
          <a:bodyPr>
            <a:normAutofit fontScale="90000"/>
          </a:bodyPr>
          <a:lstStyle/>
          <a:p>
            <a:r>
              <a:rPr lang="en-CA" dirty="0"/>
              <a:t>Increasing Accessibility in First Nations Communities</a:t>
            </a:r>
          </a:p>
        </p:txBody>
      </p:sp>
      <p:pic>
        <p:nvPicPr>
          <p:cNvPr id="4" name="Picture 3" descr="AMC Logo"/>
          <p:cNvPicPr/>
          <p:nvPr/>
        </p:nvPicPr>
        <p:blipFill>
          <a:blip r:embed="rId2" cstate="print"/>
          <a:srcRect/>
          <a:stretch>
            <a:fillRect/>
          </a:stretch>
        </p:blipFill>
        <p:spPr bwMode="auto">
          <a:xfrm>
            <a:off x="228600" y="5667375"/>
            <a:ext cx="733425" cy="1114425"/>
          </a:xfrm>
          <a:prstGeom prst="rect">
            <a:avLst/>
          </a:prstGeom>
          <a:noFill/>
        </p:spPr>
      </p:pic>
      <p:pic>
        <p:nvPicPr>
          <p:cNvPr id="5" name="Picture 4" descr="Screen Shot 2016-12-09 at 5.19.37 PM.png"/>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7928429" y="5715000"/>
            <a:ext cx="1215571" cy="1143000"/>
          </a:xfrm>
          <a:prstGeom prst="rect">
            <a:avLst/>
          </a:prstGeom>
        </p:spPr>
      </p:pic>
    </p:spTree>
    <p:extLst>
      <p:ext uri="{BB962C8B-B14F-4D97-AF65-F5344CB8AC3E}">
        <p14:creationId xmlns:p14="http://schemas.microsoft.com/office/powerpoint/2010/main" val="2328958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686800" cy="3733800"/>
          </a:xfrm>
        </p:spPr>
        <p:txBody>
          <a:bodyPr>
            <a:noAutofit/>
          </a:bodyPr>
          <a:lstStyle/>
          <a:p>
            <a:pPr marL="0" lvl="0" indent="0">
              <a:buNone/>
            </a:pPr>
            <a:r>
              <a:rPr lang="en-US" sz="1400" b="1" dirty="0"/>
              <a:t>The Jordan’s Principle TAG consist of AMC, SCO, and MKO. This includes representatives from the FNHSSM, MFNERC, and the AMC, EUTC, and FNFAO. It was created through a recommendation from the Keewaywin: Our Way Home Engagements which directed the AMC to lobby Canada to replace the Terms of Reference Official Working Group (TOROWG) with a First Nations led Technical Advisory Group.</a:t>
            </a:r>
          </a:p>
          <a:p>
            <a:pPr lvl="0">
              <a:buNone/>
            </a:pPr>
            <a:r>
              <a:rPr lang="en-US" sz="1400" b="1" dirty="0"/>
              <a:t>Recent discussion topics :</a:t>
            </a:r>
          </a:p>
          <a:p>
            <a:pPr>
              <a:buFont typeface="Wingdings" pitchFamily="2" charset="2"/>
              <a:buChar char="q"/>
            </a:pPr>
            <a:r>
              <a:rPr lang="en-US" sz="1350" dirty="0"/>
              <a:t>Issues identified include aging out of services and case denials, rushed call for proposals and communities not being informed about funding for infrastructure (includes what we have heard from First Nations Education Directors, Health Directors, CFS Agency Directors, and Social Development Directors / Social Assistance Administrators).  </a:t>
            </a:r>
          </a:p>
          <a:p>
            <a:pPr>
              <a:buFont typeface="Wingdings" pitchFamily="2" charset="2"/>
              <a:buChar char="q"/>
            </a:pPr>
            <a:r>
              <a:rPr lang="en-US" sz="1350" dirty="0"/>
              <a:t>The need for an independent First Nation designed evaluation of the regional implementation of Jordan’s Principle in our First Nations</a:t>
            </a:r>
          </a:p>
          <a:p>
            <a:pPr>
              <a:buFont typeface="Wingdings" pitchFamily="2" charset="2"/>
              <a:buChar char="q"/>
            </a:pPr>
            <a:r>
              <a:rPr lang="en-US" sz="1350" dirty="0"/>
              <a:t>Replace the Regional Committee on the implementation of Jordan’s Principle, the “Terms of Reference Working Group” – from a Manitoba First Nations perspective that invites Canada and the Province of Manitoba to the Table</a:t>
            </a:r>
          </a:p>
          <a:p>
            <a:pPr>
              <a:buFont typeface="Wingdings" pitchFamily="2" charset="2"/>
              <a:buChar char="q"/>
            </a:pPr>
            <a:r>
              <a:rPr lang="en-US" sz="1350" dirty="0"/>
              <a:t>There needs to be a more full understanding of what services are available </a:t>
            </a:r>
          </a:p>
          <a:p>
            <a:pPr>
              <a:buFont typeface="Wingdings" pitchFamily="2" charset="2"/>
              <a:buChar char="q"/>
            </a:pPr>
            <a:r>
              <a:rPr lang="en-CA" sz="1350" dirty="0"/>
              <a:t>The misconception of having a JP program often results in a little extra funding for only respite</a:t>
            </a:r>
          </a:p>
          <a:p>
            <a:pPr>
              <a:buFont typeface="Wingdings" pitchFamily="2" charset="2"/>
              <a:buChar char="q"/>
            </a:pPr>
            <a:r>
              <a:rPr lang="en-CA" sz="1350" dirty="0"/>
              <a:t>Uncertainty of roles and boundaries of JP case managers </a:t>
            </a:r>
          </a:p>
          <a:p>
            <a:pPr>
              <a:buFont typeface="Wingdings" pitchFamily="2" charset="2"/>
              <a:buChar char="q"/>
            </a:pPr>
            <a:r>
              <a:rPr lang="en-CA" sz="1350" dirty="0"/>
              <a:t>Cultural sensitivity</a:t>
            </a:r>
          </a:p>
          <a:p>
            <a:pPr>
              <a:buFont typeface="Wingdings" pitchFamily="2" charset="2"/>
              <a:buChar char="q"/>
            </a:pPr>
            <a:r>
              <a:rPr lang="en-CA" sz="1350" dirty="0"/>
              <a:t>What supports are in place for parents who also have medical needs </a:t>
            </a:r>
          </a:p>
          <a:p>
            <a:pPr>
              <a:buFont typeface="Wingdings" pitchFamily="2" charset="2"/>
              <a:buChar char="q"/>
            </a:pPr>
            <a:endParaRPr lang="en-US" sz="2200" dirty="0"/>
          </a:p>
          <a:p>
            <a:pPr marL="0" indent="0">
              <a:buNone/>
            </a:pPr>
            <a:endParaRPr lang="en-US" sz="2400" dirty="0"/>
          </a:p>
        </p:txBody>
      </p:sp>
      <p:sp>
        <p:nvSpPr>
          <p:cNvPr id="2" name="Title 1"/>
          <p:cNvSpPr>
            <a:spLocks noGrp="1"/>
          </p:cNvSpPr>
          <p:nvPr>
            <p:ph type="title"/>
          </p:nvPr>
        </p:nvSpPr>
        <p:spPr>
          <a:xfrm>
            <a:off x="304800" y="152400"/>
            <a:ext cx="8686800" cy="1143000"/>
          </a:xfrm>
        </p:spPr>
        <p:txBody>
          <a:bodyPr>
            <a:normAutofit/>
          </a:bodyPr>
          <a:lstStyle/>
          <a:p>
            <a:r>
              <a:rPr lang="en-US" sz="2800" dirty="0"/>
              <a:t>Jordan’s Principle Technical Advisory Group </a:t>
            </a:r>
          </a:p>
        </p:txBody>
      </p:sp>
      <p:pic>
        <p:nvPicPr>
          <p:cNvPr id="6" name="Picture 5" descr="AMC Logo"/>
          <p:cNvPicPr/>
          <p:nvPr/>
        </p:nvPicPr>
        <p:blipFill>
          <a:blip r:embed="rId2" cstate="print"/>
          <a:srcRect/>
          <a:stretch>
            <a:fillRect/>
          </a:stretch>
        </p:blipFill>
        <p:spPr bwMode="auto">
          <a:xfrm>
            <a:off x="228600" y="5667375"/>
            <a:ext cx="733425" cy="1114425"/>
          </a:xfrm>
          <a:prstGeom prst="rect">
            <a:avLst/>
          </a:prstGeom>
          <a:noFill/>
        </p:spPr>
      </p:pic>
      <p:pic>
        <p:nvPicPr>
          <p:cNvPr id="7" name="Picture 6" descr="Screen Shot 2016-12-09 at 5.19.37 PM.png"/>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7928429" y="5715000"/>
            <a:ext cx="1215571" cy="1143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58962"/>
            <a:ext cx="8686800" cy="3551238"/>
          </a:xfrm>
        </p:spPr>
        <p:txBody>
          <a:bodyPr>
            <a:normAutofit/>
          </a:bodyPr>
          <a:lstStyle/>
          <a:p>
            <a:pPr>
              <a:buFont typeface="Wingdings" pitchFamily="2" charset="2"/>
              <a:buChar char="q"/>
            </a:pPr>
            <a:endParaRPr lang="en-US" dirty="0"/>
          </a:p>
          <a:p>
            <a:pPr>
              <a:buNone/>
            </a:pPr>
            <a:endParaRPr lang="en-US" dirty="0"/>
          </a:p>
        </p:txBody>
      </p:sp>
      <p:sp>
        <p:nvSpPr>
          <p:cNvPr id="2" name="Title 1"/>
          <p:cNvSpPr>
            <a:spLocks noGrp="1"/>
          </p:cNvSpPr>
          <p:nvPr>
            <p:ph type="title"/>
          </p:nvPr>
        </p:nvSpPr>
        <p:spPr>
          <a:xfrm>
            <a:off x="457200" y="457200"/>
            <a:ext cx="8534400" cy="838200"/>
          </a:xfrm>
        </p:spPr>
        <p:txBody>
          <a:bodyPr>
            <a:normAutofit/>
          </a:bodyPr>
          <a:lstStyle/>
          <a:p>
            <a:r>
              <a:rPr lang="en-US" sz="2800" dirty="0"/>
              <a:t>Jordan’s principle – Going forward</a:t>
            </a:r>
          </a:p>
        </p:txBody>
      </p:sp>
      <p:sp>
        <p:nvSpPr>
          <p:cNvPr id="7" name="Content Placeholder 2"/>
          <p:cNvSpPr txBox="1">
            <a:spLocks/>
          </p:cNvSpPr>
          <p:nvPr/>
        </p:nvSpPr>
        <p:spPr>
          <a:xfrm>
            <a:off x="152400" y="1981199"/>
            <a:ext cx="8686800" cy="3352801"/>
          </a:xfrm>
          <a:prstGeom prst="rect">
            <a:avLst/>
          </a:prstGeom>
        </p:spPr>
        <p:txBody>
          <a:bodyPr vert="horz">
            <a:normAutofit fontScale="92500" lnSpcReduction="1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spcBef>
                <a:spcPts val="0"/>
              </a:spcBef>
              <a:buFont typeface="Wingdings" panose="05000000000000000000" pitchFamily="2" charset="2"/>
              <a:buChar char="q"/>
            </a:pPr>
            <a:r>
              <a:rPr lang="en-US" sz="2200" dirty="0"/>
              <a:t>Manitoba First Nations must be involved in identifying what they need for the ongoing full implementation of Jordan’s Principle </a:t>
            </a:r>
          </a:p>
          <a:p>
            <a:pPr>
              <a:spcBef>
                <a:spcPts val="0"/>
              </a:spcBef>
              <a:buFont typeface="Wingdings" panose="05000000000000000000" pitchFamily="2" charset="2"/>
              <a:buChar char="q"/>
            </a:pPr>
            <a:r>
              <a:rPr lang="en-US" sz="2200" dirty="0"/>
              <a:t>This includes past this fiscal year, and be part of the “Memorandum to Cabinet” that will inform the Federal Treasury Board Submission that will identify funding for Jordan’s Principle for the fiscal year 2019 – 2020 and beyond </a:t>
            </a:r>
          </a:p>
          <a:p>
            <a:pPr>
              <a:spcBef>
                <a:spcPts val="0"/>
              </a:spcBef>
              <a:buFont typeface="Wingdings" panose="05000000000000000000" pitchFamily="2" charset="2"/>
              <a:buChar char="q"/>
            </a:pPr>
            <a:r>
              <a:rPr lang="en-US" sz="2200" dirty="0"/>
              <a:t>Increased Accessibility in Manitoba First Nations Communities for First Nations Persons living with Disabilities.</a:t>
            </a:r>
          </a:p>
          <a:p>
            <a:pPr>
              <a:spcBef>
                <a:spcPts val="0"/>
              </a:spcBef>
              <a:buFont typeface="Wingdings" panose="05000000000000000000" pitchFamily="2" charset="2"/>
              <a:buChar char="q"/>
            </a:pPr>
            <a:r>
              <a:rPr lang="en-US" sz="2200" dirty="0"/>
              <a:t>Involves identification of the Assets each First Nation has and what you need</a:t>
            </a:r>
          </a:p>
          <a:p>
            <a:pPr>
              <a:spcBef>
                <a:spcPts val="0"/>
              </a:spcBef>
              <a:buFont typeface="Wingdings" panose="05000000000000000000" pitchFamily="2" charset="2"/>
              <a:buChar char="q"/>
            </a:pPr>
            <a:r>
              <a:rPr lang="en-US" sz="2200" dirty="0"/>
              <a:t>Long-term committed funding – Federal legislation </a:t>
            </a:r>
          </a:p>
          <a:p>
            <a:pPr>
              <a:spcBef>
                <a:spcPts val="0"/>
              </a:spcBef>
              <a:buFont typeface="Wingdings" panose="05000000000000000000" pitchFamily="2" charset="2"/>
              <a:buChar char="q"/>
            </a:pPr>
            <a:endParaRPr lang="en-US" sz="2600" dirty="0"/>
          </a:p>
        </p:txBody>
      </p:sp>
      <p:pic>
        <p:nvPicPr>
          <p:cNvPr id="10" name="Picture 9" descr="AMC Logo"/>
          <p:cNvPicPr/>
          <p:nvPr/>
        </p:nvPicPr>
        <p:blipFill>
          <a:blip r:embed="rId2" cstate="print"/>
          <a:srcRect/>
          <a:stretch>
            <a:fillRect/>
          </a:stretch>
        </p:blipFill>
        <p:spPr bwMode="auto">
          <a:xfrm>
            <a:off x="228600" y="5667375"/>
            <a:ext cx="733425" cy="1114425"/>
          </a:xfrm>
          <a:prstGeom prst="rect">
            <a:avLst/>
          </a:prstGeom>
          <a:noFill/>
        </p:spPr>
      </p:pic>
      <p:pic>
        <p:nvPicPr>
          <p:cNvPr id="11" name="Picture 10" descr="Screen Shot 2016-12-09 at 5.19.37 PM.png"/>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7928429" y="5715000"/>
            <a:ext cx="1215571" cy="1143000"/>
          </a:xfrm>
          <a:prstGeom prst="rect">
            <a:avLst/>
          </a:prstGeom>
        </p:spPr>
      </p:pic>
    </p:spTree>
    <p:extLst>
      <p:ext uri="{BB962C8B-B14F-4D97-AF65-F5344CB8AC3E}">
        <p14:creationId xmlns:p14="http://schemas.microsoft.com/office/powerpoint/2010/main" val="3053280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dirty="0"/>
              <a:t>Eagle Urban Transition Centre</a:t>
            </a:r>
          </a:p>
        </p:txBody>
      </p:sp>
      <p:sp>
        <p:nvSpPr>
          <p:cNvPr id="6" name="Title 1"/>
          <p:cNvSpPr txBox="1">
            <a:spLocks/>
          </p:cNvSpPr>
          <p:nvPr/>
        </p:nvSpPr>
        <p:spPr>
          <a:xfrm>
            <a:off x="457200" y="4614672"/>
            <a:ext cx="8229600" cy="1252728"/>
          </a:xfrm>
          <a:prstGeom prst="rect">
            <a:avLst/>
          </a:prstGeom>
          <a:ln>
            <a:solidFill>
              <a:schemeClr val="bg1"/>
            </a:solidFill>
          </a:ln>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dirty="0">
                <a:solidFill>
                  <a:schemeClr val="bg2">
                    <a:lumMod val="50000"/>
                  </a:schemeClr>
                </a:solidFill>
              </a:rPr>
              <a:t>Regional Implementation</a:t>
            </a:r>
          </a:p>
          <a:p>
            <a:r>
              <a:rPr lang="en-CA" dirty="0">
                <a:solidFill>
                  <a:schemeClr val="bg2">
                    <a:lumMod val="50000"/>
                  </a:schemeClr>
                </a:solidFill>
              </a:rPr>
              <a:t>of Jordan’s Principle in Manitoba</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7326" y="2429255"/>
            <a:ext cx="5021674" cy="2033017"/>
          </a:xfrm>
          <a:prstGeom prst="rect">
            <a:avLst/>
          </a:prstGeom>
        </p:spPr>
      </p:pic>
    </p:spTree>
    <p:extLst>
      <p:ext uri="{BB962C8B-B14F-4D97-AF65-F5344CB8AC3E}">
        <p14:creationId xmlns:p14="http://schemas.microsoft.com/office/powerpoint/2010/main" val="3954445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EUTC Jordan’s Principle Service Circle</a:t>
            </a:r>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1365561078"/>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Screen Shot 2016-12-09 at 5.19.37 PM.png"/>
          <p:cNvPicPr>
            <a:picLocks noChangeAspect="1"/>
          </p:cNvPicPr>
          <p:nvPr/>
        </p:nvPicPr>
        <p:blipFill>
          <a:blip r:embed="rId8" cstate="print">
            <a:biLevel thresh="50000"/>
            <a:extLst>
              <a:ext uri="{28A0092B-C50C-407E-A947-70E740481C1C}">
                <a14:useLocalDpi xmlns:a14="http://schemas.microsoft.com/office/drawing/2010/main" val="0"/>
              </a:ext>
            </a:extLst>
          </a:blip>
          <a:stretch>
            <a:fillRect/>
          </a:stretch>
        </p:blipFill>
        <p:spPr>
          <a:xfrm>
            <a:off x="7928429" y="5715000"/>
            <a:ext cx="1215571" cy="1143000"/>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5867400"/>
            <a:ext cx="1981200" cy="802086"/>
          </a:xfrm>
          <a:prstGeom prst="rect">
            <a:avLst/>
          </a:prstGeom>
        </p:spPr>
      </p:pic>
    </p:spTree>
    <p:extLst>
      <p:ext uri="{BB962C8B-B14F-4D97-AF65-F5344CB8AC3E}">
        <p14:creationId xmlns:p14="http://schemas.microsoft.com/office/powerpoint/2010/main" val="1160786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28800"/>
            <a:ext cx="8686799" cy="4297363"/>
          </a:xfrm>
        </p:spPr>
        <p:txBody>
          <a:bodyPr>
            <a:normAutofit/>
          </a:bodyPr>
          <a:lstStyle/>
          <a:p>
            <a:r>
              <a:rPr lang="en-US" dirty="0"/>
              <a:t>Provide individualized support services through a tri-level delivery model</a:t>
            </a:r>
          </a:p>
          <a:p>
            <a:pPr>
              <a:buNone/>
            </a:pPr>
            <a:r>
              <a:rPr lang="en-US" dirty="0"/>
              <a:t>		~ child centered</a:t>
            </a:r>
          </a:p>
          <a:p>
            <a:pPr>
              <a:buNone/>
            </a:pPr>
            <a:r>
              <a:rPr lang="en-US" dirty="0"/>
              <a:t>		~ family focused</a:t>
            </a:r>
          </a:p>
          <a:p>
            <a:pPr>
              <a:buNone/>
            </a:pPr>
            <a:r>
              <a:rPr lang="en-US" dirty="0"/>
              <a:t>		~ community based</a:t>
            </a:r>
          </a:p>
          <a:p>
            <a:r>
              <a:rPr lang="en-US" dirty="0"/>
              <a:t>Advocacy (Health, Education, CFS, EIA, Housing, Justice, MPI, Human Rights etc…)</a:t>
            </a:r>
          </a:p>
          <a:p>
            <a:r>
              <a:rPr lang="en-US" dirty="0"/>
              <a:t>To maintain family unity and community strength</a:t>
            </a:r>
          </a:p>
          <a:p>
            <a:r>
              <a:rPr lang="en-US" dirty="0"/>
              <a:t>Case management</a:t>
            </a:r>
          </a:p>
          <a:p>
            <a:pPr>
              <a:buNone/>
            </a:pPr>
            <a:endParaRPr lang="en-US" dirty="0"/>
          </a:p>
          <a:p>
            <a:endParaRPr lang="en-US" dirty="0"/>
          </a:p>
          <a:p>
            <a:endParaRPr lang="en-US" dirty="0"/>
          </a:p>
        </p:txBody>
      </p:sp>
      <p:sp>
        <p:nvSpPr>
          <p:cNvPr id="2" name="Title 1"/>
          <p:cNvSpPr>
            <a:spLocks noGrp="1"/>
          </p:cNvSpPr>
          <p:nvPr>
            <p:ph type="title"/>
          </p:nvPr>
        </p:nvSpPr>
        <p:spPr/>
        <p:txBody>
          <a:bodyPr/>
          <a:lstStyle/>
          <a:p>
            <a:r>
              <a:rPr lang="en-US" dirty="0"/>
              <a:t>EUTC Service Provisions</a:t>
            </a:r>
          </a:p>
        </p:txBody>
      </p:sp>
      <p:pic>
        <p:nvPicPr>
          <p:cNvPr id="4" name="Picture 3" descr="Screen Shot 2016-12-09 at 5.19.37 PM.png"/>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7928429" y="5715000"/>
            <a:ext cx="1215571" cy="1143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5867400"/>
            <a:ext cx="1981200" cy="802086"/>
          </a:xfrm>
          <a:prstGeom prst="rect">
            <a:avLst/>
          </a:prstGeom>
        </p:spPr>
      </p:pic>
    </p:spTree>
    <p:extLst>
      <p:ext uri="{BB962C8B-B14F-4D97-AF65-F5344CB8AC3E}">
        <p14:creationId xmlns:p14="http://schemas.microsoft.com/office/powerpoint/2010/main" val="113919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05000"/>
            <a:ext cx="8686799" cy="4221163"/>
          </a:xfrm>
        </p:spPr>
        <p:txBody>
          <a:bodyPr>
            <a:normAutofit lnSpcReduction="10000"/>
          </a:bodyPr>
          <a:lstStyle/>
          <a:p>
            <a:r>
              <a:rPr lang="en-US" dirty="0"/>
              <a:t>Referral services</a:t>
            </a:r>
          </a:p>
          <a:p>
            <a:r>
              <a:rPr lang="en-US" dirty="0"/>
              <a:t>Communication bridge with family, between service providers, family &amp; service providers</a:t>
            </a:r>
          </a:p>
          <a:p>
            <a:r>
              <a:rPr lang="en-US" dirty="0"/>
              <a:t>Correspondence and collaboration with partners, on &amp; off-reserve staff</a:t>
            </a:r>
          </a:p>
          <a:p>
            <a:r>
              <a:rPr lang="en-US" dirty="0"/>
              <a:t>Family support to families</a:t>
            </a:r>
          </a:p>
          <a:p>
            <a:r>
              <a:rPr lang="en-US" dirty="0"/>
              <a:t>Navigate systems (federal and/or provincial)</a:t>
            </a:r>
          </a:p>
          <a:p>
            <a:r>
              <a:rPr lang="en-US" dirty="0"/>
              <a:t>Assist with Transportation (EUTC van etc..)</a:t>
            </a:r>
          </a:p>
          <a:p>
            <a:r>
              <a:rPr lang="en-US" dirty="0"/>
              <a:t>Status Registration (eligible, bill S-3)</a:t>
            </a:r>
          </a:p>
          <a:p>
            <a:r>
              <a:rPr lang="en-US" dirty="0"/>
              <a:t>Short-Term Respite (Chris P. to elaborate)</a:t>
            </a:r>
          </a:p>
          <a:p>
            <a:endParaRPr lang="en-US" dirty="0"/>
          </a:p>
          <a:p>
            <a:endParaRPr lang="en-US" dirty="0"/>
          </a:p>
        </p:txBody>
      </p:sp>
      <p:sp>
        <p:nvSpPr>
          <p:cNvPr id="2" name="Title 1"/>
          <p:cNvSpPr>
            <a:spLocks noGrp="1"/>
          </p:cNvSpPr>
          <p:nvPr>
            <p:ph type="title"/>
          </p:nvPr>
        </p:nvSpPr>
        <p:spPr/>
        <p:txBody>
          <a:bodyPr/>
          <a:lstStyle/>
          <a:p>
            <a:r>
              <a:rPr lang="en-US" dirty="0"/>
              <a:t>EUTC Service Provisions</a:t>
            </a:r>
          </a:p>
        </p:txBody>
      </p:sp>
      <p:pic>
        <p:nvPicPr>
          <p:cNvPr id="4" name="Picture 3" descr="Screen Shot 2016-12-09 at 5.19.37 PM.png"/>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7928429" y="5715000"/>
            <a:ext cx="1215571" cy="1143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5867400"/>
            <a:ext cx="1981200" cy="802086"/>
          </a:xfrm>
          <a:prstGeom prst="rect">
            <a:avLst/>
          </a:prstGeom>
        </p:spPr>
      </p:pic>
    </p:spTree>
    <p:extLst>
      <p:ext uri="{BB962C8B-B14F-4D97-AF65-F5344CB8AC3E}">
        <p14:creationId xmlns:p14="http://schemas.microsoft.com/office/powerpoint/2010/main" val="3512873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a:solidFill>
                  <a:schemeClr val="bg2"/>
                </a:solidFill>
              </a:rPr>
              <a:t>Case Management Process</a:t>
            </a:r>
          </a:p>
        </p:txBody>
      </p:sp>
      <p:sp>
        <p:nvSpPr>
          <p:cNvPr id="20" name="Content Placeholder 19"/>
          <p:cNvSpPr>
            <a:spLocks noGrp="1"/>
          </p:cNvSpPr>
          <p:nvPr>
            <p:ph sz="half" idx="4294967295"/>
          </p:nvPr>
        </p:nvSpPr>
        <p:spPr>
          <a:xfrm>
            <a:off x="228600" y="1600200"/>
            <a:ext cx="8763000" cy="4407091"/>
          </a:xfrm>
          <a:prstGeom prst="rect">
            <a:avLst/>
          </a:prstGeom>
        </p:spPr>
        <p:txBody>
          <a:bodyPr>
            <a:normAutofit fontScale="92500" lnSpcReduction="10000"/>
          </a:bodyPr>
          <a:lstStyle/>
          <a:p>
            <a:pPr marL="0" indent="0">
              <a:buNone/>
            </a:pPr>
            <a:r>
              <a:rPr lang="en-US" sz="1800" b="1" dirty="0">
                <a:solidFill>
                  <a:schemeClr val="bg2">
                    <a:lumMod val="25000"/>
                  </a:schemeClr>
                </a:solidFill>
              </a:rPr>
              <a:t>Referral</a:t>
            </a:r>
          </a:p>
          <a:p>
            <a:pPr lvl="1"/>
            <a:r>
              <a:rPr lang="en-US" sz="1600" dirty="0">
                <a:solidFill>
                  <a:schemeClr val="bg2">
                    <a:lumMod val="25000"/>
                  </a:schemeClr>
                </a:solidFill>
              </a:rPr>
              <a:t>Self, family/community member, Jordan’s Principle Team, organization</a:t>
            </a:r>
            <a:endParaRPr lang="en-US" sz="1800" dirty="0">
              <a:solidFill>
                <a:schemeClr val="bg2">
                  <a:lumMod val="25000"/>
                </a:schemeClr>
              </a:solidFill>
            </a:endParaRPr>
          </a:p>
          <a:p>
            <a:pPr marL="0" indent="0">
              <a:buNone/>
            </a:pPr>
            <a:r>
              <a:rPr lang="en-US" sz="1800" b="1" dirty="0">
                <a:solidFill>
                  <a:schemeClr val="bg2">
                    <a:lumMod val="25000"/>
                  </a:schemeClr>
                </a:solidFill>
              </a:rPr>
              <a:t>Intake Assessment</a:t>
            </a:r>
          </a:p>
          <a:p>
            <a:pPr lvl="1"/>
            <a:r>
              <a:rPr lang="en-US" sz="1600" dirty="0">
                <a:solidFill>
                  <a:schemeClr val="bg2">
                    <a:lumMod val="25000"/>
                  </a:schemeClr>
                </a:solidFill>
              </a:rPr>
              <a:t>Advocate will conduct Intake Assessment with client/caregiver (within 48 hours of referral receipt)</a:t>
            </a:r>
            <a:endParaRPr lang="en-US" sz="1800" dirty="0">
              <a:solidFill>
                <a:schemeClr val="bg2">
                  <a:lumMod val="25000"/>
                </a:schemeClr>
              </a:solidFill>
            </a:endParaRPr>
          </a:p>
          <a:p>
            <a:pPr marL="0" indent="0">
              <a:buNone/>
            </a:pPr>
            <a:r>
              <a:rPr lang="en-US" sz="1800" b="1" dirty="0">
                <a:solidFill>
                  <a:schemeClr val="bg2">
                    <a:lumMod val="25000"/>
                  </a:schemeClr>
                </a:solidFill>
              </a:rPr>
              <a:t>Consent</a:t>
            </a:r>
          </a:p>
          <a:p>
            <a:pPr lvl="1"/>
            <a:r>
              <a:rPr lang="en-US" sz="1600" dirty="0">
                <a:solidFill>
                  <a:schemeClr val="bg2">
                    <a:lumMod val="25000"/>
                  </a:schemeClr>
                </a:solidFill>
              </a:rPr>
              <a:t>Once intake completed, written consent is needed to begin case planning</a:t>
            </a:r>
            <a:endParaRPr lang="en-US" sz="1800" dirty="0">
              <a:solidFill>
                <a:schemeClr val="bg2">
                  <a:lumMod val="25000"/>
                </a:schemeClr>
              </a:solidFill>
            </a:endParaRPr>
          </a:p>
          <a:p>
            <a:pPr marL="0" indent="0">
              <a:buNone/>
            </a:pPr>
            <a:r>
              <a:rPr lang="en-US" sz="1800" b="1" dirty="0">
                <a:solidFill>
                  <a:schemeClr val="bg2">
                    <a:lumMod val="25000"/>
                  </a:schemeClr>
                </a:solidFill>
              </a:rPr>
              <a:t>Collaborative Case Planning </a:t>
            </a:r>
          </a:p>
          <a:p>
            <a:pPr lvl="1"/>
            <a:r>
              <a:rPr lang="en-US" sz="1600" dirty="0">
                <a:solidFill>
                  <a:schemeClr val="bg2">
                    <a:lumMod val="25000"/>
                  </a:schemeClr>
                </a:solidFill>
              </a:rPr>
              <a:t>A team of multi-sector professionals will be mobilized to develop a CCP for supporting child and/or adult</a:t>
            </a:r>
            <a:endParaRPr lang="en-US" sz="1800" dirty="0">
              <a:solidFill>
                <a:schemeClr val="bg2">
                  <a:lumMod val="25000"/>
                </a:schemeClr>
              </a:solidFill>
            </a:endParaRPr>
          </a:p>
          <a:p>
            <a:pPr marL="0" indent="0">
              <a:buNone/>
            </a:pPr>
            <a:r>
              <a:rPr lang="en-US" sz="1800" b="1" dirty="0">
                <a:solidFill>
                  <a:schemeClr val="bg2">
                    <a:lumMod val="25000"/>
                  </a:schemeClr>
                </a:solidFill>
              </a:rPr>
              <a:t>Case Monitoring </a:t>
            </a:r>
          </a:p>
          <a:p>
            <a:pPr lvl="1"/>
            <a:r>
              <a:rPr lang="en-US" sz="1600" dirty="0">
                <a:solidFill>
                  <a:schemeClr val="bg2">
                    <a:lumMod val="25000"/>
                  </a:schemeClr>
                </a:solidFill>
              </a:rPr>
              <a:t>Advocate/Jordan’s Principle Case Manager will lead this collaborative team in ensuring service access/resources, barrier reduction and support mobilization</a:t>
            </a:r>
            <a:endParaRPr lang="en-US" sz="1800" dirty="0">
              <a:solidFill>
                <a:schemeClr val="bg2">
                  <a:lumMod val="25000"/>
                </a:schemeClr>
              </a:solidFill>
            </a:endParaRPr>
          </a:p>
          <a:p>
            <a:pPr marL="0" indent="0">
              <a:buNone/>
            </a:pPr>
            <a:r>
              <a:rPr lang="en-US" sz="1800" b="1" dirty="0">
                <a:solidFill>
                  <a:schemeClr val="bg2">
                    <a:lumMod val="25000"/>
                  </a:schemeClr>
                </a:solidFill>
              </a:rPr>
              <a:t>Case Closure</a:t>
            </a:r>
          </a:p>
          <a:p>
            <a:pPr lvl="1"/>
            <a:r>
              <a:rPr lang="en-US" sz="1600" dirty="0">
                <a:solidFill>
                  <a:schemeClr val="bg2">
                    <a:lumMod val="25000"/>
                  </a:schemeClr>
                </a:solidFill>
              </a:rPr>
              <a:t>Continue to provide coordinated support  until support is no longer required</a:t>
            </a:r>
            <a:endParaRPr lang="en-US" sz="1800" dirty="0">
              <a:solidFill>
                <a:schemeClr val="bg2">
                  <a:lumMod val="25000"/>
                </a:schemeClr>
              </a:solidFill>
            </a:endParaRPr>
          </a:p>
          <a:p>
            <a:pPr marL="0" indent="0">
              <a:buNone/>
            </a:pPr>
            <a:r>
              <a:rPr lang="en-US" sz="1800" b="1" dirty="0">
                <a:solidFill>
                  <a:schemeClr val="bg2">
                    <a:lumMod val="25000"/>
                  </a:schemeClr>
                </a:solidFill>
              </a:rPr>
              <a:t>Family Feedback</a:t>
            </a:r>
          </a:p>
          <a:p>
            <a:pPr lvl="1"/>
            <a:r>
              <a:rPr lang="en-US" sz="1600" dirty="0">
                <a:solidFill>
                  <a:schemeClr val="bg2">
                    <a:lumMod val="25000"/>
                  </a:schemeClr>
                </a:solidFill>
              </a:rPr>
              <a:t>Feedback on the care and support they received from the team and collaborative partners</a:t>
            </a:r>
          </a:p>
          <a:p>
            <a:endParaRPr lang="en-US" sz="1800" dirty="0"/>
          </a:p>
        </p:txBody>
      </p:sp>
      <p:pic>
        <p:nvPicPr>
          <p:cNvPr id="5" name="Picture 4" descr="Screen Shot 2016-12-09 at 5.19.37 PM.png"/>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7928429" y="5715000"/>
            <a:ext cx="1215571" cy="1143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5867400"/>
            <a:ext cx="1981200" cy="802086"/>
          </a:xfrm>
          <a:prstGeom prst="rect">
            <a:avLst/>
          </a:prstGeom>
        </p:spPr>
      </p:pic>
    </p:spTree>
    <p:extLst>
      <p:ext uri="{BB962C8B-B14F-4D97-AF65-F5344CB8AC3E}">
        <p14:creationId xmlns:p14="http://schemas.microsoft.com/office/powerpoint/2010/main" val="1251546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a:xfrm>
            <a:off x="228600" y="2514600"/>
            <a:ext cx="8763000" cy="3568937"/>
          </a:xfrm>
        </p:spPr>
        <p:txBody>
          <a:bodyPr>
            <a:normAutofit/>
          </a:bodyPr>
          <a:lstStyle/>
          <a:p>
            <a:pPr marL="0" indent="0">
              <a:buNone/>
            </a:pPr>
            <a:r>
              <a:rPr lang="en-CA" sz="1300" dirty="0"/>
              <a:t>I would like to begin our presentation by acknowledging the reasons why we are all gathered here today which is because of Jordan River Anderson and the legacy he left behind which thousands of children have benefitted from and many more for generations to come.</a:t>
            </a:r>
            <a:endParaRPr lang="en-CA" sz="1300" dirty="0">
              <a:solidFill>
                <a:srgbClr val="002060"/>
              </a:solidFill>
            </a:endParaRPr>
          </a:p>
          <a:p>
            <a:pPr marL="0" indent="0">
              <a:buNone/>
            </a:pPr>
            <a:r>
              <a:rPr lang="en-US" sz="2200" dirty="0">
                <a:solidFill>
                  <a:srgbClr val="71A535"/>
                </a:solidFill>
              </a:rPr>
              <a:t>Jordan River Anderson</a:t>
            </a:r>
          </a:p>
          <a:p>
            <a:pPr marL="0" indent="0" algn="just">
              <a:buNone/>
            </a:pPr>
            <a:r>
              <a:rPr lang="en-CA" sz="1300" dirty="0"/>
              <a:t>Jordan River Anderson, a citizen of Norway House Cree Nation (“NHCN”),  was born in Winnipeg on October 22, 1999.  His parents lived in NHCN at the time of his birth. </a:t>
            </a:r>
          </a:p>
          <a:p>
            <a:pPr marL="0" indent="0" algn="just">
              <a:buNone/>
            </a:pPr>
            <a:endParaRPr lang="en-CA" sz="400" dirty="0"/>
          </a:p>
          <a:p>
            <a:pPr marL="0" indent="0" algn="just">
              <a:buNone/>
            </a:pPr>
            <a:r>
              <a:rPr lang="en-CA" sz="1300" dirty="0"/>
              <a:t>Born with complex genetic disorder and severe developmental delay, tracheotomy, ventilator dependent and fed through a gastrostomy tube.  Formally diagnosed with “Carey-</a:t>
            </a:r>
            <a:r>
              <a:rPr lang="en-CA" sz="1300" dirty="0" err="1"/>
              <a:t>Fineman</a:t>
            </a:r>
            <a:r>
              <a:rPr lang="en-CA" sz="1300" dirty="0"/>
              <a:t> Syndrome.” </a:t>
            </a:r>
          </a:p>
          <a:p>
            <a:pPr marL="0" indent="0" algn="just">
              <a:buNone/>
            </a:pPr>
            <a:endParaRPr lang="en-CA" sz="400" dirty="0"/>
          </a:p>
          <a:p>
            <a:pPr marL="0" indent="0" algn="just">
              <a:buNone/>
            </a:pPr>
            <a:r>
              <a:rPr lang="en-CA" sz="1300" dirty="0"/>
              <a:t>Jordan died in Winnipeg on February 2, 2005, never being able to go back to Norway House Cree Nation because of provincial and federal disputing and wrangling on who was responsible to pay for his care in NHCN.</a:t>
            </a:r>
          </a:p>
          <a:p>
            <a:pPr marL="0" indent="0" algn="just">
              <a:buNone/>
            </a:pPr>
            <a:endParaRPr lang="en-CA" sz="500" dirty="0"/>
          </a:p>
          <a:p>
            <a:pPr marL="0" indent="0" algn="just">
              <a:buNone/>
            </a:pPr>
            <a:r>
              <a:rPr lang="en-US" sz="1300" dirty="0"/>
              <a:t>Jordan spent more than two years unnecessarily in hospital while the Province of Manitoba and the federal government argued over who should pay for his at home care. Jordan died in the hospital at the age of five years old, never having spent a day in his family home.</a:t>
            </a:r>
            <a:endParaRPr lang="en-CA" sz="1300" dirty="0"/>
          </a:p>
          <a:p>
            <a:pPr marL="285750" indent="-285750" algn="just"/>
            <a:endParaRPr lang="en-CA" sz="1600" dirty="0"/>
          </a:p>
          <a:p>
            <a:pPr marL="285750" indent="-285750" algn="just"/>
            <a:endParaRPr lang="en-CA" sz="1600" dirty="0"/>
          </a:p>
        </p:txBody>
      </p:sp>
      <p:sp>
        <p:nvSpPr>
          <p:cNvPr id="7" name="Title 1"/>
          <p:cNvSpPr>
            <a:spLocks noGrp="1"/>
          </p:cNvSpPr>
          <p:nvPr>
            <p:ph type="title"/>
          </p:nvPr>
        </p:nvSpPr>
        <p:spPr>
          <a:xfrm>
            <a:off x="381000" y="533400"/>
            <a:ext cx="8534400" cy="838200"/>
          </a:xfrm>
        </p:spPr>
        <p:txBody>
          <a:bodyPr>
            <a:noAutofit/>
          </a:bodyPr>
          <a:lstStyle/>
          <a:p>
            <a:pPr algn="ctr"/>
            <a:r>
              <a:rPr lang="en-US" sz="3000" dirty="0"/>
              <a:t>Honoring the Legacy of Jordan’s Principle</a:t>
            </a:r>
          </a:p>
        </p:txBody>
      </p:sp>
      <p:pic>
        <p:nvPicPr>
          <p:cNvPr id="8" name="Picture 7" descr="AMC Logo"/>
          <p:cNvPicPr/>
          <p:nvPr/>
        </p:nvPicPr>
        <p:blipFill>
          <a:blip r:embed="rId2" cstate="print"/>
          <a:srcRect/>
          <a:stretch>
            <a:fillRect/>
          </a:stretch>
        </p:blipFill>
        <p:spPr bwMode="auto">
          <a:xfrm>
            <a:off x="228600" y="5743575"/>
            <a:ext cx="733425" cy="1114425"/>
          </a:xfrm>
          <a:prstGeom prst="rect">
            <a:avLst/>
          </a:prstGeom>
          <a:noFill/>
        </p:spPr>
      </p:pic>
      <p:pic>
        <p:nvPicPr>
          <p:cNvPr id="9" name="Picture 8" descr="Screen Shot 2016-12-09 at 5.19.37 PM.png"/>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7928429" y="5715000"/>
            <a:ext cx="1215571" cy="1143000"/>
          </a:xfrm>
          <a:prstGeom prst="rect">
            <a:avLst/>
          </a:prstGeom>
        </p:spPr>
      </p:pic>
    </p:spTree>
    <p:extLst>
      <p:ext uri="{BB962C8B-B14F-4D97-AF65-F5344CB8AC3E}">
        <p14:creationId xmlns:p14="http://schemas.microsoft.com/office/powerpoint/2010/main" val="3888213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736532465"/>
              </p:ext>
            </p:extLst>
          </p:nvPr>
        </p:nvGraphicFramePr>
        <p:xfrm>
          <a:off x="228600" y="1524000"/>
          <a:ext cx="8686800" cy="4114800"/>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250416">
                <a:tc>
                  <a:txBody>
                    <a:bodyPr/>
                    <a:lstStyle/>
                    <a:p>
                      <a:r>
                        <a:rPr lang="en-US" sz="1200" dirty="0"/>
                        <a:t>Brokenhead </a:t>
                      </a:r>
                      <a:r>
                        <a:rPr lang="en-US" sz="1200" dirty="0" err="1"/>
                        <a:t>Ojibway</a:t>
                      </a:r>
                      <a:r>
                        <a:rPr lang="en-US" sz="1200" dirty="0"/>
                        <a:t> Nation</a:t>
                      </a:r>
                    </a:p>
                  </a:txBody>
                  <a:tcPr/>
                </a:tc>
                <a:tc>
                  <a:txBody>
                    <a:bodyPr/>
                    <a:lstStyle/>
                    <a:p>
                      <a:r>
                        <a:rPr lang="en-US" sz="1200" dirty="0"/>
                        <a:t>Opaskwayak Cree Nation </a:t>
                      </a:r>
                    </a:p>
                  </a:txBody>
                  <a:tcPr/>
                </a:tc>
                <a:extLst>
                  <a:ext uri="{0D108BD9-81ED-4DB2-BD59-A6C34878D82A}">
                    <a16:rowId xmlns:a16="http://schemas.microsoft.com/office/drawing/2014/main" val="10000"/>
                  </a:ext>
                </a:extLst>
              </a:tr>
              <a:tr h="250416">
                <a:tc>
                  <a:txBody>
                    <a:bodyPr/>
                    <a:lstStyle/>
                    <a:p>
                      <a:r>
                        <a:rPr lang="en-US" sz="1200" dirty="0" err="1"/>
                        <a:t>Canupawakpa</a:t>
                      </a:r>
                      <a:r>
                        <a:rPr lang="en-US" sz="1200" dirty="0"/>
                        <a:t> Dakota</a:t>
                      </a:r>
                      <a:r>
                        <a:rPr lang="en-US" sz="1200" baseline="0" dirty="0"/>
                        <a:t> First Nation</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t>Pinaymootang</a:t>
                      </a:r>
                      <a:r>
                        <a:rPr lang="en-US" sz="1200" baseline="0" dirty="0"/>
                        <a:t> First Nation</a:t>
                      </a:r>
                      <a:endParaRPr lang="en-US" sz="1200" dirty="0"/>
                    </a:p>
                  </a:txBody>
                  <a:tcPr/>
                </a:tc>
                <a:extLst>
                  <a:ext uri="{0D108BD9-81ED-4DB2-BD59-A6C34878D82A}">
                    <a16:rowId xmlns:a16="http://schemas.microsoft.com/office/drawing/2014/main" val="10001"/>
                  </a:ext>
                </a:extLst>
              </a:tr>
              <a:tr h="250416">
                <a:tc>
                  <a:txBody>
                    <a:bodyPr/>
                    <a:lstStyle/>
                    <a:p>
                      <a:r>
                        <a:rPr lang="en-US" sz="1200" dirty="0"/>
                        <a:t>Chemawawin Cree Nation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Saddle Lake First Nation,</a:t>
                      </a:r>
                      <a:r>
                        <a:rPr lang="en-US" sz="1200" baseline="0" dirty="0"/>
                        <a:t> Alberta</a:t>
                      </a:r>
                      <a:endParaRPr lang="en-US" sz="1200" dirty="0"/>
                    </a:p>
                  </a:txBody>
                  <a:tcPr/>
                </a:tc>
                <a:extLst>
                  <a:ext uri="{0D108BD9-81ED-4DB2-BD59-A6C34878D82A}">
                    <a16:rowId xmlns:a16="http://schemas.microsoft.com/office/drawing/2014/main" val="10002"/>
                  </a:ext>
                </a:extLst>
              </a:tr>
              <a:tr h="250416">
                <a:tc>
                  <a:txBody>
                    <a:bodyPr/>
                    <a:lstStyle/>
                    <a:p>
                      <a:r>
                        <a:rPr lang="en-US" sz="1200" dirty="0"/>
                        <a:t>Cross Lake</a:t>
                      </a:r>
                      <a:r>
                        <a:rPr lang="en-US" sz="1200" baseline="0" dirty="0"/>
                        <a:t> First Nation</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Sagkeeng First Nation</a:t>
                      </a:r>
                    </a:p>
                  </a:txBody>
                  <a:tcPr/>
                </a:tc>
                <a:extLst>
                  <a:ext uri="{0D108BD9-81ED-4DB2-BD59-A6C34878D82A}">
                    <a16:rowId xmlns:a16="http://schemas.microsoft.com/office/drawing/2014/main" val="10003"/>
                  </a:ext>
                </a:extLst>
              </a:tr>
              <a:tr h="250416">
                <a:tc>
                  <a:txBody>
                    <a:bodyPr/>
                    <a:lstStyle/>
                    <a:p>
                      <a:r>
                        <a:rPr lang="en-US" sz="1200" dirty="0"/>
                        <a:t>Fisher River Cree Nation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Sandy Bay First Nation</a:t>
                      </a:r>
                    </a:p>
                  </a:txBody>
                  <a:tcPr/>
                </a:tc>
                <a:extLst>
                  <a:ext uri="{0D108BD9-81ED-4DB2-BD59-A6C34878D82A}">
                    <a16:rowId xmlns:a16="http://schemas.microsoft.com/office/drawing/2014/main" val="10004"/>
                  </a:ext>
                </a:extLst>
              </a:tr>
              <a:tr h="250416">
                <a:tc>
                  <a:txBody>
                    <a:bodyPr/>
                    <a:lstStyle/>
                    <a:p>
                      <a:r>
                        <a:rPr lang="en-US" sz="1200" dirty="0"/>
                        <a:t>Grand Rapids First Nation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Sandy Lake, Ontario</a:t>
                      </a:r>
                    </a:p>
                  </a:txBody>
                  <a:tcPr/>
                </a:tc>
                <a:extLst>
                  <a:ext uri="{0D108BD9-81ED-4DB2-BD59-A6C34878D82A}">
                    <a16:rowId xmlns:a16="http://schemas.microsoft.com/office/drawing/2014/main" val="10005"/>
                  </a:ext>
                </a:extLst>
              </a:tr>
              <a:tr h="250416">
                <a:tc>
                  <a:txBody>
                    <a:bodyPr/>
                    <a:lstStyle/>
                    <a:p>
                      <a:r>
                        <a:rPr lang="en-US" sz="1200" dirty="0" err="1"/>
                        <a:t>Keeseekoowenin</a:t>
                      </a:r>
                      <a:r>
                        <a:rPr lang="en-US" sz="1200" dirty="0"/>
                        <a:t> First</a:t>
                      </a:r>
                      <a:r>
                        <a:rPr lang="en-US" sz="1200" baseline="0" dirty="0"/>
                        <a:t> Nation</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err="1"/>
                        <a:t>Sapotaweyak</a:t>
                      </a:r>
                      <a:r>
                        <a:rPr lang="en-US" sz="1200" baseline="0" dirty="0"/>
                        <a:t> Cree Nation</a:t>
                      </a:r>
                    </a:p>
                  </a:txBody>
                  <a:tcPr/>
                </a:tc>
                <a:extLst>
                  <a:ext uri="{0D108BD9-81ED-4DB2-BD59-A6C34878D82A}">
                    <a16:rowId xmlns:a16="http://schemas.microsoft.com/office/drawing/2014/main" val="10006"/>
                  </a:ext>
                </a:extLst>
              </a:tr>
              <a:tr h="250416">
                <a:tc>
                  <a:txBody>
                    <a:bodyPr/>
                    <a:lstStyle/>
                    <a:p>
                      <a:r>
                        <a:rPr lang="en-US" sz="1200" dirty="0"/>
                        <a:t>Lake St. Martin First Nation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err="1"/>
                        <a:t>Shamattawa</a:t>
                      </a:r>
                      <a:r>
                        <a:rPr lang="en-US" sz="1200" baseline="0" dirty="0"/>
                        <a:t> First Nation</a:t>
                      </a:r>
                    </a:p>
                  </a:txBody>
                  <a:tcPr/>
                </a:tc>
                <a:extLst>
                  <a:ext uri="{0D108BD9-81ED-4DB2-BD59-A6C34878D82A}">
                    <a16:rowId xmlns:a16="http://schemas.microsoft.com/office/drawing/2014/main" val="10007"/>
                  </a:ext>
                </a:extLst>
              </a:tr>
              <a:tr h="250416">
                <a:tc>
                  <a:txBody>
                    <a:bodyPr/>
                    <a:lstStyle/>
                    <a:p>
                      <a:r>
                        <a:rPr lang="en-US" sz="1200" dirty="0"/>
                        <a:t>Little</a:t>
                      </a:r>
                      <a:r>
                        <a:rPr lang="en-US" sz="1200" baseline="0" dirty="0"/>
                        <a:t> Black River First Nation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Sioux Valley Dakota Nation</a:t>
                      </a:r>
                    </a:p>
                  </a:txBody>
                  <a:tcPr/>
                </a:tc>
                <a:extLst>
                  <a:ext uri="{0D108BD9-81ED-4DB2-BD59-A6C34878D82A}">
                    <a16:rowId xmlns:a16="http://schemas.microsoft.com/office/drawing/2014/main" val="10008"/>
                  </a:ext>
                </a:extLst>
              </a:tr>
              <a:tr h="250416">
                <a:tc>
                  <a:txBody>
                    <a:bodyPr/>
                    <a:lstStyle/>
                    <a:p>
                      <a:r>
                        <a:rPr lang="en-US" sz="1200" baseline="0" dirty="0"/>
                        <a:t>Long Plain First Nation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err="1"/>
                        <a:t>Tataskweyak</a:t>
                      </a:r>
                      <a:r>
                        <a:rPr lang="en-US" sz="1200" baseline="0" dirty="0"/>
                        <a:t> Cree Nation </a:t>
                      </a:r>
                    </a:p>
                  </a:txBody>
                  <a:tcPr/>
                </a:tc>
                <a:extLst>
                  <a:ext uri="{0D108BD9-81ED-4DB2-BD59-A6C34878D82A}">
                    <a16:rowId xmlns:a16="http://schemas.microsoft.com/office/drawing/2014/main" val="10009"/>
                  </a:ext>
                </a:extLst>
              </a:tr>
              <a:tr h="250416">
                <a:tc>
                  <a:txBody>
                    <a:bodyPr/>
                    <a:lstStyle/>
                    <a:p>
                      <a:r>
                        <a:rPr lang="en-US" sz="1200" baseline="0" dirty="0"/>
                        <a:t>Nisichawayasihk Cree Nation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err="1"/>
                        <a:t>Wasagamack</a:t>
                      </a:r>
                      <a:r>
                        <a:rPr lang="en-US" sz="1200" baseline="0" dirty="0"/>
                        <a:t> First Nation</a:t>
                      </a:r>
                    </a:p>
                  </a:txBody>
                  <a:tcPr/>
                </a:tc>
                <a:extLst>
                  <a:ext uri="{0D108BD9-81ED-4DB2-BD59-A6C34878D82A}">
                    <a16:rowId xmlns:a16="http://schemas.microsoft.com/office/drawing/2014/main" val="10010"/>
                  </a:ext>
                </a:extLst>
              </a:tr>
              <a:tr h="250416">
                <a:tc>
                  <a:txBody>
                    <a:bodyPr/>
                    <a:lstStyle/>
                    <a:p>
                      <a:r>
                        <a:rPr lang="en-US" sz="1200" baseline="0" dirty="0"/>
                        <a:t>Norway House Cree Nation</a:t>
                      </a:r>
                    </a:p>
                  </a:txBody>
                  <a:tcPr/>
                </a:tc>
                <a:tc>
                  <a:txBody>
                    <a:bodyPr/>
                    <a:lstStyle/>
                    <a:p>
                      <a:r>
                        <a:rPr lang="en-US" sz="1200" baseline="0" dirty="0" err="1"/>
                        <a:t>Waywayseecappo</a:t>
                      </a:r>
                      <a:r>
                        <a:rPr lang="en-US" sz="1200" baseline="0" dirty="0"/>
                        <a:t> First Nation</a:t>
                      </a:r>
                    </a:p>
                  </a:txBody>
                  <a:tcPr/>
                </a:tc>
                <a:extLst>
                  <a:ext uri="{0D108BD9-81ED-4DB2-BD59-A6C34878D82A}">
                    <a16:rowId xmlns:a16="http://schemas.microsoft.com/office/drawing/2014/main" val="10011"/>
                  </a:ext>
                </a:extLst>
              </a:tr>
              <a:tr h="250416">
                <a:tc>
                  <a:txBody>
                    <a:bodyPr/>
                    <a:lstStyle/>
                    <a:p>
                      <a:r>
                        <a:rPr lang="en-US" sz="1200" baseline="0" dirty="0"/>
                        <a:t>Northlands First Nation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err="1"/>
                        <a:t>Whitedog</a:t>
                      </a:r>
                      <a:r>
                        <a:rPr lang="en-US" sz="1200" baseline="0" dirty="0"/>
                        <a:t> First Nation, Ontario</a:t>
                      </a:r>
                    </a:p>
                  </a:txBody>
                  <a:tcPr/>
                </a:tc>
                <a:extLst>
                  <a:ext uri="{0D108BD9-81ED-4DB2-BD59-A6C34878D82A}">
                    <a16:rowId xmlns:a16="http://schemas.microsoft.com/office/drawing/2014/main" val="10012"/>
                  </a:ext>
                </a:extLst>
              </a:tr>
              <a:tr h="2504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Oxford House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err="1"/>
                        <a:t>Wuskwi</a:t>
                      </a:r>
                      <a:r>
                        <a:rPr lang="en-US" sz="1200" baseline="0" dirty="0"/>
                        <a:t> </a:t>
                      </a:r>
                      <a:r>
                        <a:rPr lang="en-US" sz="1200" baseline="0" dirty="0" err="1"/>
                        <a:t>Sipihk</a:t>
                      </a:r>
                      <a:endParaRPr lang="en-US" sz="1200" baseline="0" dirty="0"/>
                    </a:p>
                  </a:txBody>
                  <a:tcPr/>
                </a:tc>
                <a:extLst>
                  <a:ext uri="{0D108BD9-81ED-4DB2-BD59-A6C34878D82A}">
                    <a16:rowId xmlns:a16="http://schemas.microsoft.com/office/drawing/2014/main" val="10013"/>
                  </a:ext>
                </a:extLst>
              </a:tr>
              <a:tr h="2504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Peguis First Nation</a:t>
                      </a:r>
                    </a:p>
                  </a:txBody>
                  <a:tcPr/>
                </a:tc>
                <a:tc>
                  <a:txBody>
                    <a:bodyPr/>
                    <a:lstStyle/>
                    <a:p>
                      <a:endParaRPr lang="en-US" sz="1200" baseline="0" dirty="0"/>
                    </a:p>
                  </a:txBody>
                  <a:tcPr/>
                </a:tc>
                <a:extLst>
                  <a:ext uri="{0D108BD9-81ED-4DB2-BD59-A6C34878D82A}">
                    <a16:rowId xmlns:a16="http://schemas.microsoft.com/office/drawing/2014/main" val="10014"/>
                  </a:ext>
                </a:extLst>
              </a:tr>
            </a:tbl>
          </a:graphicData>
        </a:graphic>
      </p:graphicFrame>
      <p:sp>
        <p:nvSpPr>
          <p:cNvPr id="3" name="Title 2"/>
          <p:cNvSpPr>
            <a:spLocks noGrp="1"/>
          </p:cNvSpPr>
          <p:nvPr>
            <p:ph type="title"/>
          </p:nvPr>
        </p:nvSpPr>
        <p:spPr/>
        <p:txBody>
          <a:bodyPr>
            <a:normAutofit/>
          </a:bodyPr>
          <a:lstStyle/>
          <a:p>
            <a:r>
              <a:rPr lang="en-US" dirty="0"/>
              <a:t>Communities served to date</a:t>
            </a:r>
          </a:p>
        </p:txBody>
      </p:sp>
      <p:pic>
        <p:nvPicPr>
          <p:cNvPr id="4" name="Picture 3" descr="Screen Shot 2016-12-09 at 5.19.37 PM.png"/>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7928429" y="5715000"/>
            <a:ext cx="1215571" cy="1143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5867400"/>
            <a:ext cx="1981200" cy="802086"/>
          </a:xfrm>
          <a:prstGeom prst="rect">
            <a:avLst/>
          </a:prstGeom>
        </p:spPr>
      </p:pic>
    </p:spTree>
    <p:extLst>
      <p:ext uri="{BB962C8B-B14F-4D97-AF65-F5344CB8AC3E}">
        <p14:creationId xmlns:p14="http://schemas.microsoft.com/office/powerpoint/2010/main" val="2972792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dirty="0"/>
              <a:t>Manitoba First Nations </a:t>
            </a:r>
            <a:br>
              <a:rPr lang="en-CA" dirty="0"/>
            </a:br>
            <a:r>
              <a:rPr lang="en-CA" dirty="0"/>
              <a:t>Education Resource Centre</a:t>
            </a:r>
          </a:p>
        </p:txBody>
      </p:sp>
      <p:pic>
        <p:nvPicPr>
          <p:cNvPr id="4" name="Picture 3" descr="Screen Shot 2016-12-09 at 5.19.37 PM.png"/>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7928429" y="5715000"/>
            <a:ext cx="1215571" cy="1143000"/>
          </a:xfrm>
          <a:prstGeom prst="rect">
            <a:avLst/>
          </a:prstGeom>
        </p:spPr>
      </p:pic>
      <p:sp>
        <p:nvSpPr>
          <p:cNvPr id="6" name="Title 1"/>
          <p:cNvSpPr txBox="1">
            <a:spLocks/>
          </p:cNvSpPr>
          <p:nvPr/>
        </p:nvSpPr>
        <p:spPr>
          <a:xfrm>
            <a:off x="457200" y="4690872"/>
            <a:ext cx="8229600" cy="1252728"/>
          </a:xfrm>
          <a:prstGeom prst="rect">
            <a:avLst/>
          </a:prstGeom>
          <a:ln>
            <a:solidFill>
              <a:schemeClr val="bg1"/>
            </a:solidFill>
          </a:ln>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dirty="0">
                <a:solidFill>
                  <a:schemeClr val="bg2">
                    <a:lumMod val="50000"/>
                  </a:schemeClr>
                </a:solidFill>
              </a:rPr>
              <a:t>Regional Implementation</a:t>
            </a:r>
          </a:p>
          <a:p>
            <a:r>
              <a:rPr lang="en-CA" dirty="0">
                <a:solidFill>
                  <a:schemeClr val="bg2">
                    <a:lumMod val="50000"/>
                  </a:schemeClr>
                </a:solidFill>
              </a:rPr>
              <a:t>of Jordan’s Principle in Manitoba</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235" y="2557145"/>
            <a:ext cx="6044565" cy="2014855"/>
          </a:xfrm>
          <a:prstGeom prst="rect">
            <a:avLst/>
          </a:prstGeom>
        </p:spPr>
      </p:pic>
    </p:spTree>
    <p:extLst>
      <p:ext uri="{BB962C8B-B14F-4D97-AF65-F5344CB8AC3E}">
        <p14:creationId xmlns:p14="http://schemas.microsoft.com/office/powerpoint/2010/main" val="1803359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Values</a:t>
            </a:r>
          </a:p>
        </p:txBody>
      </p:sp>
      <p:sp>
        <p:nvSpPr>
          <p:cNvPr id="3" name="Content Placeholder 2"/>
          <p:cNvSpPr>
            <a:spLocks noGrp="1"/>
          </p:cNvSpPr>
          <p:nvPr>
            <p:ph idx="1"/>
          </p:nvPr>
        </p:nvSpPr>
        <p:spPr>
          <a:xfrm>
            <a:off x="228600" y="1981200"/>
            <a:ext cx="8686799" cy="4144963"/>
          </a:xfrm>
        </p:spPr>
        <p:txBody>
          <a:bodyPr>
            <a:normAutofit fontScale="92500" lnSpcReduction="20000"/>
          </a:bodyPr>
          <a:lstStyle/>
          <a:p>
            <a:r>
              <a:rPr lang="en-CA" b="1" dirty="0"/>
              <a:t>Children are gifts from Creator</a:t>
            </a:r>
          </a:p>
          <a:p>
            <a:pPr lvl="0"/>
            <a:r>
              <a:rPr lang="en-CA" b="1" dirty="0">
                <a:latin typeface="+mj-lt"/>
              </a:rPr>
              <a:t>“When working for these children you will be looked after.”  (Gwen Merrick, 2002)</a:t>
            </a:r>
          </a:p>
          <a:p>
            <a:pPr lvl="0"/>
            <a:r>
              <a:rPr lang="en-CA" b="1" dirty="0">
                <a:latin typeface="+mj-lt"/>
              </a:rPr>
              <a:t>Professionalism and clinical excellence</a:t>
            </a:r>
            <a:r>
              <a:rPr lang="en-CA" dirty="0">
                <a:latin typeface="+mj-lt"/>
              </a:rPr>
              <a:t>  </a:t>
            </a:r>
          </a:p>
          <a:p>
            <a:pPr lvl="0"/>
            <a:r>
              <a:rPr lang="en-CA" b="1" dirty="0">
                <a:latin typeface="+mj-lt"/>
              </a:rPr>
              <a:t>Advocacy</a:t>
            </a:r>
          </a:p>
          <a:p>
            <a:pPr lvl="0"/>
            <a:r>
              <a:rPr lang="en-CA" b="1" dirty="0">
                <a:latin typeface="+mj-lt"/>
              </a:rPr>
              <a:t>Transparency and equitable services  </a:t>
            </a:r>
            <a:r>
              <a:rPr lang="en-CA" dirty="0">
                <a:latin typeface="+mj-lt"/>
              </a:rPr>
              <a:t> </a:t>
            </a:r>
          </a:p>
          <a:p>
            <a:pPr lvl="0"/>
            <a:r>
              <a:rPr lang="en-CA" b="1" dirty="0">
                <a:latin typeface="+mj-lt"/>
              </a:rPr>
              <a:t>Interdisciplinary and interdepartmental consultation and collaboration</a:t>
            </a:r>
            <a:r>
              <a:rPr lang="en-CA" dirty="0">
                <a:latin typeface="+mj-lt"/>
              </a:rPr>
              <a:t> </a:t>
            </a:r>
          </a:p>
          <a:p>
            <a:pPr lvl="0"/>
            <a:r>
              <a:rPr lang="en-CA" b="1" dirty="0">
                <a:latin typeface="+mj-lt"/>
              </a:rPr>
              <a:t>Flexibility and balance of/within clinical practice</a:t>
            </a:r>
          </a:p>
          <a:p>
            <a:pPr lvl="0"/>
            <a:r>
              <a:rPr lang="en-CA" b="1" dirty="0">
                <a:latin typeface="+mj-lt"/>
              </a:rPr>
              <a:t>Building trusting relationships and</a:t>
            </a:r>
            <a:r>
              <a:rPr lang="en-CA" dirty="0">
                <a:latin typeface="+mj-lt"/>
              </a:rPr>
              <a:t> </a:t>
            </a:r>
            <a:r>
              <a:rPr lang="en-CA" b="1" dirty="0">
                <a:latin typeface="+mj-lt"/>
              </a:rPr>
              <a:t>responsible practice</a:t>
            </a:r>
          </a:p>
          <a:p>
            <a:pPr lvl="0"/>
            <a:r>
              <a:rPr lang="en-CA" b="1" dirty="0">
                <a:latin typeface="+mj-lt"/>
              </a:rPr>
              <a:t>Build on the intrinsic strengths and capabilities of First Nations and people with dis-abilities</a:t>
            </a:r>
            <a:endParaRPr lang="en-CA" dirty="0">
              <a:latin typeface="+mj-lt"/>
            </a:endParaRPr>
          </a:p>
        </p:txBody>
      </p:sp>
      <p:pic>
        <p:nvPicPr>
          <p:cNvPr id="4" name="Picture 3" descr="Screen Shot 2016-12-09 at 5.19.37 PM.png"/>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7928429" y="5715000"/>
            <a:ext cx="1215571" cy="1143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6019800"/>
            <a:ext cx="1961580" cy="627889"/>
          </a:xfrm>
          <a:prstGeom prst="rect">
            <a:avLst/>
          </a:prstGeom>
        </p:spPr>
      </p:pic>
    </p:spTree>
    <p:extLst>
      <p:ext uri="{BB962C8B-B14F-4D97-AF65-F5344CB8AC3E}">
        <p14:creationId xmlns:p14="http://schemas.microsoft.com/office/powerpoint/2010/main" val="2483453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52728"/>
          </a:xfrm>
        </p:spPr>
        <p:txBody>
          <a:bodyPr/>
          <a:lstStyle/>
          <a:p>
            <a:r>
              <a:rPr lang="en-CA" dirty="0"/>
              <a:t>Highlights and Impacts 1/2</a:t>
            </a:r>
          </a:p>
        </p:txBody>
      </p:sp>
      <p:sp>
        <p:nvSpPr>
          <p:cNvPr id="3" name="Content Placeholder 2"/>
          <p:cNvSpPr>
            <a:spLocks noGrp="1"/>
          </p:cNvSpPr>
          <p:nvPr>
            <p:ph idx="1"/>
          </p:nvPr>
        </p:nvSpPr>
        <p:spPr>
          <a:xfrm>
            <a:off x="228601" y="1295400"/>
            <a:ext cx="8686799" cy="4419600"/>
          </a:xfrm>
        </p:spPr>
        <p:txBody>
          <a:bodyPr>
            <a:normAutofit fontScale="25000" lnSpcReduction="20000"/>
          </a:bodyPr>
          <a:lstStyle/>
          <a:p>
            <a:pPr marL="0" indent="0">
              <a:buNone/>
            </a:pPr>
            <a:r>
              <a:rPr lang="en-CA" sz="5000" i="1" dirty="0"/>
              <a:t>This is the first time First Nations children have had consistent, comprehensive and community based clinical supports and services with appropriate follow up.</a:t>
            </a:r>
            <a:endParaRPr lang="en-CA" sz="5000" dirty="0"/>
          </a:p>
          <a:p>
            <a:pPr marL="0" indent="0">
              <a:buNone/>
            </a:pPr>
            <a:r>
              <a:rPr lang="en-CA" sz="5000" i="1" dirty="0"/>
              <a:t> </a:t>
            </a:r>
            <a:endParaRPr lang="en-CA" sz="5000" dirty="0"/>
          </a:p>
          <a:p>
            <a:pPr marL="0" lvl="0" indent="0">
              <a:buNone/>
            </a:pPr>
            <a:r>
              <a:rPr lang="en-CA" sz="5000" i="1" dirty="0"/>
              <a:t>MFNERC now employees 77 full time staff in special education/clinical services, over half are staff from First Nations communities in Manitoba. </a:t>
            </a:r>
            <a:endParaRPr lang="en-CA" sz="5000" dirty="0"/>
          </a:p>
          <a:p>
            <a:pPr marL="0" indent="0">
              <a:buNone/>
            </a:pPr>
            <a:r>
              <a:rPr lang="en-CA" sz="5000" i="1" dirty="0"/>
              <a:t> </a:t>
            </a:r>
            <a:endParaRPr lang="en-CA" sz="5000" dirty="0"/>
          </a:p>
          <a:p>
            <a:pPr marL="0" lvl="0" indent="0">
              <a:buNone/>
            </a:pPr>
            <a:r>
              <a:rPr lang="en-CA" sz="5000" i="1" dirty="0"/>
              <a:t>MFNERC is now providing community based ASL training for 28 American sign language users and their peers and caregivers; the first time for many students and their social supports, to learn their first language of communication.  </a:t>
            </a:r>
            <a:endParaRPr lang="en-CA" sz="5000" dirty="0"/>
          </a:p>
          <a:p>
            <a:pPr marL="0" indent="0">
              <a:buNone/>
            </a:pPr>
            <a:r>
              <a:rPr lang="en-CA" sz="5000" i="1" dirty="0"/>
              <a:t> </a:t>
            </a:r>
            <a:endParaRPr lang="en-CA" sz="5000" dirty="0"/>
          </a:p>
          <a:p>
            <a:pPr marL="0" lvl="0" indent="0">
              <a:buNone/>
            </a:pPr>
            <a:r>
              <a:rPr lang="en-CA" sz="5000" i="1" dirty="0"/>
              <a:t>Over 3,000 First Nations students are now receiving clinical services from a range of 10 clinical disciplines providing services under FN jurisdiction and authority.  </a:t>
            </a:r>
            <a:endParaRPr lang="en-CA" sz="5000" dirty="0"/>
          </a:p>
          <a:p>
            <a:pPr marL="0" indent="0">
              <a:buNone/>
            </a:pPr>
            <a:r>
              <a:rPr lang="en-CA" sz="5000" i="1" dirty="0"/>
              <a:t> </a:t>
            </a:r>
            <a:endParaRPr lang="en-CA" sz="5000" dirty="0"/>
          </a:p>
          <a:p>
            <a:pPr marL="0" lvl="0" indent="0">
              <a:buNone/>
            </a:pPr>
            <a:r>
              <a:rPr lang="en-CA" sz="5000" i="1" dirty="0"/>
              <a:t>Special education training initiatives under MFNERC has 128 First Nations citizens enrolled in disability related specialized graduate training programs resulting in the largest number of First Nations clinicians, and specialized teaching staff, in North America, possibly the world. Our most recent program graduated 64 First Nations Certified Resource Teachers with a 98% success rate.</a:t>
            </a:r>
          </a:p>
          <a:p>
            <a:pPr marL="0" lvl="0" indent="0">
              <a:buNone/>
            </a:pPr>
            <a:endParaRPr lang="en-CA" sz="5000" i="1" dirty="0"/>
          </a:p>
          <a:p>
            <a:pPr marL="0" lvl="0" indent="0">
              <a:buNone/>
            </a:pPr>
            <a:r>
              <a:rPr lang="en-CA" sz="5000" i="1" dirty="0"/>
              <a:t>First Nations are being trained in Clinical Disciplines of School and Clinical Psychology, Occupational Therapy, Physio therapy, Speech and Language Pathology, and Reading Literacy, and Special/Inclusive Education. </a:t>
            </a:r>
            <a:endParaRPr lang="en-CA" sz="5000" dirty="0"/>
          </a:p>
          <a:p>
            <a:pPr marL="0" indent="0">
              <a:buNone/>
            </a:pPr>
            <a:r>
              <a:rPr lang="en-CA" sz="5000" i="1" dirty="0"/>
              <a:t> </a:t>
            </a:r>
            <a:endParaRPr lang="en-CA" sz="5000" dirty="0"/>
          </a:p>
          <a:p>
            <a:pPr marL="0" lvl="0" indent="0">
              <a:buNone/>
            </a:pPr>
            <a:r>
              <a:rPr lang="en-CA" sz="5000" i="1" dirty="0"/>
              <a:t>Ground-breaking partnerships have been established by FN with the University of Manitoba, University College of the North, University of Winnipeg, University of Calgary and Minot State University, resulting in a dramatic increase in to the almost non-existent presence of First Nations enrollment in training programs for professional disciplines including Psychology (School and Clinical), Occupational Therapy, Physio Therapy, Speech and Language Pathology, and Reading/Literacy clinicians/coaches.  </a:t>
            </a:r>
          </a:p>
          <a:p>
            <a:pPr marL="0" lvl="0" indent="0">
              <a:buNone/>
            </a:pPr>
            <a:r>
              <a:rPr lang="en-CA" sz="5000" i="1" dirty="0"/>
              <a:t>  </a:t>
            </a:r>
            <a:endParaRPr lang="en-CA" sz="5000" dirty="0"/>
          </a:p>
          <a:p>
            <a:pPr marL="0" indent="0">
              <a:buNone/>
            </a:pPr>
            <a:r>
              <a:rPr lang="en-CA" i="1" dirty="0"/>
              <a:t> </a:t>
            </a:r>
            <a:endParaRPr lang="en-CA" sz="2800" dirty="0"/>
          </a:p>
        </p:txBody>
      </p:sp>
      <p:pic>
        <p:nvPicPr>
          <p:cNvPr id="4" name="Picture 3" descr="Screen Shot 2016-12-09 at 5.19.37 PM.png"/>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7928429" y="5715000"/>
            <a:ext cx="1215571" cy="1143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019800"/>
            <a:ext cx="1961580" cy="627889"/>
          </a:xfrm>
          <a:prstGeom prst="rect">
            <a:avLst/>
          </a:prstGeom>
        </p:spPr>
      </p:pic>
    </p:spTree>
    <p:extLst>
      <p:ext uri="{BB962C8B-B14F-4D97-AF65-F5344CB8AC3E}">
        <p14:creationId xmlns:p14="http://schemas.microsoft.com/office/powerpoint/2010/main" val="466290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Highlights and Impacts 2/2</a:t>
            </a:r>
          </a:p>
        </p:txBody>
      </p:sp>
      <p:sp>
        <p:nvSpPr>
          <p:cNvPr id="3" name="Content Placeholder 2"/>
          <p:cNvSpPr>
            <a:spLocks noGrp="1"/>
          </p:cNvSpPr>
          <p:nvPr>
            <p:ph idx="1"/>
          </p:nvPr>
        </p:nvSpPr>
        <p:spPr>
          <a:xfrm>
            <a:off x="228600" y="1981200"/>
            <a:ext cx="8686799" cy="4068763"/>
          </a:xfrm>
        </p:spPr>
        <p:txBody>
          <a:bodyPr>
            <a:normAutofit fontScale="32500" lnSpcReduction="20000"/>
          </a:bodyPr>
          <a:lstStyle/>
          <a:p>
            <a:pPr marL="0" lvl="0" indent="0">
              <a:buNone/>
            </a:pPr>
            <a:r>
              <a:rPr lang="en-CA" sz="4300" i="1" dirty="0"/>
              <a:t>First Nations Clinical Mental Health staff are now in place resulting in  MFNERC affiliated students now being able to access more holistic, culturally based healing and social emotional support services to address one of the highest rates of child and youth suicide in North America, amongst many other issues these staff address.</a:t>
            </a:r>
            <a:endParaRPr lang="en-CA" sz="4300" dirty="0"/>
          </a:p>
          <a:p>
            <a:pPr marL="0" indent="0">
              <a:buNone/>
            </a:pPr>
            <a:r>
              <a:rPr lang="en-CA" sz="4300" i="1" dirty="0"/>
              <a:t> </a:t>
            </a:r>
            <a:endParaRPr lang="en-CA" sz="4300" dirty="0"/>
          </a:p>
          <a:p>
            <a:pPr marL="0" lvl="0" indent="0">
              <a:buNone/>
            </a:pPr>
            <a:r>
              <a:rPr lang="en-CA" sz="4300" i="1" dirty="0"/>
              <a:t>MFNERC students now have access to a range of 10 different clinical disciplines/specialties under one roof, working collaboratively to provide social, emotional, physical, intellectual and spiritual (connection to nature and its’ purpose) supports to all MFNERC affiliated students.  </a:t>
            </a:r>
            <a:endParaRPr lang="en-CA" sz="4300" dirty="0"/>
          </a:p>
          <a:p>
            <a:pPr marL="0" indent="0">
              <a:buNone/>
            </a:pPr>
            <a:r>
              <a:rPr lang="en-CA" sz="4300" i="1" dirty="0"/>
              <a:t> </a:t>
            </a:r>
            <a:endParaRPr lang="en-CA" sz="4300" dirty="0"/>
          </a:p>
          <a:p>
            <a:pPr marL="0" lvl="0" indent="0">
              <a:buNone/>
            </a:pPr>
            <a:r>
              <a:rPr lang="en-CA" sz="4300" i="1" dirty="0"/>
              <a:t>The supports offered through FN clinical services represents a historic example of interdepartmental collaboration between health and education to provide the best possible community based specialised support and care to all FN children and their caregivers.</a:t>
            </a:r>
            <a:endParaRPr lang="en-CA" sz="4300" dirty="0"/>
          </a:p>
          <a:p>
            <a:pPr marL="0" indent="0">
              <a:buNone/>
            </a:pPr>
            <a:r>
              <a:rPr lang="en-CA" sz="4300" i="1" dirty="0"/>
              <a:t> </a:t>
            </a:r>
            <a:endParaRPr lang="en-CA" sz="4300" dirty="0"/>
          </a:p>
          <a:p>
            <a:pPr marL="0" lvl="0" indent="0">
              <a:buNone/>
            </a:pPr>
            <a:r>
              <a:rPr lang="en-CA" sz="4300" i="1" dirty="0"/>
              <a:t>First Nations MFNERC clinical practice is evolving from a T3 intervention model (one on one direct assessment and intervention) towards a model that also includes targeted small group intervention (T2) and universal interventions for all students that prevent and promote (T1); the data from outcomes measures will inform individual clinician practice and guide clinical practice as a whole for all MFNERC affiliated schools.</a:t>
            </a:r>
          </a:p>
          <a:p>
            <a:pPr marL="0" lvl="0" indent="0">
              <a:buNone/>
            </a:pPr>
            <a:endParaRPr lang="en-CA" sz="4300" i="1" dirty="0"/>
          </a:p>
          <a:p>
            <a:pPr marL="0" lvl="0" indent="0">
              <a:buNone/>
            </a:pPr>
            <a:r>
              <a:rPr lang="en-CA" sz="4300" i="1" dirty="0"/>
              <a:t>This is the first time community based Audiology services have provided to any First Nations school in Canada.</a:t>
            </a:r>
            <a:endParaRPr lang="en-CA" sz="4300" dirty="0"/>
          </a:p>
          <a:p>
            <a:pPr marL="0" lvl="0" indent="0">
              <a:buNone/>
            </a:pPr>
            <a:endParaRPr lang="en-CA" sz="4300" i="1" dirty="0"/>
          </a:p>
          <a:p>
            <a:pPr marL="0" lvl="0" indent="0">
              <a:buNone/>
            </a:pPr>
            <a:r>
              <a:rPr lang="en-CA" sz="4300" i="1" dirty="0"/>
              <a:t>FN Clinical services of our organization has a number of quality assurance practices/procedures in place.  </a:t>
            </a:r>
            <a:endParaRPr lang="en-CA" sz="4300" dirty="0"/>
          </a:p>
          <a:p>
            <a:endParaRPr lang="en-CA" sz="4300" dirty="0"/>
          </a:p>
          <a:p>
            <a:pPr marL="0" indent="0">
              <a:buNone/>
            </a:pPr>
            <a:endParaRPr lang="en-CA" sz="2800" dirty="0"/>
          </a:p>
          <a:p>
            <a:pPr marL="0" indent="0">
              <a:buNone/>
            </a:pPr>
            <a:endParaRPr lang="en-CA" dirty="0"/>
          </a:p>
        </p:txBody>
      </p:sp>
      <p:pic>
        <p:nvPicPr>
          <p:cNvPr id="4" name="Picture 3" descr="Screen Shot 2016-12-09 at 5.19.37 PM.png"/>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7928429" y="5715000"/>
            <a:ext cx="1215571" cy="1143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019800"/>
            <a:ext cx="1961580" cy="627889"/>
          </a:xfrm>
          <a:prstGeom prst="rect">
            <a:avLst/>
          </a:prstGeom>
        </p:spPr>
      </p:pic>
    </p:spTree>
    <p:extLst>
      <p:ext uri="{BB962C8B-B14F-4D97-AF65-F5344CB8AC3E}">
        <p14:creationId xmlns:p14="http://schemas.microsoft.com/office/powerpoint/2010/main" val="2811540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Services Provided to </a:t>
            </a:r>
            <a:br>
              <a:rPr lang="en-CA" dirty="0"/>
            </a:br>
            <a:r>
              <a:rPr lang="en-CA" dirty="0"/>
              <a:t>First Nations Schools 1/2 </a:t>
            </a:r>
          </a:p>
        </p:txBody>
      </p:sp>
      <p:sp>
        <p:nvSpPr>
          <p:cNvPr id="3" name="Content Placeholder 2"/>
          <p:cNvSpPr>
            <a:spLocks noGrp="1"/>
          </p:cNvSpPr>
          <p:nvPr>
            <p:ph idx="1"/>
          </p:nvPr>
        </p:nvSpPr>
        <p:spPr>
          <a:xfrm>
            <a:off x="152400" y="1981200"/>
            <a:ext cx="8762999" cy="4191000"/>
          </a:xfrm>
        </p:spPr>
        <p:txBody>
          <a:bodyPr>
            <a:normAutofit fontScale="25000" lnSpcReduction="20000"/>
          </a:bodyPr>
          <a:lstStyle/>
          <a:p>
            <a:pPr lvl="0"/>
            <a:r>
              <a:rPr lang="en-US" sz="4300" dirty="0"/>
              <a:t>American Sign Language (ASL) and Deaf and Hard of Hearing</a:t>
            </a:r>
            <a:br>
              <a:rPr lang="en-US" sz="4300" dirty="0"/>
            </a:br>
            <a:r>
              <a:rPr lang="en-CA" sz="4300" dirty="0"/>
              <a:t>MFNERC’s Deaf and Hard of Hearing facilitators use a wide range of services, resources, and information to support students’ language development, communication access, and academic and socio-emotional needs. Staff are trained in a variety of inclusive support methods including American Sign Language (ASL) development, as well as educational placement and programming.</a:t>
            </a:r>
          </a:p>
          <a:p>
            <a:pPr marL="0" lvl="0" indent="0">
              <a:buNone/>
            </a:pPr>
            <a:endParaRPr lang="en-CA" sz="4300" dirty="0"/>
          </a:p>
          <a:p>
            <a:pPr lvl="0"/>
            <a:r>
              <a:rPr lang="en-US" sz="4300" dirty="0"/>
              <a:t>Educational Audiology</a:t>
            </a:r>
            <a:br>
              <a:rPr lang="en-US" sz="4300" dirty="0"/>
            </a:br>
            <a:r>
              <a:rPr lang="en-CA" sz="4300" dirty="0"/>
              <a:t>Our educational audiologists are members of a multi-disciplinary team who work to provide comprehensive, educationally relevant hearing evaluations to students within First Nations schools. Staff are trained in a range of skills including consultation, assessment, and evaluation, as well as in the management of hearing assistance technology.</a:t>
            </a:r>
          </a:p>
          <a:p>
            <a:pPr marL="0" indent="0">
              <a:buNone/>
            </a:pPr>
            <a:endParaRPr lang="en-CA" sz="4300" dirty="0"/>
          </a:p>
          <a:p>
            <a:pPr lvl="0"/>
            <a:r>
              <a:rPr lang="en-US" sz="4300" dirty="0"/>
              <a:t>Literacy Coaching</a:t>
            </a:r>
            <a:br>
              <a:rPr lang="en-US" sz="4300" dirty="0"/>
            </a:br>
            <a:r>
              <a:rPr lang="en-US" sz="4300" dirty="0"/>
              <a:t>MFNERC’s literacy coaches use and design remedial interventions for students facing literacy related challenges. </a:t>
            </a:r>
            <a:r>
              <a:rPr lang="en-CA" sz="4300" dirty="0"/>
              <a:t>Literacy coaches offer a broad range of services including diagnostic and remedial techniques, as well as in the development of cross-cultural approaches and solutions to address the unique literacy challenges faced by First Nations students.</a:t>
            </a:r>
          </a:p>
          <a:p>
            <a:pPr marL="0" indent="0">
              <a:buNone/>
            </a:pPr>
            <a:endParaRPr lang="en-CA" sz="4300" dirty="0"/>
          </a:p>
          <a:p>
            <a:pPr lvl="0"/>
            <a:r>
              <a:rPr lang="en-US" sz="4300" dirty="0"/>
              <a:t>Occupational Therapy (OT)</a:t>
            </a:r>
            <a:br>
              <a:rPr lang="en-US" sz="4300" dirty="0"/>
            </a:br>
            <a:r>
              <a:rPr lang="en-US" sz="4300" dirty="0"/>
              <a:t>OT focuses on supporting students’ function and quality of life in everyday activities. In a school setting these can include self-care, leisure and productivity (e.g. playing on the playground, socializing, classroom work). Our occupational therapists assess students’ abilities to participate or engage in their daily activities, and work with students, caregivers and school staff to address any needs and challenges. </a:t>
            </a:r>
          </a:p>
          <a:p>
            <a:pPr lvl="0"/>
            <a:endParaRPr lang="en-US" sz="4300" dirty="0"/>
          </a:p>
          <a:p>
            <a:r>
              <a:rPr lang="en-US" sz="4300" dirty="0"/>
              <a:t>Physiotherapy</a:t>
            </a:r>
            <a:br>
              <a:rPr lang="en-US" sz="4300" dirty="0"/>
            </a:br>
            <a:r>
              <a:rPr lang="en-US" sz="4300" dirty="0"/>
              <a:t>The goal of physiotherapy is to improve students’ physical access to their education by providing programming to improve independence, physical literacy and adaptive skills. Our Physiotherapists </a:t>
            </a:r>
            <a:r>
              <a:rPr lang="en-CA" sz="4300" dirty="0"/>
              <a:t>are highly trained in a range of skills including consultation, assessment, and evaluation</a:t>
            </a:r>
            <a:r>
              <a:rPr lang="en-US" sz="4300" dirty="0"/>
              <a:t>. They work with students who have identified needs in the areas of mobility, flexibility, strength and/or coordination; physical limitations; or delayed gross motor skills.</a:t>
            </a:r>
            <a:endParaRPr lang="en-CA" sz="4300" dirty="0"/>
          </a:p>
          <a:p>
            <a:endParaRPr lang="en-CA" dirty="0"/>
          </a:p>
        </p:txBody>
      </p:sp>
      <p:pic>
        <p:nvPicPr>
          <p:cNvPr id="4" name="Picture 3" descr="Screen Shot 2016-12-09 at 5.19.37 PM.png"/>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7928429" y="5715000"/>
            <a:ext cx="1215571" cy="1143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019800"/>
            <a:ext cx="1961580" cy="627889"/>
          </a:xfrm>
          <a:prstGeom prst="rect">
            <a:avLst/>
          </a:prstGeom>
        </p:spPr>
      </p:pic>
    </p:spTree>
    <p:extLst>
      <p:ext uri="{BB962C8B-B14F-4D97-AF65-F5344CB8AC3E}">
        <p14:creationId xmlns:p14="http://schemas.microsoft.com/office/powerpoint/2010/main" val="2375438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Service Provided to</a:t>
            </a:r>
            <a:br>
              <a:rPr lang="en-CA" dirty="0"/>
            </a:br>
            <a:r>
              <a:rPr lang="en-CA" dirty="0"/>
              <a:t>First Nations Schools 2/2</a:t>
            </a:r>
          </a:p>
        </p:txBody>
      </p:sp>
      <p:sp>
        <p:nvSpPr>
          <p:cNvPr id="3" name="Content Placeholder 2"/>
          <p:cNvSpPr>
            <a:spLocks noGrp="1"/>
          </p:cNvSpPr>
          <p:nvPr>
            <p:ph idx="1"/>
          </p:nvPr>
        </p:nvSpPr>
        <p:spPr>
          <a:xfrm>
            <a:off x="152400" y="1905000"/>
            <a:ext cx="8762999" cy="4267200"/>
          </a:xfrm>
        </p:spPr>
        <p:txBody>
          <a:bodyPr>
            <a:normAutofit fontScale="47500" lnSpcReduction="20000"/>
          </a:bodyPr>
          <a:lstStyle/>
          <a:p>
            <a:pPr marL="0" indent="0">
              <a:buNone/>
            </a:pPr>
            <a:endParaRPr lang="en-CA" dirty="0"/>
          </a:p>
          <a:p>
            <a:pPr lvl="0"/>
            <a:r>
              <a:rPr lang="en-US" dirty="0"/>
              <a:t>School Psychology</a:t>
            </a:r>
            <a:br>
              <a:rPr lang="en-US" dirty="0"/>
            </a:br>
            <a:r>
              <a:rPr lang="en-US" dirty="0"/>
              <a:t>School Psychology seeks to support students’ ability to learn by applying expertise in the areas of mental health, learning, and behavior, to help children and youth succeed academically, socially, behaviourally and emotionally. MFNERC’s school psychologists partner with families, teachers, school administrators and other professionals to create safe, healthy, and supportive learning environments that strengthen connections between home, school and community. </a:t>
            </a:r>
            <a:endParaRPr lang="en-CA" dirty="0"/>
          </a:p>
          <a:p>
            <a:pPr marL="0" indent="0">
              <a:buNone/>
            </a:pPr>
            <a:endParaRPr lang="en-CA" dirty="0"/>
          </a:p>
          <a:p>
            <a:pPr lvl="0"/>
            <a:r>
              <a:rPr lang="en-US" dirty="0"/>
              <a:t>Speech-Language Pathology</a:t>
            </a:r>
            <a:br>
              <a:rPr lang="en-US" dirty="0"/>
            </a:br>
            <a:r>
              <a:rPr lang="en-US" dirty="0"/>
              <a:t>Speech-Language Pathology focuses on identifying whether students have speech, language, or other communication difficulties (e.g. articulation disorders, difficulty swallowing, stuttering, voice disorders, limited vocabulary). MFNERC’s Speech-Language Pathologists are highly trained to assess, evaluate, consult and follow-up with students, families and school staff.  They work as part of a multidisciplinary team to provide therapy programs to help students become better communicators.</a:t>
            </a:r>
            <a:endParaRPr lang="en-CA" dirty="0"/>
          </a:p>
          <a:p>
            <a:pPr marL="0" indent="0">
              <a:buNone/>
            </a:pPr>
            <a:endParaRPr lang="en-CA" dirty="0"/>
          </a:p>
          <a:p>
            <a:pPr lvl="0"/>
            <a:r>
              <a:rPr lang="en-US" dirty="0"/>
              <a:t>Student Support</a:t>
            </a:r>
            <a:br>
              <a:rPr lang="en-US" dirty="0"/>
            </a:br>
            <a:r>
              <a:rPr lang="en-CA" dirty="0"/>
              <a:t>The Centre’s student support facilitators provide holistic, social-emotional wellness services to First Nations schools throughout Manitoba. Staff are trained to collaborate with students and their families, teachers, and the wider community to uphold the integrity of mental health. Special skills used by student support facilitators include the implementation of interventions developed by a school team, as well as in the maintenance of school records and reports.</a:t>
            </a:r>
          </a:p>
          <a:p>
            <a:pPr marL="0" indent="0">
              <a:buNone/>
            </a:pPr>
            <a:endParaRPr lang="en-CA" dirty="0"/>
          </a:p>
          <a:p>
            <a:r>
              <a:rPr lang="en-US" dirty="0"/>
              <a:t>Unified Referral Intake System (URIS) Nurse</a:t>
            </a:r>
            <a:br>
              <a:rPr lang="en-US" dirty="0"/>
            </a:br>
            <a:r>
              <a:rPr lang="en-US" dirty="0"/>
              <a:t>MFNERC’s Unified Referral and Intake System (URIS) Nurse provides support to children with health needs in collaboration with families and school programs. The URIS Nurse works in accordance with the College of Registered Nurses (CRNM) Standards of Practice, Registered Nurse Act and Registered Nurse Regulation, and the Canadian Nurses’ Association Code of Ethics. Functioning as a critical school support member, the URIS Nurse is </a:t>
            </a:r>
            <a:endParaRPr lang="en-CA" dirty="0"/>
          </a:p>
        </p:txBody>
      </p:sp>
      <p:pic>
        <p:nvPicPr>
          <p:cNvPr id="4" name="Picture 3" descr="Screen Shot 2016-12-09 at 5.19.37 PM.png"/>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7928429" y="5715000"/>
            <a:ext cx="1215571" cy="1143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867400"/>
            <a:ext cx="1981200" cy="802086"/>
          </a:xfrm>
          <a:prstGeom prst="rect">
            <a:avLst/>
          </a:prstGeom>
        </p:spPr>
      </p:pic>
    </p:spTree>
    <p:extLst>
      <p:ext uri="{BB962C8B-B14F-4D97-AF65-F5344CB8AC3E}">
        <p14:creationId xmlns:p14="http://schemas.microsoft.com/office/powerpoint/2010/main" val="2753907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685800"/>
            <a:ext cx="2133600" cy="86378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745466"/>
            <a:ext cx="2194153" cy="702334"/>
          </a:xfrm>
          <a:prstGeom prst="rect">
            <a:avLst/>
          </a:prstGeom>
        </p:spPr>
      </p:pic>
      <p:pic>
        <p:nvPicPr>
          <p:cNvPr id="8" name="Picture 7" descr="AMC Logo"/>
          <p:cNvPicPr/>
          <p:nvPr/>
        </p:nvPicPr>
        <p:blipFill>
          <a:blip r:embed="rId4" cstate="print"/>
          <a:srcRect/>
          <a:stretch>
            <a:fillRect/>
          </a:stretch>
        </p:blipFill>
        <p:spPr bwMode="auto">
          <a:xfrm>
            <a:off x="6934200" y="467738"/>
            <a:ext cx="1222829" cy="1589662"/>
          </a:xfrm>
          <a:prstGeom prst="rect">
            <a:avLst/>
          </a:prstGeom>
          <a:noFill/>
        </p:spPr>
      </p:pic>
      <p:graphicFrame>
        <p:nvGraphicFramePr>
          <p:cNvPr id="10" name="Content Placeholder 9"/>
          <p:cNvGraphicFramePr>
            <a:graphicFrameLocks noGrp="1"/>
          </p:cNvGraphicFramePr>
          <p:nvPr>
            <p:ph idx="1"/>
            <p:extLst>
              <p:ext uri="{D42A27DB-BD31-4B8C-83A1-F6EECF244321}">
                <p14:modId xmlns:p14="http://schemas.microsoft.com/office/powerpoint/2010/main" val="1668179766"/>
              </p:ext>
            </p:extLst>
          </p:nvPr>
        </p:nvGraphicFramePr>
        <p:xfrm>
          <a:off x="76200" y="3276601"/>
          <a:ext cx="8991600" cy="2362200"/>
        </p:xfrm>
        <a:graphic>
          <a:graphicData uri="http://schemas.openxmlformats.org/drawingml/2006/table">
            <a:tbl>
              <a:tblPr firstRow="1" bandRow="1">
                <a:tableStyleId>{B301B821-A1FF-4177-AEE7-76D212191A09}</a:tableStyleId>
              </a:tblPr>
              <a:tblGrid>
                <a:gridCol w="2869302">
                  <a:extLst>
                    <a:ext uri="{9D8B030D-6E8A-4147-A177-3AD203B41FA5}">
                      <a16:colId xmlns:a16="http://schemas.microsoft.com/office/drawing/2014/main" val="20000"/>
                    </a:ext>
                  </a:extLst>
                </a:gridCol>
                <a:gridCol w="2791752">
                  <a:extLst>
                    <a:ext uri="{9D8B030D-6E8A-4147-A177-3AD203B41FA5}">
                      <a16:colId xmlns:a16="http://schemas.microsoft.com/office/drawing/2014/main" val="20001"/>
                    </a:ext>
                  </a:extLst>
                </a:gridCol>
                <a:gridCol w="3330546">
                  <a:extLst>
                    <a:ext uri="{9D8B030D-6E8A-4147-A177-3AD203B41FA5}">
                      <a16:colId xmlns:a16="http://schemas.microsoft.com/office/drawing/2014/main" val="20002"/>
                    </a:ext>
                  </a:extLst>
                </a:gridCol>
              </a:tblGrid>
              <a:tr h="456733">
                <a:tc gridSpan="3">
                  <a:txBody>
                    <a:bodyPr/>
                    <a:lstStyle/>
                    <a:p>
                      <a:pPr algn="ctr"/>
                      <a:r>
                        <a:rPr lang="en-CA" sz="1600" dirty="0"/>
                        <a:t>Questions or Comments Related to Presentation Please</a:t>
                      </a:r>
                      <a:r>
                        <a:rPr lang="en-CA" sz="1600" baseline="0" dirty="0"/>
                        <a:t> Contact</a:t>
                      </a:r>
                      <a:endParaRPr lang="en-CA" sz="1600" dirty="0"/>
                    </a:p>
                  </a:txBody>
                  <a:tcPr/>
                </a:tc>
                <a:tc hMerge="1">
                  <a:txBody>
                    <a:bodyPr/>
                    <a:lstStyle/>
                    <a:p>
                      <a:endParaRPr lang="en-CA"/>
                    </a:p>
                  </a:txBody>
                  <a:tcPr/>
                </a:tc>
                <a:tc hMerge="1">
                  <a:txBody>
                    <a:bodyPr/>
                    <a:lstStyle/>
                    <a:p>
                      <a:endParaRPr lang="en-CA" dirty="0"/>
                    </a:p>
                  </a:txBody>
                  <a:tcPr/>
                </a:tc>
                <a:extLst>
                  <a:ext uri="{0D108BD9-81ED-4DB2-BD59-A6C34878D82A}">
                    <a16:rowId xmlns:a16="http://schemas.microsoft.com/office/drawing/2014/main" val="10000"/>
                  </a:ext>
                </a:extLst>
              </a:tr>
              <a:tr h="1905467">
                <a:tc>
                  <a:txBody>
                    <a:bodyPr/>
                    <a:lstStyle/>
                    <a:p>
                      <a:r>
                        <a:rPr lang="en-CA" sz="1600" dirty="0"/>
                        <a:t>Jaron Hart</a:t>
                      </a:r>
                    </a:p>
                    <a:p>
                      <a:r>
                        <a:rPr lang="en-CA" sz="1600" dirty="0"/>
                        <a:t>Policy Analyst </a:t>
                      </a:r>
                    </a:p>
                    <a:p>
                      <a:r>
                        <a:rPr lang="en-CA" sz="1600" dirty="0"/>
                        <a:t>Assembly of Manitoba Chiefs</a:t>
                      </a:r>
                    </a:p>
                    <a:p>
                      <a:r>
                        <a:rPr lang="en-CA" sz="1600" dirty="0"/>
                        <a:t>(204) 957-8456</a:t>
                      </a:r>
                    </a:p>
                    <a:p>
                      <a:r>
                        <a:rPr lang="en-CA" sz="1600" dirty="0">
                          <a:hlinkClick r:id="rId5"/>
                        </a:rPr>
                        <a:t>jhart@manitobachiefs.com</a:t>
                      </a:r>
                      <a:r>
                        <a:rPr lang="en-CA" sz="1600" baseline="0" dirty="0"/>
                        <a:t> </a:t>
                      </a:r>
                      <a:endParaRPr lang="en-CA" sz="1600" dirty="0"/>
                    </a:p>
                  </a:txBody>
                  <a:tcPr/>
                </a:tc>
                <a:tc>
                  <a:txBody>
                    <a:bodyPr/>
                    <a:lstStyle/>
                    <a:p>
                      <a:r>
                        <a:rPr lang="en-CA" sz="1600" dirty="0"/>
                        <a:t>Ryan McKay</a:t>
                      </a:r>
                    </a:p>
                    <a:p>
                      <a:r>
                        <a:rPr lang="en-CA" sz="1600" dirty="0"/>
                        <a:t>Lead Special Needs Advocate </a:t>
                      </a:r>
                    </a:p>
                    <a:p>
                      <a:r>
                        <a:rPr lang="en-CA" sz="1600" dirty="0"/>
                        <a:t>Eagle Urban Transition Centre</a:t>
                      </a:r>
                    </a:p>
                    <a:p>
                      <a:r>
                        <a:rPr lang="en-CA" sz="1600" dirty="0"/>
                        <a:t>(204) 957-3054</a:t>
                      </a:r>
                    </a:p>
                    <a:p>
                      <a:r>
                        <a:rPr lang="en-CA" sz="1600" dirty="0">
                          <a:hlinkClick r:id="rId6"/>
                        </a:rPr>
                        <a:t>rmckay@manitobachiefs.com</a:t>
                      </a:r>
                      <a:r>
                        <a:rPr lang="en-CA" sz="1600" dirty="0"/>
                        <a:t> </a:t>
                      </a:r>
                    </a:p>
                  </a:txBody>
                  <a:tcPr/>
                </a:tc>
                <a:tc>
                  <a:txBody>
                    <a:bodyPr/>
                    <a:lstStyle/>
                    <a:p>
                      <a:r>
                        <a:rPr lang="en-CA" sz="1600" dirty="0"/>
                        <a:t>Don Shackle</a:t>
                      </a:r>
                      <a:r>
                        <a:rPr lang="en-CA" sz="1600" baseline="0" dirty="0"/>
                        <a:t> </a:t>
                      </a:r>
                    </a:p>
                    <a:p>
                      <a:r>
                        <a:rPr lang="en-CA" sz="1600" baseline="0" dirty="0"/>
                        <a:t>Manager of Clinical Support Services &amp; Special Education</a:t>
                      </a:r>
                    </a:p>
                    <a:p>
                      <a:r>
                        <a:rPr lang="en-CA" sz="1600" baseline="0" dirty="0"/>
                        <a:t>Manitoba First Nations Education Resource Centre</a:t>
                      </a:r>
                    </a:p>
                    <a:p>
                      <a:r>
                        <a:rPr lang="en-CA" sz="1600" baseline="0" dirty="0"/>
                        <a:t>(204) 594-1290 Ext. 2074</a:t>
                      </a:r>
                    </a:p>
                    <a:p>
                      <a:r>
                        <a:rPr lang="en-CA" sz="1600" baseline="0" dirty="0">
                          <a:hlinkClick r:id="rId7"/>
                        </a:rPr>
                        <a:t>dons@mfnerc.com</a:t>
                      </a:r>
                      <a:r>
                        <a:rPr lang="en-CA" sz="1600" baseline="0" dirty="0"/>
                        <a:t> </a:t>
                      </a:r>
                      <a:endParaRPr lang="en-CA" sz="16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81616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p:cNvSpPr>
          <p:nvPr>
            <p:ph type="body" idx="1"/>
          </p:nvPr>
        </p:nvSpPr>
        <p:spPr>
          <a:xfrm>
            <a:off x="152400" y="1981200"/>
            <a:ext cx="8686800" cy="3733800"/>
          </a:xfrm>
        </p:spPr>
        <p:txBody>
          <a:bodyPr>
            <a:normAutofit/>
          </a:bodyPr>
          <a:lstStyle/>
          <a:p>
            <a:pPr algn="just">
              <a:buFont typeface="Wingdings" pitchFamily="2" charset="2"/>
              <a:buChar char="q"/>
            </a:pPr>
            <a:r>
              <a:rPr lang="en-US" sz="2400" i="1" dirty="0"/>
              <a:t>Keewaywin: Our Way Home, Manitoba First Nations Engagement </a:t>
            </a:r>
            <a:r>
              <a:rPr lang="en-US" sz="2400" dirty="0"/>
              <a:t>is an Assembly of Manitoba Chiefs led initiative.  It was designed to get First Nations input on the design and delivery of a regional response to the Canadian Human Rights Tribunal decision to stop discriminating against First Nations children that includes:</a:t>
            </a:r>
          </a:p>
          <a:p>
            <a:pPr lvl="1" algn="just">
              <a:buFont typeface="Wingdings" pitchFamily="2" charset="2"/>
              <a:buChar char="q"/>
            </a:pPr>
            <a:r>
              <a:rPr lang="en-US" sz="2400" dirty="0"/>
              <a:t>Full implementation of Jordan’s Principle;  </a:t>
            </a:r>
          </a:p>
          <a:p>
            <a:pPr lvl="1" algn="just">
              <a:buFont typeface="Wingdings" pitchFamily="2" charset="2"/>
              <a:buChar char="q"/>
            </a:pPr>
            <a:r>
              <a:rPr lang="en-US" sz="2400" dirty="0"/>
              <a:t>Reform the First Nations Child and Family Services (FNCFS) Program. </a:t>
            </a:r>
          </a:p>
          <a:p>
            <a:pPr>
              <a:buNone/>
            </a:pPr>
            <a:endParaRPr lang="en-US" sz="5500" b="1" u="sng" dirty="0"/>
          </a:p>
        </p:txBody>
      </p:sp>
      <p:pic>
        <p:nvPicPr>
          <p:cNvPr id="7" name="Picture 6" descr="AMC Logo"/>
          <p:cNvPicPr/>
          <p:nvPr/>
        </p:nvPicPr>
        <p:blipFill>
          <a:blip r:embed="rId3" cstate="print"/>
          <a:srcRect/>
          <a:stretch>
            <a:fillRect/>
          </a:stretch>
        </p:blipFill>
        <p:spPr bwMode="auto">
          <a:xfrm>
            <a:off x="228600" y="5667375"/>
            <a:ext cx="733425" cy="1114425"/>
          </a:xfrm>
          <a:prstGeom prst="rect">
            <a:avLst/>
          </a:prstGeom>
          <a:noFill/>
        </p:spPr>
      </p:pic>
      <p:pic>
        <p:nvPicPr>
          <p:cNvPr id="10" name="Picture 9" descr="Screen Shot 2016-12-09 at 5.19.37 PM.png"/>
          <p:cNvPicPr>
            <a:picLocks noChangeAspect="1"/>
          </p:cNvPicPr>
          <p:nvPr/>
        </p:nvPicPr>
        <p:blipFill>
          <a:blip r:embed="rId4" cstate="print">
            <a:biLevel thresh="50000"/>
            <a:extLst>
              <a:ext uri="{28A0092B-C50C-407E-A947-70E740481C1C}">
                <a14:useLocalDpi xmlns:a14="http://schemas.microsoft.com/office/drawing/2010/main" val="0"/>
              </a:ext>
            </a:extLst>
          </a:blip>
          <a:stretch>
            <a:fillRect/>
          </a:stretch>
        </p:blipFill>
        <p:spPr>
          <a:xfrm>
            <a:off x="7928429" y="5715000"/>
            <a:ext cx="1215571" cy="1143000"/>
          </a:xfrm>
          <a:prstGeom prst="rect">
            <a:avLst/>
          </a:prstGeom>
        </p:spPr>
      </p:pic>
      <p:sp>
        <p:nvSpPr>
          <p:cNvPr id="12" name="Title 1"/>
          <p:cNvSpPr>
            <a:spLocks noGrp="1"/>
          </p:cNvSpPr>
          <p:nvPr>
            <p:ph type="title"/>
          </p:nvPr>
        </p:nvSpPr>
        <p:spPr>
          <a:xfrm>
            <a:off x="381000" y="533400"/>
            <a:ext cx="8534400" cy="838200"/>
          </a:xfrm>
        </p:spPr>
        <p:txBody>
          <a:bodyPr>
            <a:noAutofit/>
          </a:bodyPr>
          <a:lstStyle/>
          <a:p>
            <a:pPr algn="ctr"/>
            <a:r>
              <a:rPr lang="en-US" sz="3000" dirty="0"/>
              <a:t>Background: Manitoba Regional Approach to</a:t>
            </a:r>
            <a:br>
              <a:rPr lang="en-US" sz="3000" dirty="0"/>
            </a:br>
            <a:r>
              <a:rPr lang="en-US" sz="3000" dirty="0"/>
              <a:t>Jordan’s Principle Implementation</a:t>
            </a:r>
          </a:p>
        </p:txBody>
      </p:sp>
    </p:spTree>
    <p:extLst>
      <p:ext uri="{BB962C8B-B14F-4D97-AF65-F5344CB8AC3E}">
        <p14:creationId xmlns:p14="http://schemas.microsoft.com/office/powerpoint/2010/main" val="204753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102243"/>
            <a:ext cx="5791200" cy="3765157"/>
          </a:xfrm>
        </p:spPr>
        <p:txBody>
          <a:bodyPr>
            <a:noAutofit/>
          </a:bodyPr>
          <a:lstStyle/>
          <a:p>
            <a:pPr>
              <a:buFont typeface="Wingdings" pitchFamily="2" charset="2"/>
              <a:buChar char="q"/>
            </a:pPr>
            <a:r>
              <a:rPr lang="en-US" sz="2000" dirty="0"/>
              <a:t>Final Report identifies the information on how to fully implement Jordan’s Principle in Manitoba. </a:t>
            </a:r>
            <a:endParaRPr lang="en-US" sz="2000" i="1" dirty="0"/>
          </a:p>
          <a:p>
            <a:pPr>
              <a:buFont typeface="Wingdings" pitchFamily="2" charset="2"/>
              <a:buChar char="q"/>
            </a:pPr>
            <a:r>
              <a:rPr lang="en-US" sz="2000" dirty="0"/>
              <a:t>Reviewed and approved by the AMC Executive Council of Chiefs on September 13, 2017.  It was shared with all Manitoba First Nations, and the First Nations who participated in the engagement will receive their individual PATH from the engagement sessions. </a:t>
            </a:r>
          </a:p>
          <a:p>
            <a:pPr>
              <a:buFont typeface="Wingdings" pitchFamily="2" charset="2"/>
              <a:buChar char="q"/>
            </a:pPr>
            <a:r>
              <a:rPr lang="en-US" sz="2000" dirty="0"/>
              <a:t>Report was also provided to Health Canada and INAC, now restructured as ISC.</a:t>
            </a:r>
          </a:p>
        </p:txBody>
      </p:sp>
      <p:sp>
        <p:nvSpPr>
          <p:cNvPr id="2" name="Title 1"/>
          <p:cNvSpPr>
            <a:spLocks noGrp="1"/>
          </p:cNvSpPr>
          <p:nvPr>
            <p:ph type="title"/>
          </p:nvPr>
        </p:nvSpPr>
        <p:spPr>
          <a:xfrm>
            <a:off x="457200" y="457200"/>
            <a:ext cx="8534400" cy="838200"/>
          </a:xfrm>
        </p:spPr>
        <p:txBody>
          <a:bodyPr>
            <a:noAutofit/>
          </a:bodyPr>
          <a:lstStyle/>
          <a:p>
            <a:r>
              <a:rPr lang="en-US" sz="3600" dirty="0"/>
              <a:t>Engagement Report</a:t>
            </a:r>
          </a:p>
        </p:txBody>
      </p:sp>
      <p:pic>
        <p:nvPicPr>
          <p:cNvPr id="10" name="Picture 9" descr="Screen Shot 2017-10-17 at 10.01.28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1873643"/>
            <a:ext cx="2895600" cy="3815524"/>
          </a:xfrm>
          <a:prstGeom prst="rect">
            <a:avLst/>
          </a:prstGeom>
        </p:spPr>
      </p:pic>
      <p:pic>
        <p:nvPicPr>
          <p:cNvPr id="7" name="Picture 6" descr="AMC Logo"/>
          <p:cNvPicPr/>
          <p:nvPr/>
        </p:nvPicPr>
        <p:blipFill>
          <a:blip r:embed="rId3" cstate="print"/>
          <a:srcRect/>
          <a:stretch>
            <a:fillRect/>
          </a:stretch>
        </p:blipFill>
        <p:spPr bwMode="auto">
          <a:xfrm>
            <a:off x="228600" y="5667375"/>
            <a:ext cx="733425" cy="1114425"/>
          </a:xfrm>
          <a:prstGeom prst="rect">
            <a:avLst/>
          </a:prstGeom>
          <a:noFill/>
        </p:spPr>
      </p:pic>
      <p:pic>
        <p:nvPicPr>
          <p:cNvPr id="11" name="Picture 10" descr="Screen Shot 2016-12-09 at 5.19.37 PM.png"/>
          <p:cNvPicPr>
            <a:picLocks noChangeAspect="1"/>
          </p:cNvPicPr>
          <p:nvPr/>
        </p:nvPicPr>
        <p:blipFill>
          <a:blip r:embed="rId4" cstate="print">
            <a:biLevel thresh="50000"/>
            <a:extLst>
              <a:ext uri="{28A0092B-C50C-407E-A947-70E740481C1C}">
                <a14:useLocalDpi xmlns:a14="http://schemas.microsoft.com/office/drawing/2010/main" val="0"/>
              </a:ext>
            </a:extLst>
          </a:blip>
          <a:stretch>
            <a:fillRect/>
          </a:stretch>
        </p:blipFill>
        <p:spPr>
          <a:xfrm>
            <a:off x="7928429" y="5715000"/>
            <a:ext cx="1215571" cy="1143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74548877"/>
              </p:ext>
            </p:extLst>
          </p:nvPr>
        </p:nvGraphicFramePr>
        <p:xfrm>
          <a:off x="228600" y="960120"/>
          <a:ext cx="8686800" cy="4602480"/>
        </p:xfrm>
        <a:graphic>
          <a:graphicData uri="http://schemas.openxmlformats.org/drawingml/2006/table">
            <a:tbl>
              <a:tblPr firstRow="1" bandRow="1">
                <a:tableStyleId>{B301B821-A1FF-4177-AEE7-76D212191A09}</a:tableStyleId>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1229234">
                <a:tc>
                  <a:txBody>
                    <a:bodyPr/>
                    <a:lstStyle/>
                    <a:p>
                      <a:pPr>
                        <a:buFont typeface="Arial" pitchFamily="34" charset="0"/>
                        <a:buChar char="•"/>
                      </a:pPr>
                      <a:r>
                        <a:rPr lang="en-US" sz="1600" b="0" dirty="0">
                          <a:solidFill>
                            <a:schemeClr val="tx1"/>
                          </a:solidFill>
                        </a:rPr>
                        <a:t> Restore First Nations’ jurisdiction of children.</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dirty="0">
                          <a:solidFill>
                            <a:schemeClr val="tx1"/>
                          </a:solidFill>
                        </a:rPr>
                        <a:t> Education and training of First Nations citizens in fields of medicine and working with children with special needs.</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dirty="0">
                          <a:solidFill>
                            <a:schemeClr val="tx1"/>
                          </a:solidFill>
                        </a:rPr>
                        <a:t> Funnel prevention dollars towards bodies independent of CFS System.</a:t>
                      </a:r>
                    </a:p>
                    <a:p>
                      <a:endParaRPr lang="en-US" sz="1600" dirty="0"/>
                    </a:p>
                  </a:txBody>
                  <a:tcPr/>
                </a:tc>
                <a:extLst>
                  <a:ext uri="{0D108BD9-81ED-4DB2-BD59-A6C34878D82A}">
                    <a16:rowId xmlns:a16="http://schemas.microsoft.com/office/drawing/2014/main" val="10000"/>
                  </a:ext>
                </a:extLst>
              </a:tr>
              <a:tr h="1229234">
                <a:tc>
                  <a:txBody>
                    <a:bodyPr/>
                    <a:lstStyle/>
                    <a:p>
                      <a:pPr>
                        <a:buFont typeface="Arial" pitchFamily="34" charset="0"/>
                        <a:buChar char="•"/>
                      </a:pPr>
                      <a:r>
                        <a:rPr lang="en-US" sz="1600" dirty="0"/>
                        <a:t> Deconstruct child welfare system.</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a:t> Creation of educational awareness campaign regarding challenges children with special needs face. </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a:t> Design of new funding model to support model of care approach.</a:t>
                      </a:r>
                    </a:p>
                    <a:p>
                      <a:endParaRPr lang="en-US" sz="1600" dirty="0"/>
                    </a:p>
                  </a:txBody>
                  <a:tcPr/>
                </a:tc>
                <a:extLst>
                  <a:ext uri="{0D108BD9-81ED-4DB2-BD59-A6C34878D82A}">
                    <a16:rowId xmlns:a16="http://schemas.microsoft.com/office/drawing/2014/main" val="10001"/>
                  </a:ext>
                </a:extLst>
              </a:tr>
              <a:tr h="1000539">
                <a:tc>
                  <a:txBody>
                    <a:bodyPr/>
                    <a:lstStyle/>
                    <a:p>
                      <a:pPr>
                        <a:buFont typeface="Arial" pitchFamily="34" charset="0"/>
                        <a:buChar char="•"/>
                      </a:pPr>
                      <a:r>
                        <a:rPr lang="en-US" sz="1600" dirty="0"/>
                        <a:t> First Nation led and designed Jordan’s Principle system.</a:t>
                      </a:r>
                    </a:p>
                  </a:txBody>
                  <a:tcP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a:t> Basic human rights provided to First Nations children and their families.</a:t>
                      </a:r>
                    </a:p>
                    <a:p>
                      <a:endParaRPr lang="en-US" sz="1600" dirty="0"/>
                    </a:p>
                  </a:txBody>
                  <a:tcP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a:t> Establish customary/kinship care in all First Nations.</a:t>
                      </a:r>
                    </a:p>
                    <a:p>
                      <a:endParaRPr lang="en-US" sz="1600" dirty="0"/>
                    </a:p>
                  </a:txBody>
                  <a:tcPr>
                    <a:solidFill>
                      <a:schemeClr val="accent1"/>
                    </a:solidFill>
                  </a:tcPr>
                </a:tc>
                <a:extLst>
                  <a:ext uri="{0D108BD9-81ED-4DB2-BD59-A6C34878D82A}">
                    <a16:rowId xmlns:a16="http://schemas.microsoft.com/office/drawing/2014/main" val="10002"/>
                  </a:ext>
                </a:extLst>
              </a:tr>
              <a:tr h="9144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a:t> Establish Jordan’s Principle program, resource and medical </a:t>
                      </a:r>
                      <a:r>
                        <a:rPr lang="en-US" sz="1600" dirty="0" err="1"/>
                        <a:t>centre</a:t>
                      </a:r>
                      <a:r>
                        <a:rPr lang="en-US" sz="1600" dirty="0"/>
                        <a:t>.</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a:t> Infrastructure funding for First Nations.</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a:t> Develop range of First Nations led options to fully implement Jordan’s Principle. </a:t>
                      </a:r>
                    </a:p>
                  </a:txBody>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a:xfrm>
            <a:off x="304800" y="76200"/>
            <a:ext cx="8686800" cy="838200"/>
          </a:xfrm>
        </p:spPr>
        <p:txBody>
          <a:bodyPr>
            <a:normAutofit fontScale="90000"/>
          </a:bodyPr>
          <a:lstStyle/>
          <a:p>
            <a:r>
              <a:rPr lang="en-US" dirty="0"/>
              <a:t>Engagement Report recommendations</a:t>
            </a:r>
          </a:p>
        </p:txBody>
      </p:sp>
      <p:pic>
        <p:nvPicPr>
          <p:cNvPr id="5" name="Picture 4" descr="AMC Logo"/>
          <p:cNvPicPr/>
          <p:nvPr/>
        </p:nvPicPr>
        <p:blipFill>
          <a:blip r:embed="rId2" cstate="print"/>
          <a:srcRect/>
          <a:stretch>
            <a:fillRect/>
          </a:stretch>
        </p:blipFill>
        <p:spPr bwMode="auto">
          <a:xfrm>
            <a:off x="228600" y="5667375"/>
            <a:ext cx="733425" cy="1114425"/>
          </a:xfrm>
          <a:prstGeom prst="rect">
            <a:avLst/>
          </a:prstGeom>
          <a:noFill/>
        </p:spPr>
      </p:pic>
      <p:pic>
        <p:nvPicPr>
          <p:cNvPr id="6" name="Picture 5" descr="Screen Shot 2016-12-09 at 5.19.37 PM.png"/>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7928429" y="5715000"/>
            <a:ext cx="1215571" cy="1143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5"/>
          <p:cNvGraphicFramePr>
            <a:graphicFrameLocks noGrp="1"/>
          </p:cNvGraphicFramePr>
          <p:nvPr>
            <p:ph idx="1"/>
            <p:extLst>
              <p:ext uri="{D42A27DB-BD31-4B8C-83A1-F6EECF244321}">
                <p14:modId xmlns:p14="http://schemas.microsoft.com/office/powerpoint/2010/main" val="1969694140"/>
              </p:ext>
            </p:extLst>
          </p:nvPr>
        </p:nvGraphicFramePr>
        <p:xfrm>
          <a:off x="533400" y="1371600"/>
          <a:ext cx="86868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457200" y="457200"/>
            <a:ext cx="8534400" cy="838200"/>
          </a:xfrm>
        </p:spPr>
        <p:txBody>
          <a:bodyPr>
            <a:normAutofit/>
          </a:bodyPr>
          <a:lstStyle/>
          <a:p>
            <a:r>
              <a:rPr lang="en-US" sz="2800" dirty="0"/>
              <a:t>Service coordination Workplan</a:t>
            </a:r>
          </a:p>
        </p:txBody>
      </p:sp>
      <p:sp>
        <p:nvSpPr>
          <p:cNvPr id="3" name="TextBox 2"/>
          <p:cNvSpPr txBox="1"/>
          <p:nvPr/>
        </p:nvSpPr>
        <p:spPr>
          <a:xfrm>
            <a:off x="5486400" y="1371600"/>
            <a:ext cx="2057400" cy="461665"/>
          </a:xfrm>
          <a:prstGeom prst="rect">
            <a:avLst/>
          </a:prstGeom>
          <a:noFill/>
        </p:spPr>
        <p:txBody>
          <a:bodyPr wrap="square" rtlCol="0">
            <a:spAutoFit/>
          </a:bodyPr>
          <a:lstStyle/>
          <a:p>
            <a:r>
              <a:rPr lang="en-US" sz="2400" b="1" dirty="0">
                <a:solidFill>
                  <a:srgbClr val="0000FF"/>
                </a:solidFill>
              </a:rPr>
              <a:t>PRINCIPLES</a:t>
            </a:r>
          </a:p>
        </p:txBody>
      </p:sp>
      <p:pic>
        <p:nvPicPr>
          <p:cNvPr id="9" name="Picture 8" descr="AMC Logo"/>
          <p:cNvPicPr/>
          <p:nvPr/>
        </p:nvPicPr>
        <p:blipFill>
          <a:blip r:embed="rId7" cstate="print"/>
          <a:srcRect/>
          <a:stretch>
            <a:fillRect/>
          </a:stretch>
        </p:blipFill>
        <p:spPr bwMode="auto">
          <a:xfrm>
            <a:off x="228600" y="5667375"/>
            <a:ext cx="733425" cy="1114425"/>
          </a:xfrm>
          <a:prstGeom prst="rect">
            <a:avLst/>
          </a:prstGeom>
          <a:noFill/>
        </p:spPr>
      </p:pic>
      <p:pic>
        <p:nvPicPr>
          <p:cNvPr id="10" name="Picture 9" descr="Screen Shot 2016-12-09 at 5.19.37 PM.png"/>
          <p:cNvPicPr>
            <a:picLocks noChangeAspect="1"/>
          </p:cNvPicPr>
          <p:nvPr/>
        </p:nvPicPr>
        <p:blipFill>
          <a:blip r:embed="rId8" cstate="print">
            <a:biLevel thresh="50000"/>
            <a:extLst>
              <a:ext uri="{28A0092B-C50C-407E-A947-70E740481C1C}">
                <a14:useLocalDpi xmlns:a14="http://schemas.microsoft.com/office/drawing/2010/main" val="0"/>
              </a:ext>
            </a:extLst>
          </a:blip>
          <a:stretch>
            <a:fillRect/>
          </a:stretch>
        </p:blipFill>
        <p:spPr>
          <a:xfrm>
            <a:off x="7928429" y="5715000"/>
            <a:ext cx="1215571" cy="1143000"/>
          </a:xfrm>
          <a:prstGeom prst="rect">
            <a:avLst/>
          </a:prstGeom>
        </p:spPr>
      </p:pic>
    </p:spTree>
    <p:extLst>
      <p:ext uri="{BB962C8B-B14F-4D97-AF65-F5344CB8AC3E}">
        <p14:creationId xmlns:p14="http://schemas.microsoft.com/office/powerpoint/2010/main" val="1350822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492108441"/>
              </p:ext>
            </p:extLst>
          </p:nvPr>
        </p:nvGraphicFramePr>
        <p:xfrm>
          <a:off x="2286000" y="1828800"/>
          <a:ext cx="43434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457200" y="457200"/>
            <a:ext cx="8534400" cy="838200"/>
          </a:xfrm>
        </p:spPr>
        <p:txBody>
          <a:bodyPr>
            <a:normAutofit/>
          </a:bodyPr>
          <a:lstStyle/>
          <a:p>
            <a:r>
              <a:rPr lang="en-US" sz="2800" dirty="0"/>
              <a:t>Service coordination workplan</a:t>
            </a:r>
          </a:p>
        </p:txBody>
      </p:sp>
      <p:pic>
        <p:nvPicPr>
          <p:cNvPr id="4" name="Picture 3"/>
          <p:cNvPicPr>
            <a:picLocks noChangeAspect="1"/>
          </p:cNvPicPr>
          <p:nvPr/>
        </p:nvPicPr>
        <p:blipFill>
          <a:blip r:embed="rId7" cstate="print"/>
          <a:stretch>
            <a:fillRect/>
          </a:stretch>
        </p:blipFill>
        <p:spPr>
          <a:xfrm>
            <a:off x="7096638" y="229718"/>
            <a:ext cx="1865050" cy="1294841"/>
          </a:xfrm>
          <a:prstGeom prst="rect">
            <a:avLst/>
          </a:prstGeom>
        </p:spPr>
      </p:pic>
      <p:sp>
        <p:nvSpPr>
          <p:cNvPr id="5" name="TextBox 4"/>
          <p:cNvSpPr txBox="1"/>
          <p:nvPr/>
        </p:nvSpPr>
        <p:spPr>
          <a:xfrm>
            <a:off x="533400" y="2133600"/>
            <a:ext cx="2653612" cy="1661993"/>
          </a:xfrm>
          <a:prstGeom prst="rect">
            <a:avLst/>
          </a:prstGeom>
          <a:noFill/>
        </p:spPr>
        <p:txBody>
          <a:bodyPr wrap="none" rtlCol="0">
            <a:spAutoFit/>
          </a:bodyPr>
          <a:lstStyle/>
          <a:p>
            <a:pPr marL="176213" indent="-176213">
              <a:buFont typeface="Arial"/>
              <a:buChar char="•"/>
            </a:pPr>
            <a:r>
              <a:rPr lang="en-US" sz="1400" b="1" dirty="0">
                <a:solidFill>
                  <a:schemeClr val="accent6">
                    <a:lumMod val="50000"/>
                  </a:schemeClr>
                </a:solidFill>
              </a:rPr>
              <a:t>Federal Jordan’s Principle law</a:t>
            </a:r>
          </a:p>
          <a:p>
            <a:pPr marL="176213" indent="-176213">
              <a:buFont typeface="Arial"/>
              <a:buChar char="•"/>
            </a:pPr>
            <a:r>
              <a:rPr lang="en-US" sz="1400" b="1" dirty="0">
                <a:solidFill>
                  <a:schemeClr val="accent6">
                    <a:lumMod val="50000"/>
                  </a:schemeClr>
                </a:solidFill>
              </a:rPr>
              <a:t>Nation to Nation funding</a:t>
            </a:r>
          </a:p>
          <a:p>
            <a:r>
              <a:rPr lang="en-US" sz="1400" b="1" dirty="0">
                <a:solidFill>
                  <a:schemeClr val="accent6">
                    <a:lumMod val="50000"/>
                  </a:schemeClr>
                </a:solidFill>
              </a:rPr>
              <a:t>   (direct contribution </a:t>
            </a:r>
          </a:p>
          <a:p>
            <a:r>
              <a:rPr lang="en-US" sz="1400" b="1" dirty="0">
                <a:solidFill>
                  <a:schemeClr val="accent6">
                    <a:lumMod val="50000"/>
                  </a:schemeClr>
                </a:solidFill>
              </a:rPr>
              <a:t>    agreements to FNs)</a:t>
            </a:r>
          </a:p>
          <a:p>
            <a:pPr marL="176213" indent="-176213">
              <a:buFont typeface="Arial"/>
              <a:buChar char="•"/>
            </a:pPr>
            <a:r>
              <a:rPr lang="en-US" sz="1400" b="1" dirty="0">
                <a:solidFill>
                  <a:schemeClr val="accent6">
                    <a:lumMod val="50000"/>
                  </a:schemeClr>
                </a:solidFill>
              </a:rPr>
              <a:t>First Nations controlled</a:t>
            </a:r>
          </a:p>
          <a:p>
            <a:r>
              <a:rPr lang="en-US" sz="1400" b="1" dirty="0">
                <a:solidFill>
                  <a:schemeClr val="accent6">
                    <a:lumMod val="50000"/>
                  </a:schemeClr>
                </a:solidFill>
              </a:rPr>
              <a:t>   (not by Canada)</a:t>
            </a:r>
          </a:p>
          <a:p>
            <a:endParaRPr lang="en-US" dirty="0"/>
          </a:p>
        </p:txBody>
      </p:sp>
      <p:sp>
        <p:nvSpPr>
          <p:cNvPr id="10" name="TextBox 9"/>
          <p:cNvSpPr txBox="1"/>
          <p:nvPr/>
        </p:nvSpPr>
        <p:spPr>
          <a:xfrm>
            <a:off x="606306" y="4316849"/>
            <a:ext cx="2491708" cy="1169551"/>
          </a:xfrm>
          <a:prstGeom prst="rect">
            <a:avLst/>
          </a:prstGeom>
          <a:noFill/>
        </p:spPr>
        <p:txBody>
          <a:bodyPr wrap="none" rtlCol="0">
            <a:spAutoFit/>
          </a:bodyPr>
          <a:lstStyle/>
          <a:p>
            <a:pPr marL="176213" indent="-176213">
              <a:buFont typeface="Arial"/>
              <a:buChar char="•"/>
            </a:pPr>
            <a:r>
              <a:rPr lang="en-US" sz="1400" b="1" dirty="0">
                <a:solidFill>
                  <a:schemeClr val="accent6">
                    <a:lumMod val="50000"/>
                  </a:schemeClr>
                </a:solidFill>
              </a:rPr>
              <a:t>Best interest of the child</a:t>
            </a:r>
          </a:p>
          <a:p>
            <a:pPr marL="176213" indent="-176213">
              <a:buFont typeface="Arial"/>
              <a:buChar char="•"/>
            </a:pPr>
            <a:r>
              <a:rPr lang="en-US" sz="1400" b="1" dirty="0">
                <a:solidFill>
                  <a:schemeClr val="accent6">
                    <a:lumMod val="50000"/>
                  </a:schemeClr>
                </a:solidFill>
              </a:rPr>
              <a:t>Keep families together</a:t>
            </a:r>
          </a:p>
          <a:p>
            <a:pPr marL="176213" indent="-176213">
              <a:buFont typeface="Arial"/>
              <a:buChar char="•"/>
            </a:pPr>
            <a:r>
              <a:rPr lang="en-US" sz="1400" b="1" dirty="0">
                <a:solidFill>
                  <a:schemeClr val="accent6">
                    <a:lumMod val="50000"/>
                  </a:schemeClr>
                </a:solidFill>
              </a:rPr>
              <a:t>Traditional spiritual law </a:t>
            </a:r>
          </a:p>
          <a:p>
            <a:pPr marL="176213" indent="-176213">
              <a:buFont typeface="Arial"/>
              <a:buChar char="•"/>
            </a:pPr>
            <a:r>
              <a:rPr lang="en-US" sz="1400" b="1" dirty="0">
                <a:solidFill>
                  <a:schemeClr val="accent6">
                    <a:lumMod val="50000"/>
                  </a:schemeClr>
                </a:solidFill>
              </a:rPr>
              <a:t>Collaboration of all services</a:t>
            </a:r>
          </a:p>
          <a:p>
            <a:r>
              <a:rPr lang="en-US" sz="1400" b="1" dirty="0">
                <a:solidFill>
                  <a:schemeClr val="accent6">
                    <a:lumMod val="50000"/>
                  </a:schemeClr>
                </a:solidFill>
              </a:rPr>
              <a:t>   (no silos)</a:t>
            </a:r>
          </a:p>
        </p:txBody>
      </p:sp>
      <p:sp>
        <p:nvSpPr>
          <p:cNvPr id="11" name="TextBox 10"/>
          <p:cNvSpPr txBox="1"/>
          <p:nvPr/>
        </p:nvSpPr>
        <p:spPr>
          <a:xfrm>
            <a:off x="5486400" y="2057400"/>
            <a:ext cx="3705834" cy="1384995"/>
          </a:xfrm>
          <a:prstGeom prst="rect">
            <a:avLst/>
          </a:prstGeom>
          <a:noFill/>
        </p:spPr>
        <p:txBody>
          <a:bodyPr wrap="square" rtlCol="0">
            <a:spAutoFit/>
          </a:bodyPr>
          <a:lstStyle/>
          <a:p>
            <a:pPr marL="176213" indent="-176213">
              <a:buFont typeface="Arial"/>
              <a:buChar char="•"/>
            </a:pPr>
            <a:r>
              <a:rPr lang="en-US" sz="1400" b="1" dirty="0">
                <a:solidFill>
                  <a:schemeClr val="accent6">
                    <a:lumMod val="50000"/>
                  </a:schemeClr>
                </a:solidFill>
              </a:rPr>
              <a:t>No need to leave First Nations</a:t>
            </a:r>
          </a:p>
          <a:p>
            <a:r>
              <a:rPr lang="en-US" sz="1400" b="1" dirty="0">
                <a:solidFill>
                  <a:schemeClr val="accent6">
                    <a:lumMod val="50000"/>
                  </a:schemeClr>
                </a:solidFill>
              </a:rPr>
              <a:t>    to access services </a:t>
            </a:r>
          </a:p>
          <a:p>
            <a:pPr marL="444500" indent="-20638">
              <a:buFont typeface="Arial"/>
              <a:buChar char="•"/>
              <a:tabLst>
                <a:tab pos="441325" algn="l"/>
              </a:tabLst>
            </a:pPr>
            <a:r>
              <a:rPr lang="en-US" sz="1400" b="1" dirty="0">
                <a:solidFill>
                  <a:schemeClr val="accent6">
                    <a:lumMod val="50000"/>
                  </a:schemeClr>
                </a:solidFill>
              </a:rPr>
              <a:t>  Health, Education, CFS, </a:t>
            </a:r>
          </a:p>
          <a:p>
            <a:pPr marL="265112">
              <a:tabLst>
                <a:tab pos="441325" algn="l"/>
              </a:tabLst>
            </a:pPr>
            <a:r>
              <a:rPr lang="en-US" sz="1400" b="1" dirty="0">
                <a:solidFill>
                  <a:schemeClr val="accent6">
                    <a:lumMod val="50000"/>
                  </a:schemeClr>
                </a:solidFill>
              </a:rPr>
              <a:t>       Social Development, etc.</a:t>
            </a:r>
          </a:p>
          <a:p>
            <a:pPr marL="811213" indent="-176213">
              <a:buFont typeface="Arial"/>
              <a:buChar char="•"/>
              <a:tabLst>
                <a:tab pos="723900" algn="l"/>
              </a:tabLst>
            </a:pPr>
            <a:r>
              <a:rPr lang="en-US" sz="1400" b="1" dirty="0">
                <a:solidFill>
                  <a:schemeClr val="accent6">
                    <a:lumMod val="50000"/>
                  </a:schemeClr>
                </a:solidFill>
              </a:rPr>
              <a:t> Western-based and First Nations-based</a:t>
            </a:r>
          </a:p>
        </p:txBody>
      </p:sp>
      <p:sp>
        <p:nvSpPr>
          <p:cNvPr id="12" name="TextBox 11"/>
          <p:cNvSpPr txBox="1"/>
          <p:nvPr/>
        </p:nvSpPr>
        <p:spPr>
          <a:xfrm>
            <a:off x="5562600" y="4268450"/>
            <a:ext cx="3028393" cy="1446550"/>
          </a:xfrm>
          <a:prstGeom prst="rect">
            <a:avLst/>
          </a:prstGeom>
          <a:noFill/>
        </p:spPr>
        <p:txBody>
          <a:bodyPr wrap="none" rtlCol="0">
            <a:spAutoFit/>
          </a:bodyPr>
          <a:lstStyle/>
          <a:p>
            <a:pPr marL="811213" indent="-176213">
              <a:buFont typeface="Arial"/>
              <a:buChar char="•"/>
            </a:pPr>
            <a:r>
              <a:rPr lang="en-US" sz="1400" b="1" dirty="0">
                <a:solidFill>
                  <a:schemeClr val="accent6">
                    <a:lumMod val="50000"/>
                  </a:schemeClr>
                </a:solidFill>
              </a:rPr>
              <a:t>Governance and self-</a:t>
            </a:r>
          </a:p>
          <a:p>
            <a:pPr marL="635000"/>
            <a:r>
              <a:rPr lang="en-US" sz="1400" b="1" dirty="0">
                <a:solidFill>
                  <a:schemeClr val="accent6">
                    <a:lumMod val="50000"/>
                  </a:schemeClr>
                </a:solidFill>
              </a:rPr>
              <a:t>   determination</a:t>
            </a:r>
          </a:p>
          <a:p>
            <a:pPr marL="635000" indent="-193675">
              <a:buFont typeface="Arial"/>
              <a:buChar char="•"/>
            </a:pPr>
            <a:r>
              <a:rPr lang="en-US" sz="1400" b="1" dirty="0">
                <a:solidFill>
                  <a:schemeClr val="accent6">
                    <a:lumMod val="50000"/>
                  </a:schemeClr>
                </a:solidFill>
              </a:rPr>
              <a:t>Housing &amp; infrastructure </a:t>
            </a:r>
          </a:p>
          <a:p>
            <a:pPr marL="441325"/>
            <a:r>
              <a:rPr lang="en-US" sz="1400" b="1" dirty="0">
                <a:solidFill>
                  <a:schemeClr val="accent6">
                    <a:lumMod val="50000"/>
                  </a:schemeClr>
                </a:solidFill>
              </a:rPr>
              <a:t>    (transportation, clean water)</a:t>
            </a:r>
          </a:p>
          <a:p>
            <a:pPr marL="176213" indent="-176213">
              <a:buFont typeface="Arial"/>
              <a:buChar char="•"/>
            </a:pPr>
            <a:r>
              <a:rPr lang="en-US" sz="1400" b="1" dirty="0">
                <a:solidFill>
                  <a:schemeClr val="accent6">
                    <a:lumMod val="50000"/>
                  </a:schemeClr>
                </a:solidFill>
              </a:rPr>
              <a:t>Training and education </a:t>
            </a:r>
          </a:p>
          <a:p>
            <a:endParaRPr lang="en-US" dirty="0"/>
          </a:p>
        </p:txBody>
      </p:sp>
      <p:sp>
        <p:nvSpPr>
          <p:cNvPr id="6" name="TextBox 5"/>
          <p:cNvSpPr txBox="1"/>
          <p:nvPr/>
        </p:nvSpPr>
        <p:spPr>
          <a:xfrm>
            <a:off x="1809901" y="5715000"/>
            <a:ext cx="5733899" cy="954107"/>
          </a:xfrm>
          <a:prstGeom prst="rect">
            <a:avLst/>
          </a:prstGeom>
          <a:noFill/>
        </p:spPr>
        <p:txBody>
          <a:bodyPr wrap="none" rtlCol="0">
            <a:spAutoFit/>
          </a:bodyPr>
          <a:lstStyle/>
          <a:p>
            <a:r>
              <a:rPr lang="en-US" sz="1400" b="1" dirty="0">
                <a:solidFill>
                  <a:srgbClr val="0000FF"/>
                </a:solidFill>
              </a:rPr>
              <a:t>*</a:t>
            </a:r>
            <a:r>
              <a:rPr lang="en-US" sz="1400" dirty="0">
                <a:solidFill>
                  <a:srgbClr val="0000FF"/>
                </a:solidFill>
              </a:rPr>
              <a:t> A First Nations organization accountable to the Chiefs,</a:t>
            </a:r>
          </a:p>
          <a:p>
            <a:r>
              <a:rPr lang="en-US" sz="1400" dirty="0">
                <a:solidFill>
                  <a:srgbClr val="0000FF"/>
                </a:solidFill>
              </a:rPr>
              <a:t>   possibly a “</a:t>
            </a:r>
            <a:r>
              <a:rPr lang="en-US" sz="1400" b="1" i="1" dirty="0">
                <a:solidFill>
                  <a:srgbClr val="0000FF"/>
                </a:solidFill>
              </a:rPr>
              <a:t>Jordan’s Principle Centre of Excellence</a:t>
            </a:r>
            <a:r>
              <a:rPr lang="en-US" sz="1400" dirty="0">
                <a:solidFill>
                  <a:srgbClr val="0000FF"/>
                </a:solidFill>
              </a:rPr>
              <a:t>” would allow </a:t>
            </a:r>
          </a:p>
          <a:p>
            <a:r>
              <a:rPr lang="en-US" sz="1400" dirty="0">
                <a:solidFill>
                  <a:srgbClr val="0000FF"/>
                </a:solidFill>
              </a:rPr>
              <a:t>   for a professional and specialized entity to provide services, and receive</a:t>
            </a:r>
          </a:p>
          <a:p>
            <a:r>
              <a:rPr lang="en-US" sz="1400" dirty="0">
                <a:solidFill>
                  <a:srgbClr val="0000FF"/>
                </a:solidFill>
              </a:rPr>
              <a:t>   funding from Canada with a fiduciary trust to FN’s for funds held.</a:t>
            </a:r>
          </a:p>
        </p:txBody>
      </p:sp>
      <p:sp>
        <p:nvSpPr>
          <p:cNvPr id="13" name="TextBox 12"/>
          <p:cNvSpPr txBox="1"/>
          <p:nvPr/>
        </p:nvSpPr>
        <p:spPr>
          <a:xfrm>
            <a:off x="3581400" y="1293727"/>
            <a:ext cx="2743200" cy="461665"/>
          </a:xfrm>
          <a:prstGeom prst="rect">
            <a:avLst/>
          </a:prstGeom>
          <a:noFill/>
        </p:spPr>
        <p:txBody>
          <a:bodyPr wrap="square" rtlCol="0">
            <a:spAutoFit/>
          </a:bodyPr>
          <a:lstStyle/>
          <a:p>
            <a:r>
              <a:rPr lang="en-US" sz="2400" b="1" cap="all" dirty="0">
                <a:solidFill>
                  <a:srgbClr val="0000FF"/>
                </a:solidFill>
              </a:rPr>
              <a:t>Approach</a:t>
            </a:r>
          </a:p>
        </p:txBody>
      </p:sp>
      <p:pic>
        <p:nvPicPr>
          <p:cNvPr id="14" name="Picture 13" descr="AMC Logo"/>
          <p:cNvPicPr/>
          <p:nvPr/>
        </p:nvPicPr>
        <p:blipFill>
          <a:blip r:embed="rId8" cstate="print"/>
          <a:srcRect/>
          <a:stretch>
            <a:fillRect/>
          </a:stretch>
        </p:blipFill>
        <p:spPr bwMode="auto">
          <a:xfrm>
            <a:off x="228600" y="5667375"/>
            <a:ext cx="733425" cy="1114425"/>
          </a:xfrm>
          <a:prstGeom prst="rect">
            <a:avLst/>
          </a:prstGeom>
          <a:noFill/>
        </p:spPr>
      </p:pic>
      <p:pic>
        <p:nvPicPr>
          <p:cNvPr id="15" name="Picture 14" descr="Screen Shot 2016-12-09 at 5.19.37 PM.png"/>
          <p:cNvPicPr>
            <a:picLocks noChangeAspect="1"/>
          </p:cNvPicPr>
          <p:nvPr/>
        </p:nvPicPr>
        <p:blipFill>
          <a:blip r:embed="rId9" cstate="print">
            <a:biLevel thresh="50000"/>
            <a:extLst>
              <a:ext uri="{28A0092B-C50C-407E-A947-70E740481C1C}">
                <a14:useLocalDpi xmlns:a14="http://schemas.microsoft.com/office/drawing/2010/main" val="0"/>
              </a:ext>
            </a:extLst>
          </a:blip>
          <a:stretch>
            <a:fillRect/>
          </a:stretch>
        </p:blipFill>
        <p:spPr>
          <a:xfrm>
            <a:off x="7928429" y="5715000"/>
            <a:ext cx="1215571" cy="1143000"/>
          </a:xfrm>
          <a:prstGeom prst="rect">
            <a:avLst/>
          </a:prstGeom>
        </p:spPr>
      </p:pic>
    </p:spTree>
    <p:extLst>
      <p:ext uri="{BB962C8B-B14F-4D97-AF65-F5344CB8AC3E}">
        <p14:creationId xmlns:p14="http://schemas.microsoft.com/office/powerpoint/2010/main" val="3600271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17"/>
          <p:cNvGraphicFramePr>
            <a:graphicFrameLocks noGrp="1"/>
          </p:cNvGraphicFramePr>
          <p:nvPr>
            <p:ph idx="1"/>
            <p:extLst>
              <p:ext uri="{D42A27DB-BD31-4B8C-83A1-F6EECF244321}">
                <p14:modId xmlns:p14="http://schemas.microsoft.com/office/powerpoint/2010/main" val="2895271209"/>
              </p:ext>
            </p:extLst>
          </p:nvPr>
        </p:nvGraphicFramePr>
        <p:xfrm>
          <a:off x="871538" y="2674938"/>
          <a:ext cx="7408862" cy="3451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457200"/>
            <a:ext cx="8534400" cy="838200"/>
          </a:xfrm>
        </p:spPr>
        <p:txBody>
          <a:bodyPr>
            <a:normAutofit/>
          </a:bodyPr>
          <a:lstStyle/>
          <a:p>
            <a:r>
              <a:rPr lang="en-US" sz="2800" dirty="0"/>
              <a:t>Service coordination workplan</a:t>
            </a:r>
          </a:p>
        </p:txBody>
      </p:sp>
      <p:sp>
        <p:nvSpPr>
          <p:cNvPr id="19" name="TextBox 18"/>
          <p:cNvSpPr txBox="1"/>
          <p:nvPr/>
        </p:nvSpPr>
        <p:spPr>
          <a:xfrm>
            <a:off x="457200" y="1824335"/>
            <a:ext cx="3048000" cy="461665"/>
          </a:xfrm>
          <a:prstGeom prst="rect">
            <a:avLst/>
          </a:prstGeom>
          <a:noFill/>
        </p:spPr>
        <p:txBody>
          <a:bodyPr wrap="square" rtlCol="0">
            <a:spAutoFit/>
          </a:bodyPr>
          <a:lstStyle/>
          <a:p>
            <a:r>
              <a:rPr lang="en-US" sz="2400" b="1" cap="all" dirty="0">
                <a:solidFill>
                  <a:srgbClr val="0000FF"/>
                </a:solidFill>
              </a:rPr>
              <a:t>Timeline and Goals</a:t>
            </a:r>
          </a:p>
        </p:txBody>
      </p:sp>
      <p:pic>
        <p:nvPicPr>
          <p:cNvPr id="9" name="Picture 8" descr="AMC Logo"/>
          <p:cNvPicPr/>
          <p:nvPr/>
        </p:nvPicPr>
        <p:blipFill>
          <a:blip r:embed="rId8" cstate="print"/>
          <a:srcRect/>
          <a:stretch>
            <a:fillRect/>
          </a:stretch>
        </p:blipFill>
        <p:spPr bwMode="auto">
          <a:xfrm>
            <a:off x="228600" y="5667375"/>
            <a:ext cx="733425" cy="1114425"/>
          </a:xfrm>
          <a:prstGeom prst="rect">
            <a:avLst/>
          </a:prstGeom>
          <a:noFill/>
        </p:spPr>
      </p:pic>
      <p:pic>
        <p:nvPicPr>
          <p:cNvPr id="10" name="Picture 9" descr="Screen Shot 2016-12-09 at 5.19.37 PM.png"/>
          <p:cNvPicPr>
            <a:picLocks noChangeAspect="1"/>
          </p:cNvPicPr>
          <p:nvPr/>
        </p:nvPicPr>
        <p:blipFill>
          <a:blip r:embed="rId9" cstate="print">
            <a:biLevel thresh="50000"/>
            <a:extLst>
              <a:ext uri="{28A0092B-C50C-407E-A947-70E740481C1C}">
                <a14:useLocalDpi xmlns:a14="http://schemas.microsoft.com/office/drawing/2010/main" val="0"/>
              </a:ext>
            </a:extLst>
          </a:blip>
          <a:stretch>
            <a:fillRect/>
          </a:stretch>
        </p:blipFill>
        <p:spPr>
          <a:xfrm>
            <a:off x="7928429" y="5715000"/>
            <a:ext cx="1215571" cy="1143000"/>
          </a:xfrm>
          <a:prstGeom prst="rect">
            <a:avLst/>
          </a:prstGeom>
        </p:spPr>
      </p:pic>
    </p:spTree>
    <p:extLst>
      <p:ext uri="{BB962C8B-B14F-4D97-AF65-F5344CB8AC3E}">
        <p14:creationId xmlns:p14="http://schemas.microsoft.com/office/powerpoint/2010/main" val="2511694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838200"/>
          </a:xfrm>
        </p:spPr>
        <p:txBody>
          <a:bodyPr>
            <a:normAutofit/>
          </a:bodyPr>
          <a:lstStyle/>
          <a:p>
            <a:r>
              <a:rPr lang="en-US" sz="2800" dirty="0"/>
              <a:t>Activities of Jordan’s Principle Service Coordination</a:t>
            </a:r>
          </a:p>
        </p:txBody>
      </p:sp>
      <p:pic>
        <p:nvPicPr>
          <p:cNvPr id="9" name="Picture 8" descr="AMC Logo"/>
          <p:cNvPicPr/>
          <p:nvPr/>
        </p:nvPicPr>
        <p:blipFill>
          <a:blip r:embed="rId3" cstate="print"/>
          <a:srcRect/>
          <a:stretch>
            <a:fillRect/>
          </a:stretch>
        </p:blipFill>
        <p:spPr bwMode="auto">
          <a:xfrm>
            <a:off x="228600" y="5667375"/>
            <a:ext cx="733425" cy="1114425"/>
          </a:xfrm>
          <a:prstGeom prst="rect">
            <a:avLst/>
          </a:prstGeom>
          <a:noFill/>
        </p:spPr>
      </p:pic>
      <p:pic>
        <p:nvPicPr>
          <p:cNvPr id="10" name="Picture 9" descr="Screen Shot 2016-12-09 at 5.19.37 PM.png"/>
          <p:cNvPicPr>
            <a:picLocks noChangeAspect="1"/>
          </p:cNvPicPr>
          <p:nvPr/>
        </p:nvPicPr>
        <p:blipFill>
          <a:blip r:embed="rId4" cstate="print">
            <a:biLevel thresh="50000"/>
            <a:extLst>
              <a:ext uri="{28A0092B-C50C-407E-A947-70E740481C1C}">
                <a14:useLocalDpi xmlns:a14="http://schemas.microsoft.com/office/drawing/2010/main" val="0"/>
              </a:ext>
            </a:extLst>
          </a:blip>
          <a:stretch>
            <a:fillRect/>
          </a:stretch>
        </p:blipFill>
        <p:spPr>
          <a:xfrm>
            <a:off x="7928429" y="5715000"/>
            <a:ext cx="1215571" cy="1143000"/>
          </a:xfrm>
          <a:prstGeom prst="rect">
            <a:avLst/>
          </a:prstGeom>
        </p:spPr>
      </p:pic>
      <p:sp>
        <p:nvSpPr>
          <p:cNvPr id="3" name="Content Placeholder 2"/>
          <p:cNvSpPr>
            <a:spLocks noGrp="1"/>
          </p:cNvSpPr>
          <p:nvPr>
            <p:ph idx="1"/>
          </p:nvPr>
        </p:nvSpPr>
        <p:spPr>
          <a:xfrm>
            <a:off x="228600" y="1295400"/>
            <a:ext cx="8686800" cy="5029200"/>
          </a:xfrm>
        </p:spPr>
        <p:txBody>
          <a:bodyPr>
            <a:normAutofit fontScale="77500" lnSpcReduction="20000"/>
          </a:bodyPr>
          <a:lstStyle/>
          <a:p>
            <a:pPr marL="0" indent="0">
              <a:buNone/>
            </a:pPr>
            <a:r>
              <a:rPr lang="en-CA" b="1" dirty="0"/>
              <a:t>The Assembly of Manitoba Chiefs have hosted a number of forums related to the regional implementation of Jordan’s Principle Child First Initiative in Manitoba, these included:</a:t>
            </a:r>
          </a:p>
          <a:p>
            <a:pPr marL="0" indent="0">
              <a:buNone/>
            </a:pPr>
            <a:endParaRPr lang="en-CA" b="1" dirty="0"/>
          </a:p>
          <a:p>
            <a:pPr marL="0" indent="0">
              <a:buNone/>
            </a:pPr>
            <a:r>
              <a:rPr lang="en-CA" dirty="0"/>
              <a:t>Jordan’s Principle Child First Initiative Service Coordinators Gathering</a:t>
            </a:r>
          </a:p>
          <a:p>
            <a:pPr lvl="1"/>
            <a:r>
              <a:rPr lang="en-US" dirty="0"/>
              <a:t>The purpose of this Gathering was to increase the knowledge of Jordan’s Principle – Child First Initiative, increase networking and partnerships, and to help build a support path that everyone involved can relate to and interchange when necessary. The gathering brought together these key participants in the implementation process of the Jordan’s Principle-Child First Initiative. </a:t>
            </a:r>
          </a:p>
          <a:p>
            <a:pPr marL="0" indent="0">
              <a:buNone/>
            </a:pPr>
            <a:r>
              <a:rPr lang="en-US" dirty="0"/>
              <a:t>Jordan’s Principle Child First Initiative Case Management Facilitators Forum</a:t>
            </a:r>
          </a:p>
          <a:p>
            <a:pPr lvl="1"/>
            <a:r>
              <a:rPr lang="en-US" dirty="0"/>
              <a:t>The Special Needs Advocate Unit hosted a forum for the Jordan’s Principle Child First Initiative Case Managers of Manitoba to further develop a network and enhance a greater understanding of the Jordan’s Principle Child First Initiative and the development of the implementation process.</a:t>
            </a:r>
          </a:p>
          <a:p>
            <a:pPr marL="0" indent="0">
              <a:buNone/>
            </a:pPr>
            <a:r>
              <a:rPr lang="en-US" dirty="0"/>
              <a:t>Jordan Principle Stakeholder’s Gathering and Professional Development Training</a:t>
            </a:r>
          </a:p>
          <a:p>
            <a:pPr lvl="1"/>
            <a:r>
              <a:rPr lang="en-US" dirty="0"/>
              <a:t>The intent was to bring the staff together to build on successes, share, collaborate, and further strengthen efforts to support communities and collectively enhance client care.</a:t>
            </a:r>
          </a:p>
          <a:p>
            <a:endParaRPr lang="en-US" dirty="0"/>
          </a:p>
          <a:p>
            <a:endParaRPr lang="en-CA" dirty="0"/>
          </a:p>
          <a:p>
            <a:endParaRPr lang="en-CA" dirty="0"/>
          </a:p>
        </p:txBody>
      </p:sp>
    </p:spTree>
    <p:extLst>
      <p:ext uri="{BB962C8B-B14F-4D97-AF65-F5344CB8AC3E}">
        <p14:creationId xmlns:p14="http://schemas.microsoft.com/office/powerpoint/2010/main" val="25835903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JhengHe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ajorFont>
      <a:minorFont>
        <a:latin typeface="Calibri"/>
        <a:ea typeface=""/>
        <a:cs typeface=""/>
        <a:font script="Grek" typeface=""/>
        <a:font script="Cyrl" typeface=""/>
        <a:font script="Jpan" typeface="ＭＳ Ｐゴシック"/>
        <a:font script="Hang" typeface="맑은 고딕"/>
        <a:font script="Hans" typeface="宋体"/>
        <a:font script="Hant" typeface="PMingLiu"/>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inorFont>
    </a:fontScheme>
    <a:fmtScheme name="Office">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shade val="50000"/>
                <a:satMod val="145000"/>
              </a:schemeClr>
            </a:gs>
            <a:gs pos="40000">
              <a:schemeClr val="phClr">
                <a:shade val="70000"/>
                <a:satMod val="145000"/>
              </a:schemeClr>
            </a:gs>
            <a:gs pos="100000">
              <a:schemeClr val="phClr">
                <a:tint val="85000"/>
                <a:satMod val="15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JhengHe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ajorFont>
      <a:minorFont>
        <a:latin typeface="Calibri"/>
        <a:ea typeface=""/>
        <a:cs typeface=""/>
        <a:font script="Grek" typeface=""/>
        <a:font script="Cyrl" typeface=""/>
        <a:font script="Jpan" typeface="ＭＳ Ｐゴシック"/>
        <a:font script="Hang" typeface="맑은 고딕"/>
        <a:font script="Hans" typeface="宋体"/>
        <a:font script="Hant" typeface="PMingLiu"/>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inorFont>
    </a:fontScheme>
    <a:fmtScheme name="Office">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shade val="50000"/>
                <a:satMod val="145000"/>
              </a:schemeClr>
            </a:gs>
            <a:gs pos="40000">
              <a:schemeClr val="phClr">
                <a:shade val="70000"/>
                <a:satMod val="145000"/>
              </a:schemeClr>
            </a:gs>
            <a:gs pos="100000">
              <a:schemeClr val="phClr">
                <a:tint val="85000"/>
                <a:satMod val="15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30EB353-B075-4294-95C2-1EC6FDA8EA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Waveform</Template>
  <TotalTime>0</TotalTime>
  <Words>2654</Words>
  <Application>Microsoft Macintosh PowerPoint</Application>
  <PresentationFormat>On-screen Show (4:3)</PresentationFormat>
  <Paragraphs>348</Paragraphs>
  <Slides>27</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Candara</vt:lpstr>
      <vt:lpstr>Symbol</vt:lpstr>
      <vt:lpstr>Wingdings</vt:lpstr>
      <vt:lpstr>Waveform</vt:lpstr>
      <vt:lpstr>PowerPoint Presentation</vt:lpstr>
      <vt:lpstr>Honoring the Legacy of Jordan’s Principle</vt:lpstr>
      <vt:lpstr>Background: Manitoba Regional Approach to Jordan’s Principle Implementation</vt:lpstr>
      <vt:lpstr>Engagement Report</vt:lpstr>
      <vt:lpstr>Engagement Report recommendations</vt:lpstr>
      <vt:lpstr>Service coordination Workplan</vt:lpstr>
      <vt:lpstr>Service coordination workplan</vt:lpstr>
      <vt:lpstr>Service coordination workplan</vt:lpstr>
      <vt:lpstr>Activities of Jordan’s Principle Service Coordination</vt:lpstr>
      <vt:lpstr>Jordan’s Principle Service Coordination Communications Strategy</vt:lpstr>
      <vt:lpstr>Increasing Accessibility in First Nations Communities</vt:lpstr>
      <vt:lpstr>Increasing Accessibility in First Nations Communities</vt:lpstr>
      <vt:lpstr>Jordan’s Principle Technical Advisory Group </vt:lpstr>
      <vt:lpstr>Jordan’s principle – Going forward</vt:lpstr>
      <vt:lpstr>Eagle Urban Transition Centre</vt:lpstr>
      <vt:lpstr>EUTC Jordan’s Principle Service Circle</vt:lpstr>
      <vt:lpstr>EUTC Service Provisions</vt:lpstr>
      <vt:lpstr>EUTC Service Provisions</vt:lpstr>
      <vt:lpstr>Case Management Process</vt:lpstr>
      <vt:lpstr>Communities served to date</vt:lpstr>
      <vt:lpstr>Manitoba First Nations  Education Resource Centre</vt:lpstr>
      <vt:lpstr>Values</vt:lpstr>
      <vt:lpstr>Highlights and Impacts 1/2</vt:lpstr>
      <vt:lpstr>Highlights and Impacts 2/2</vt:lpstr>
      <vt:lpstr>Services Provided to  First Nations Schools 1/2 </vt:lpstr>
      <vt:lpstr>Service Provided to First Nations Schools 2/2</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2017-07-11T16:19:50Z</dcterms:created>
  <dcterms:modified xsi:type="dcterms:W3CDTF">2018-09-12T15:50:49Z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TC100851999990</vt:lpwstr>
  </property>
</Properties>
</file>