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8" r:id="rId3"/>
    <p:sldId id="278" r:id="rId4"/>
    <p:sldId id="279" r:id="rId5"/>
    <p:sldId id="280" r:id="rId6"/>
    <p:sldId id="262" r:id="rId7"/>
    <p:sldId id="286" r:id="rId8"/>
    <p:sldId id="263" r:id="rId9"/>
    <p:sldId id="264" r:id="rId10"/>
    <p:sldId id="289" r:id="rId11"/>
    <p:sldId id="292" r:id="rId12"/>
    <p:sldId id="293" r:id="rId13"/>
    <p:sldId id="294" r:id="rId14"/>
    <p:sldId id="295" r:id="rId15"/>
    <p:sldId id="296" r:id="rId16"/>
    <p:sldId id="260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329" autoAdjust="0"/>
    <p:restoredTop sz="83951" autoAdjust="0"/>
  </p:normalViewPr>
  <p:slideViewPr>
    <p:cSldViewPr>
      <p:cViewPr>
        <p:scale>
          <a:sx n="75" d="100"/>
          <a:sy n="75" d="100"/>
        </p:scale>
        <p:origin x="-173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A4-4DCF-87A0-1EA935321000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A4-4DCF-87A0-1EA935321000}"/>
              </c:ext>
            </c:extLst>
          </c:dPt>
          <c:dLbls>
            <c:dLbl>
              <c:idx val="0"/>
              <c:layout>
                <c:manualLayout>
                  <c:x val="-0.19224175146945607"/>
                  <c:y val="0.1517389689496360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35 000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A4-4DCF-87A0-1EA935321000}"/>
                </c:ext>
              </c:extLst>
            </c:dLbl>
            <c:dLbl>
              <c:idx val="1"/>
              <c:layout>
                <c:manualLayout>
                  <c:x val="0.26922784347736101"/>
                  <c:y val="-7.982196800871592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73</a:t>
                    </a:r>
                    <a:r>
                      <a:rPr lang="en-US" baseline="0"/>
                      <a:t> 000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A4-4DCF-87A0-1EA9353210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Provincial System</c:v>
                </c:pt>
                <c:pt idx="1">
                  <c:v>Band-run/Federal School</c:v>
                </c:pt>
              </c:strCache>
            </c:strRef>
          </c:cat>
          <c:val>
            <c:numRef>
              <c:f>Sheet1!$B$2:$B$3</c:f>
              <c:numCache>
                <c:formatCode>#,##0</c:formatCode>
                <c:ptCount val="2"/>
                <c:pt idx="0">
                  <c:v>35000</c:v>
                </c:pt>
                <c:pt idx="1">
                  <c:v>73000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7A4-4DCF-87A0-1EA9353210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B8C5F4-FE90-4B52-B6F8-96D819014052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89CE79-9DEE-4A27-98DD-14EF84A3BE3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41007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CE79-9DEE-4A27-98DD-14EF84A3BE35}" type="slidenum">
              <a:rPr lang="en-CA" altLang="en-US" smtClean="0"/>
              <a:pPr/>
              <a:t>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55664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mtClean="0"/>
              <a:t>Financement</a:t>
            </a:r>
            <a:r>
              <a:rPr lang="fr-CA" baseline="0" smtClean="0"/>
              <a:t> fondé sur des propositions</a:t>
            </a:r>
          </a:p>
          <a:p>
            <a:r>
              <a:rPr lang="fr-CA" baseline="0" smtClean="0"/>
              <a:t>Financement de base</a:t>
            </a:r>
          </a:p>
          <a:p>
            <a:r>
              <a:rPr lang="fr-CA" baseline="0" smtClean="0"/>
              <a:t>Budget de 2016 – Mise en œuvre de la transformation</a:t>
            </a:r>
          </a:p>
          <a:p>
            <a:r>
              <a:rPr lang="fr-CA" baseline="0" smtClean="0"/>
              <a:t>Ententes régionales sur l’éducation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CE79-9DEE-4A27-98DD-14EF84A3BE35}" type="slidenum">
              <a:rPr lang="en-CA" altLang="en-US" smtClean="0"/>
              <a:pPr/>
              <a:t>12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49741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mtClean="0"/>
              <a:t>Financement</a:t>
            </a:r>
            <a:r>
              <a:rPr lang="fr-CA" baseline="0" smtClean="0"/>
              <a:t> fondé sur des propositions</a:t>
            </a:r>
          </a:p>
          <a:p>
            <a:r>
              <a:rPr lang="fr-CA" baseline="0" smtClean="0"/>
              <a:t>Financement de base</a:t>
            </a:r>
          </a:p>
          <a:p>
            <a:r>
              <a:rPr lang="fr-CA" baseline="0" smtClean="0"/>
              <a:t>Budget de 2016 – Mise en œuvre de la transformation</a:t>
            </a:r>
          </a:p>
          <a:p>
            <a:r>
              <a:rPr lang="fr-CA" baseline="0" smtClean="0"/>
              <a:t>Ententes régionales sur l’éducation</a:t>
            </a:r>
            <a:endParaRPr lang="en-CA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CE79-9DEE-4A27-98DD-14EF84A3BE35}" type="slidenum">
              <a:rPr lang="en-CA" altLang="en-US" smtClean="0"/>
              <a:pPr/>
              <a:t>13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4974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mtClean="0"/>
              <a:t>Financement</a:t>
            </a:r>
            <a:r>
              <a:rPr lang="fr-CA" baseline="0" smtClean="0"/>
              <a:t> fondé sur des propositions</a:t>
            </a:r>
          </a:p>
          <a:p>
            <a:r>
              <a:rPr lang="fr-CA" baseline="0" smtClean="0"/>
              <a:t>Financement de base</a:t>
            </a:r>
          </a:p>
          <a:p>
            <a:r>
              <a:rPr lang="fr-CA" baseline="0" smtClean="0"/>
              <a:t>Budget de 2016 – Mise en œuvre de la transformation</a:t>
            </a:r>
          </a:p>
          <a:p>
            <a:r>
              <a:rPr lang="fr-CA" baseline="0" smtClean="0"/>
              <a:t>Ententes régionales sur l’éducation</a:t>
            </a:r>
            <a:endParaRPr lang="en-CA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CE79-9DEE-4A27-98DD-14EF84A3BE35}" type="slidenum">
              <a:rPr lang="en-CA" altLang="en-US" smtClean="0"/>
              <a:pPr/>
              <a:t>14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49741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mtClean="0"/>
              <a:t>Financement</a:t>
            </a:r>
            <a:r>
              <a:rPr lang="fr-CA" baseline="0" smtClean="0"/>
              <a:t> fondé sur des propositions</a:t>
            </a:r>
          </a:p>
          <a:p>
            <a:r>
              <a:rPr lang="fr-CA" baseline="0" smtClean="0"/>
              <a:t>Financement de base</a:t>
            </a:r>
          </a:p>
          <a:p>
            <a:r>
              <a:rPr lang="fr-CA" baseline="0" smtClean="0"/>
              <a:t>Budget de 2016 – Mise en œuvre de la transformation</a:t>
            </a:r>
          </a:p>
          <a:p>
            <a:r>
              <a:rPr lang="fr-CA" baseline="0" smtClean="0"/>
              <a:t>Ententes régionales sur l’éducation</a:t>
            </a:r>
            <a:endParaRPr lang="en-CA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CE79-9DEE-4A27-98DD-14EF84A3BE35}" type="slidenum">
              <a:rPr lang="en-CA" altLang="en-US" smtClean="0"/>
              <a:pPr/>
              <a:t>15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74974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smtClean="0"/>
              <a:t>Écoles fédérales/administrées par</a:t>
            </a:r>
            <a:r>
              <a:rPr lang="en-US" b="1" baseline="0" smtClean="0"/>
              <a:t> les bandes</a:t>
            </a:r>
          </a:p>
          <a:p>
            <a:r>
              <a:rPr lang="en-US" b="1" baseline="0" smtClean="0"/>
              <a:t>Système provincial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705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5705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9CE79-9DEE-4A27-98DD-14EF84A3BE35}" type="slidenum">
              <a:rPr lang="en-CA" altLang="en-US" smtClean="0"/>
              <a:pPr/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91305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3488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CA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AB3D5-5401-454B-8267-BAFDEF6C913F}" type="slidenum">
              <a:rPr lang="en-US" altLang="en-US"/>
              <a:pPr eaLnBrk="1" hangingPunct="1"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0714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CA" altLang="en-US" smtClean="0"/>
              <a:t>Région de l’APN</a:t>
            </a:r>
          </a:p>
          <a:p>
            <a:pPr>
              <a:spcBef>
                <a:spcPct val="0"/>
              </a:spcBef>
            </a:pPr>
            <a:r>
              <a:rPr lang="fr-CA" altLang="en-US" smtClean="0"/>
              <a:t>Organisations</a:t>
            </a:r>
            <a:r>
              <a:rPr lang="fr-CA" altLang="en-US" baseline="0" smtClean="0"/>
              <a:t> régionales de l’éducation des Premières Nations</a:t>
            </a:r>
          </a:p>
          <a:p>
            <a:pPr>
              <a:spcBef>
                <a:spcPct val="0"/>
              </a:spcBef>
            </a:pPr>
            <a:r>
              <a:rPr lang="fr-CA" altLang="en-US" baseline="0" smtClean="0"/>
              <a:t>Nations, communautés et écoles</a:t>
            </a:r>
            <a:endParaRPr lang="en-CA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6054CB-555A-44B2-909E-C19F09B4A15C}" type="slidenum">
              <a:rPr lang="en-US" altLang="en-US"/>
              <a:pPr eaLnBrk="1" hangingPunct="1"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489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Funding Mechanisms Task Team - For Discussion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E284EBD-CBB1-4A99-ABB1-E39FD7904359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01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B05BA-36A2-4A57-AA98-3BBF01DC8CDF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668CF-BD05-46A9-AB18-4AD13B86F23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17239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8C4FD-1CC7-4152-88B0-7A96B941D0C9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1CDA71-3892-490D-832F-D0660C70F28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4952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8EB4-7C4B-4705-B0F7-E74A0FCB5E15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DB0E4-C98F-4CBE-83F1-55EF582273D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73108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63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81000" y="-381000"/>
            <a:ext cx="9906000" cy="7543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512" y="0"/>
            <a:ext cx="16116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6480719" cy="785192"/>
          </a:xfrm>
        </p:spPr>
        <p:txBody>
          <a:bodyPr/>
          <a:lstStyle>
            <a:lvl1pPr>
              <a:defRPr sz="4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740353" y="44624"/>
            <a:ext cx="129438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0432492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1F577-AAAA-4A4D-BDFF-08B3E9A78680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D08D4-B5E9-48CF-9DB1-C40C2452DB0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58689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8C71B-1A68-4C14-ABCB-6E19D11F6C86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5323F-74F3-4D08-842E-D09C0688FE4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0161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0EAB8-BF36-492D-B40E-D6AFCD038736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C0440-6B69-4D93-8BB1-2E918D80DF53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8696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7FBF3-B1DF-475C-80CB-87776DF3A720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9FE81-DAC0-4EEB-A726-174D0FD783FF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2091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B3770-5319-4C91-8513-89984A3239C0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4B5F1-95A5-4526-8724-1F1A832706FE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1143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BF231-7DAF-470A-B683-5CDC10840AC4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D6914-D715-40FA-A487-C7EF4E837478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97118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F0F42-EFAF-4BC3-BF00-C4479E741652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2B23D-4389-4AB4-BD5D-AAFD2D3DCCD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5919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47714-634A-4EBC-B4B1-343777080B66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EF3919-D423-4696-84E1-BF898837C541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884649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rot="19520332">
            <a:off x="1042988" y="2692400"/>
            <a:ext cx="70104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dirty="0">
                <a:solidFill>
                  <a:schemeClr val="bg1">
                    <a:lumMod val="95000"/>
                  </a:schemeClr>
                </a:solidFill>
                <a:latin typeface="+mn-lt"/>
                <a:cs typeface="+mn-cs"/>
              </a:rPr>
              <a:t>DRAFT</a:t>
            </a:r>
            <a:endParaRPr lang="en-CA" sz="9600" b="1" dirty="0">
              <a:solidFill>
                <a:schemeClr val="bg1">
                  <a:lumMod val="9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77B029-F4E8-4EB4-AB96-5092884B1787}" type="datetimeFigureOut">
              <a:rPr lang="en-CA"/>
              <a:pPr>
                <a:defRPr/>
              </a:pPr>
              <a:t>2017-11-03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00839B7-3B40-4381-B098-F663897BD884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CA" dirty="0"/>
              <a:t>Transformer</a:t>
            </a:r>
            <a:r>
              <a:rPr lang="en-US" dirty="0"/>
              <a:t> le </a:t>
            </a:r>
            <a:r>
              <a:rPr lang="en-US" dirty="0" err="1"/>
              <a:t>financement</a:t>
            </a:r>
            <a:r>
              <a:rPr lang="en-US" dirty="0"/>
              <a:t> de </a:t>
            </a:r>
            <a:r>
              <a:rPr lang="en-US" dirty="0" err="1"/>
              <a:t>l’education</a:t>
            </a:r>
            <a:r>
              <a:rPr lang="en-US" dirty="0"/>
              <a:t> des Premières Nations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051175"/>
            <a:ext cx="80010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 smtClean="0"/>
              <a:t>Octobre</a:t>
            </a:r>
            <a:r>
              <a:rPr lang="en-US" sz="2800" dirty="0" smtClean="0"/>
              <a:t> </a:t>
            </a:r>
            <a:r>
              <a:rPr lang="en-US" sz="2800" dirty="0"/>
              <a:t>2017</a:t>
            </a:r>
            <a:endParaRPr lang="en-CA" sz="28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CA" dirty="0"/>
          </a:p>
        </p:txBody>
      </p:sp>
      <p:pic>
        <p:nvPicPr>
          <p:cNvPr id="5" name="Picture 4" descr="Image result for assembly of first nations logo transparen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21"/>
          <a:stretch/>
        </p:blipFill>
        <p:spPr bwMode="auto">
          <a:xfrm>
            <a:off x="304800" y="5382492"/>
            <a:ext cx="1181100" cy="123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644489"/>
            <a:ext cx="1382395" cy="356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>
                <a:solidFill>
                  <a:schemeClr val="accent2">
                    <a:lumMod val="50000"/>
                  </a:schemeClr>
                </a:solidFill>
              </a:rPr>
              <a:t>Investissements dans le budget de 2016</a:t>
            </a:r>
            <a:endParaRPr lang="en-US" sz="3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CA" dirty="0">
              <a:solidFill>
                <a:prstClr val="black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48981"/>
              </p:ext>
            </p:extLst>
          </p:nvPr>
        </p:nvGraphicFramePr>
        <p:xfrm>
          <a:off x="381000" y="1295400"/>
          <a:ext cx="7848600" cy="4785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7566">
                <a:tc>
                  <a:txBody>
                    <a:bodyPr/>
                    <a:lstStyle/>
                    <a:p>
                      <a:r>
                        <a:rPr lang="en-US" sz="1100" b="1" smtClean="0"/>
                        <a:t>Domaine d’investissement</a:t>
                      </a:r>
                      <a:endParaRPr lang="en-US" sz="1100" b="1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Objectif</a:t>
                      </a:r>
                      <a:endParaRPr lang="en-US" sz="11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100" smtClean="0"/>
                        <a:t>Financement</a:t>
                      </a:r>
                      <a:endParaRPr lang="en-US" sz="1100" dirty="0"/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27314">
                <a:tc>
                  <a:txBody>
                    <a:bodyPr/>
                    <a:lstStyle/>
                    <a:p>
                      <a:r>
                        <a:rPr lang="en-US" sz="1050" b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Répondre aux besoins immédiats de financement et accroître les programmes</a:t>
                      </a:r>
                      <a:endParaRPr lang="en-US" sz="1050" b="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Réduire les pressions les plus</a:t>
                      </a:r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lourdes </a:t>
                      </a:r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exercées sur les Premières Nations</a:t>
                      </a:r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(croissance de la population, coût de l’éducation, prestation des services, salaire des enseignants, transport, etc.)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747,6 </a:t>
                      </a:r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millions $ sur cinq ans</a:t>
                      </a:r>
                      <a:endParaRPr lang="en-US" sz="1050" baseline="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  <a:p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*dont 35,8 M $ pour 2016-2017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5367">
                <a:tc>
                  <a:txBody>
                    <a:bodyPr/>
                    <a:lstStyle/>
                    <a:p>
                      <a:r>
                        <a:rPr lang="en-US" sz="1050" b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Langue</a:t>
                      </a:r>
                      <a:r>
                        <a:rPr lang="en-US" sz="1050" b="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et </a:t>
                      </a:r>
                      <a:r>
                        <a:rPr lang="en-US" sz="1050" b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c</a:t>
                      </a:r>
                      <a:r>
                        <a:rPr lang="en-US" sz="1050" b="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ulture</a:t>
                      </a:r>
                      <a:endParaRPr lang="en-US" sz="1050" b="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Améliorer l’efficacité de l’enseignement en salle de classe par l’entremise du</a:t>
                      </a:r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programme scolaire et le développement des langues</a:t>
                      </a:r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.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275 millions $ sur cinq ans </a:t>
                      </a:r>
                      <a:r>
                        <a:rPr lang="en-US" sz="105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/>
                      </a:r>
                      <a:br>
                        <a:rPr lang="en-US" sz="105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</a:br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*dont 55 M $ en</a:t>
                      </a:r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2016-2017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531">
                <a:tc>
                  <a:txBody>
                    <a:bodyPr/>
                    <a:lstStyle/>
                    <a:p>
                      <a:r>
                        <a:rPr lang="en-US" sz="1050" b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Éducation spéciale</a:t>
                      </a:r>
                      <a:endParaRPr lang="en-US" sz="1050" b="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Financement de services directs aux étudiants et d’activités indirectes pour la</a:t>
                      </a:r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prestation eficace de services à coûts élevés aux étudiants ayant des besoins spéciaux.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577,5 millions $ sur cinq ans</a:t>
                      </a:r>
                      <a:r>
                        <a:rPr lang="en-US" sz="1050" baseline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/>
                      </a:r>
                      <a:br>
                        <a:rPr lang="en-US" sz="1050" baseline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</a:br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*dont 115,5 M en 2016-2017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4644">
                <a:tc>
                  <a:txBody>
                    <a:bodyPr/>
                    <a:lstStyle/>
                    <a:p>
                      <a:r>
                        <a:rPr lang="en-US" sz="1050" b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Écriture</a:t>
                      </a:r>
                      <a:r>
                        <a:rPr lang="en-US" sz="1050" b="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et calcul</a:t>
                      </a:r>
                      <a:endParaRPr lang="en-US" sz="1050" b="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Financement accru pour les programmes d’écriture et de calcul.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100 millions $ sur cinq ans </a:t>
                      </a:r>
                      <a:r>
                        <a:rPr lang="en-US" sz="105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/>
                      </a:r>
                      <a:br>
                        <a:rPr lang="en-US" sz="105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</a:br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*dont 20 millions $ en 2016-2017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5531">
                <a:tc>
                  <a:txBody>
                    <a:bodyPr/>
                    <a:lstStyle/>
                    <a:p>
                      <a:r>
                        <a:rPr lang="en-US" sz="1050" b="1" smtClean="0">
                          <a:solidFill>
                            <a:schemeClr val="tx1"/>
                          </a:solidFill>
                        </a:rPr>
                        <a:t>Mise en oeuvre de la transformation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smtClean="0">
                          <a:solidFill>
                            <a:schemeClr val="tx1"/>
                          </a:solidFill>
                        </a:rPr>
                        <a:t>Notamment le financement des coûts de démarrage de la mise en oeuvre,</a:t>
                      </a:r>
                      <a:r>
                        <a:rPr lang="en-US" sz="1050" b="1" baseline="0" smtClean="0">
                          <a:solidFill>
                            <a:schemeClr val="tx1"/>
                          </a:solidFill>
                        </a:rPr>
                        <a:t> de modèles alternatifs de prestation de services éducatifs et d’ententes de transformation des systèmes d’éducation. 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smtClean="0">
                          <a:solidFill>
                            <a:schemeClr val="tx1"/>
                          </a:solidFill>
                        </a:rPr>
                        <a:t>824,1 </a:t>
                      </a:r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millions $ sur cinq ans </a:t>
                      </a:r>
                      <a:r>
                        <a:rPr lang="en-US" sz="1050" b="1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sz="1050" b="1">
                          <a:solidFill>
                            <a:schemeClr val="tx1"/>
                          </a:solidFill>
                        </a:rPr>
                      </a:br>
                      <a:r>
                        <a:rPr lang="en-US" sz="1050" b="1" smtClean="0">
                          <a:solidFill>
                            <a:schemeClr val="tx1"/>
                          </a:solidFill>
                        </a:rPr>
                        <a:t>*dont </a:t>
                      </a:r>
                      <a:r>
                        <a:rPr lang="en-US" sz="1050" b="1" baseline="0" smtClean="0">
                          <a:solidFill>
                            <a:schemeClr val="tx1"/>
                          </a:solidFill>
                        </a:rPr>
                        <a:t>46,6 </a:t>
                      </a:r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millions $</a:t>
                      </a:r>
                      <a:r>
                        <a:rPr lang="en-US" sz="1050" b="1" baseline="0" smtClean="0">
                          <a:solidFill>
                            <a:schemeClr val="tx1"/>
                          </a:solidFill>
                        </a:rPr>
                        <a:t> en 2016-2017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marT="45723" marB="45723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6341">
                <a:tc>
                  <a:txBody>
                    <a:bodyPr/>
                    <a:lstStyle/>
                    <a:p>
                      <a:r>
                        <a:rPr lang="en-US" sz="1050" b="0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Innovation</a:t>
                      </a:r>
                      <a:r>
                        <a:rPr lang="en-US" sz="1050" b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,</a:t>
                      </a:r>
                      <a:r>
                        <a:rPr lang="en-US" sz="1050" b="0" baseline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050" b="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Recherche, Mesure et Évaluation</a:t>
                      </a:r>
                      <a:endParaRPr lang="en-US" sz="1050" b="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Appliquer les plus récentes innovations en matière d’éducation et mesurer/évaluer l’impact des politiques sur l’éducation des Premières Nations.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37,5</a:t>
                      </a:r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millions $ sur cinq ans </a:t>
                      </a:r>
                      <a:r>
                        <a:rPr lang="en-US" sz="1050" baseline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/>
                      </a:r>
                      <a:br>
                        <a:rPr lang="en-US" sz="1050" baseline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</a:br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*</a:t>
                      </a:r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dont 7,5 millions $ en 2016-2017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4644">
                <a:tc>
                  <a:txBody>
                    <a:bodyPr/>
                    <a:lstStyle/>
                    <a:p>
                      <a:r>
                        <a:rPr lang="en-US" sz="1050" b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L’initiative Martin de l’éduation autochtone</a:t>
                      </a:r>
                      <a:endParaRPr lang="en-US" sz="1050" b="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Appuyer les partenariats</a:t>
                      </a:r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 avec les Premières Nations accroître le niveau d’alphabétisation des élèves.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30 millions $ sur cinq ans </a:t>
                      </a:r>
                      <a:r>
                        <a:rPr lang="en-US" sz="1050" baseline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/>
                      </a:r>
                      <a:br>
                        <a:rPr lang="en-US" sz="1050" baseline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</a:br>
                      <a:r>
                        <a:rPr lang="en-US" sz="1050" baseline="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*</a:t>
                      </a:r>
                      <a:r>
                        <a:rPr lang="en-US" sz="1050" smtClean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dont 20 millions $ en 2016-2017</a:t>
                      </a:r>
                      <a:endParaRPr lang="en-US" sz="1050" dirty="0">
                        <a:solidFill>
                          <a:schemeClr val="bg1">
                            <a:lumMod val="10000"/>
                          </a:schemeClr>
                        </a:solidFill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6038368"/>
            <a:ext cx="7391400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smtClean="0">
                <a:latin typeface="+mn-lt"/>
              </a:rPr>
              <a:t>Dépenses pour 2015-2016 : 1,8 milliards $  </a:t>
            </a:r>
            <a:r>
              <a:rPr lang="en-US" sz="1400" b="1">
                <a:latin typeface="+mn-lt"/>
              </a:rPr>
              <a:t>/ </a:t>
            </a:r>
            <a:r>
              <a:rPr lang="en-US" sz="1400" b="1" smtClean="0">
                <a:latin typeface="+mn-lt"/>
              </a:rPr>
              <a:t>Dépenses estimées pour 2016-2017 : 2,15 milliards $</a:t>
            </a:r>
            <a:endParaRPr lang="en-US" sz="1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4137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0B6E52-F07A-44C8-B7AE-D6EEC3D50429}" type="slidenum">
              <a:rPr lang="en-CA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650" y="228600"/>
            <a:ext cx="8229600" cy="1143000"/>
          </a:xfrm>
        </p:spPr>
        <p:txBody>
          <a:bodyPr/>
          <a:lstStyle/>
          <a:p>
            <a:r>
              <a:rPr lang="en-US" smtClean="0">
                <a:solidFill>
                  <a:schemeClr val="accent2">
                    <a:lumMod val="50000"/>
                  </a:schemeClr>
                </a:solidFill>
              </a:rPr>
              <a:t>Recommandations conjointes au Cabinet en matière de politique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700" y="1524000"/>
            <a:ext cx="86995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300" b="1">
                <a:latin typeface="+mn-lt"/>
              </a:rPr>
              <a:t>Une approche stratégique élaborée conjointement </a:t>
            </a:r>
            <a:r>
              <a:rPr lang="fr-FR" sz="2300" b="1" smtClean="0">
                <a:latin typeface="+mn-lt"/>
              </a:rPr>
              <a:t>et comprenant les éléments suivants sera </a:t>
            </a:r>
            <a:r>
              <a:rPr lang="fr-FR" sz="2300" b="1">
                <a:latin typeface="+mn-lt"/>
              </a:rPr>
              <a:t>soumise au Cabinet fédéral à l'automne </a:t>
            </a:r>
            <a:r>
              <a:rPr lang="fr-FR" sz="2300" b="1" smtClean="0">
                <a:latin typeface="+mn-lt"/>
              </a:rPr>
              <a:t>2017 :</a:t>
            </a:r>
            <a:endParaRPr lang="en-US" sz="2300" b="1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smtClean="0">
                <a:latin typeface="+mn-lt"/>
              </a:rPr>
              <a:t>Allouer </a:t>
            </a:r>
            <a:r>
              <a:rPr lang="fr-FR" sz="2000">
                <a:latin typeface="+mn-lt"/>
              </a:rPr>
              <a:t>les 665 millions de dollars restants prévus pour la mise en œuvre de la transformation à partir des investissements prévus dans le budget de 2016</a:t>
            </a:r>
            <a:r>
              <a:rPr lang="fr-FR" sz="200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>
                <a:latin typeface="+mn-lt"/>
              </a:rPr>
              <a:t>À compter de 2018-2019, aider les Premières nations à élaborer leurs propres modèles et approches d'éducation régionale dans le cadre d'</a:t>
            </a:r>
            <a:r>
              <a:rPr lang="fr-FR" sz="2000" b="1">
                <a:latin typeface="+mn-lt"/>
              </a:rPr>
              <a:t>ententes régionales sur l'éducation</a:t>
            </a:r>
            <a:r>
              <a:rPr lang="fr-FR" sz="2000">
                <a:latin typeface="+mn-lt"/>
              </a:rPr>
              <a:t>, y compris un nouveau modèle de financement de </a:t>
            </a:r>
            <a:r>
              <a:rPr lang="fr-FR" sz="2000" smtClean="0">
                <a:latin typeface="+mn-lt"/>
              </a:rPr>
              <a:t>l'éducation utilisant </a:t>
            </a:r>
            <a:r>
              <a:rPr lang="fr-FR" sz="2000">
                <a:latin typeface="+mn-lt"/>
              </a:rPr>
              <a:t>le modèle provincial de financement de l'éducation comme base de calcul, ainsi que des adaptations et des améliorations </a:t>
            </a:r>
            <a:r>
              <a:rPr lang="fr-FR" sz="2000" smtClean="0">
                <a:latin typeface="+mn-lt"/>
              </a:rPr>
              <a:t>permettant </a:t>
            </a:r>
            <a:r>
              <a:rPr lang="fr-FR" sz="2000">
                <a:latin typeface="+mn-lt"/>
              </a:rPr>
              <a:t>de répondre aux besoins particuliers des élèves, des collectivités et des écoles des Premières </a:t>
            </a:r>
            <a:r>
              <a:rPr lang="fr-FR" sz="2000" smtClean="0">
                <a:latin typeface="+mn-lt"/>
              </a:rPr>
              <a:t>Nations.</a:t>
            </a:r>
            <a:endParaRPr lang="en-CA" sz="20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>
                <a:latin typeface="+mn-lt"/>
              </a:rPr>
              <a:t>Si une entente régionale n'est pas en place pour 2019-2020, les Premières nations seront financées à l'aide de </a:t>
            </a:r>
            <a:r>
              <a:rPr lang="fr-FR" sz="2000" b="1">
                <a:latin typeface="+mn-lt"/>
              </a:rPr>
              <a:t>modèles </a:t>
            </a:r>
            <a:r>
              <a:rPr lang="fr-FR" sz="2000" b="1" smtClean="0">
                <a:latin typeface="+mn-lt"/>
              </a:rPr>
              <a:t>régionaux</a:t>
            </a:r>
            <a:r>
              <a:rPr lang="fr-FR" sz="2000" smtClean="0">
                <a:latin typeface="+mn-lt"/>
              </a:rPr>
              <a:t> </a:t>
            </a:r>
            <a:r>
              <a:rPr lang="fr-FR" sz="2000" b="1" smtClean="0">
                <a:latin typeface="+mn-lt"/>
              </a:rPr>
              <a:t>de </a:t>
            </a:r>
            <a:r>
              <a:rPr lang="fr-FR" sz="2000" b="1">
                <a:latin typeface="+mn-lt"/>
              </a:rPr>
              <a:t>financement provisoire </a:t>
            </a:r>
            <a:r>
              <a:rPr lang="fr-FR" sz="2000" smtClean="0">
                <a:latin typeface="+mn-lt"/>
              </a:rPr>
              <a:t>qui remplaceront </a:t>
            </a:r>
            <a:r>
              <a:rPr lang="fr-FR" sz="2000">
                <a:latin typeface="+mn-lt"/>
              </a:rPr>
              <a:t>les programmes désuets et fondés sur des propositions </a:t>
            </a:r>
            <a:r>
              <a:rPr lang="fr-FR" sz="2000" smtClean="0">
                <a:latin typeface="+mn-lt"/>
              </a:rPr>
              <a:t>d'AANC </a:t>
            </a:r>
            <a:r>
              <a:rPr lang="fr-FR" sz="2000">
                <a:latin typeface="+mn-lt"/>
              </a:rPr>
              <a:t>afin de fournir un financement suffisant, prévisible et durable aux collectivités, écoles et systèmes des Premières nations</a:t>
            </a:r>
            <a:r>
              <a:rPr lang="fr-FR" sz="2000" smtClean="0">
                <a:latin typeface="+mn-lt"/>
              </a:rPr>
              <a:t>.</a:t>
            </a:r>
            <a:endParaRPr lang="en-C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375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7"/>
          <a:stretch/>
        </p:blipFill>
        <p:spPr bwMode="auto">
          <a:xfrm>
            <a:off x="-161133" y="6481365"/>
            <a:ext cx="8669337" cy="5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25" b="10295"/>
          <a:stretch/>
        </p:blipFill>
        <p:spPr bwMode="auto">
          <a:xfrm>
            <a:off x="-381000" y="914400"/>
            <a:ext cx="2806700" cy="564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2031999" y="3088481"/>
            <a:ext cx="317501" cy="2971800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/>
          <p:cNvSpPr txBox="1"/>
          <p:nvPr/>
        </p:nvSpPr>
        <p:spPr>
          <a:xfrm>
            <a:off x="2362200" y="4097327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+mn-lt"/>
              </a:rPr>
              <a:t>Financement actuel d’AANC pour l’éducation de la maternelle à la 12e année</a:t>
            </a:r>
            <a:endParaRPr lang="en-US" sz="1600" dirty="0">
              <a:latin typeface="+mn-lt"/>
            </a:endParaRPr>
          </a:p>
          <a:p>
            <a:r>
              <a:rPr lang="en-US" sz="2400" dirty="0">
                <a:latin typeface="+mn-lt"/>
              </a:rPr>
              <a:t>+</a:t>
            </a:r>
          </a:p>
          <a:p>
            <a:r>
              <a:rPr lang="en-US" sz="1600" smtClean="0">
                <a:latin typeface="+mn-lt"/>
              </a:rPr>
              <a:t>Engagements du budget fédéral de 2016</a:t>
            </a:r>
            <a:endParaRPr lang="en-CA" sz="1600" dirty="0">
              <a:latin typeface="+mn-lt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2031998" y="2883691"/>
            <a:ext cx="317501" cy="176962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2425700" y="2591303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latin typeface="+mn-lt"/>
              </a:rPr>
              <a:t>Mise en oeuvre de la transformation</a:t>
            </a:r>
            <a:endParaRPr lang="en-US" sz="1600" i="1" dirty="0">
              <a:latin typeface="+mn-lt"/>
            </a:endParaRPr>
          </a:p>
          <a:p>
            <a:r>
              <a:rPr lang="en-US" sz="1600" smtClean="0">
                <a:latin typeface="+mn-lt"/>
              </a:rPr>
              <a:t>(favorisant des systèmes semblables aux commissions scolaires)</a:t>
            </a:r>
            <a:endParaRPr lang="en-CA" sz="16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1799" y="622011"/>
            <a:ext cx="2425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AUTORITÉ POLITIQUE ACTUELLE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023" y="2133600"/>
            <a:ext cx="16192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18 880 $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/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par étudiant</a:t>
            </a:r>
            <a:endParaRPr lang="en-CA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2903" y="25400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Nouvelle approche de financement de l’éducation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04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393" b="7440"/>
          <a:stretch/>
        </p:blipFill>
        <p:spPr bwMode="auto">
          <a:xfrm>
            <a:off x="-381000" y="914400"/>
            <a:ext cx="4647404" cy="582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7"/>
          <a:stretch/>
        </p:blipFill>
        <p:spPr bwMode="auto">
          <a:xfrm>
            <a:off x="-161134" y="6481365"/>
            <a:ext cx="8669337" cy="5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3856035" y="2692975"/>
            <a:ext cx="317501" cy="2107625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Brace 8"/>
          <p:cNvSpPr/>
          <p:nvPr/>
        </p:nvSpPr>
        <p:spPr>
          <a:xfrm>
            <a:off x="3856032" y="2579105"/>
            <a:ext cx="317501" cy="88481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4266403" y="2286718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smtClean="0">
                <a:latin typeface="+mn-lt"/>
              </a:rPr>
              <a:t>Mise en oeuvre de la transformation</a:t>
            </a:r>
            <a:endParaRPr lang="en-US" sz="1600" i="1" dirty="0">
              <a:latin typeface="+mn-lt"/>
            </a:endParaRPr>
          </a:p>
          <a:p>
            <a:r>
              <a:rPr lang="en-US" sz="1600" smtClean="0">
                <a:latin typeface="+mn-lt"/>
              </a:rPr>
              <a:t>(déverrouillé au profit d’un plus grand nombre de communautés)</a:t>
            </a:r>
            <a:endParaRPr lang="en-CA" sz="16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" y="609022"/>
            <a:ext cx="1905000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AUTORITÉ POLITIQUE ACTUELLE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022" y="2133600"/>
            <a:ext cx="16192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18 880 $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par étudiant</a:t>
            </a:r>
            <a:endParaRPr lang="en-CA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41598" y="622011"/>
            <a:ext cx="0" cy="585935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93998" y="596033"/>
            <a:ext cx="5494336" cy="58477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NOUVELLE AUTORITÉ POLITIQUE</a:t>
            </a:r>
            <a:endParaRPr lang="en-US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en-US" sz="1600" b="1">
                <a:solidFill>
                  <a:schemeClr val="accent2">
                    <a:lumMod val="50000"/>
                  </a:schemeClr>
                </a:solidFill>
                <a:latin typeface="+mn-lt"/>
              </a:rPr>
              <a:t>(</a:t>
            </a:r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Mémoire au Cabinet</a:t>
            </a:r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)</a:t>
            </a:r>
            <a:endParaRPr lang="en-CA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7998" y="341052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+mn-lt"/>
              </a:rPr>
              <a:t>Financement accru des besoins immédiats pour soutenir toutes les communautés</a:t>
            </a: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3849684" y="4876800"/>
            <a:ext cx="317501" cy="1176923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4330698" y="5172873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+mn-lt"/>
              </a:rPr>
              <a:t>Les programmes fondés sur proposition demeurent</a:t>
            </a: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886" y="1867187"/>
            <a:ext cx="16192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20 270 $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/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par étudiant</a:t>
            </a:r>
            <a:endParaRPr lang="en-CA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92903" y="25400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Nouvelle approche de financement de l’éducation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127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4" b="7440"/>
          <a:stretch/>
        </p:blipFill>
        <p:spPr bwMode="auto">
          <a:xfrm>
            <a:off x="-381000" y="914400"/>
            <a:ext cx="6603998" cy="582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7"/>
          <a:stretch/>
        </p:blipFill>
        <p:spPr bwMode="auto">
          <a:xfrm>
            <a:off x="-161134" y="6481365"/>
            <a:ext cx="8669337" cy="5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5697534" y="2718375"/>
            <a:ext cx="341314" cy="3136037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Brace 8"/>
          <p:cNvSpPr/>
          <p:nvPr/>
        </p:nvSpPr>
        <p:spPr>
          <a:xfrm>
            <a:off x="5697534" y="2286718"/>
            <a:ext cx="317501" cy="419553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6140448" y="2134462"/>
            <a:ext cx="2443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Ententes régionales sur l’éducation</a:t>
            </a:r>
            <a:endParaRPr lang="en-CA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458" y="609022"/>
            <a:ext cx="1730376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AUTORITÉ POLITIQUE ACTUELLE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022" y="2133600"/>
            <a:ext cx="16192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18 880 $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par étudiant</a:t>
            </a:r>
            <a:endParaRPr lang="en-CA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41598" y="622011"/>
            <a:ext cx="0" cy="585935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93998" y="596033"/>
            <a:ext cx="5494336" cy="58477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NOUVELLE AUTORITÉ POLITIQUE</a:t>
            </a:r>
          </a:p>
          <a:p>
            <a:pPr algn="ctr"/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(Mémoire au Cabinet)</a:t>
            </a:r>
            <a:endParaRPr lang="en-CA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58702" y="2743200"/>
            <a:ext cx="2502695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u="sng" smtClean="0">
                <a:latin typeface="+mn-lt"/>
              </a:rPr>
              <a:t>NOUVEAU</a:t>
            </a:r>
            <a:r>
              <a:rPr lang="en-US" sz="1500" smtClean="0">
                <a:latin typeface="+mn-lt"/>
              </a:rPr>
              <a:t> Formules régionales de financement provisoire</a:t>
            </a:r>
            <a:endParaRPr lang="en-US" sz="1500" dirty="0">
              <a:latin typeface="+mn-lt"/>
            </a:endParaRPr>
          </a:p>
          <a:p>
            <a:r>
              <a:rPr lang="en-US" sz="1500" smtClean="0">
                <a:latin typeface="+mn-lt"/>
              </a:rPr>
              <a:t>(sur le modèle de financement provincial PLUS des adaptations pour les inducteurs de coûts uniques des Premières Nations)</a:t>
            </a:r>
            <a:endParaRPr lang="en-US" sz="1500" dirty="0">
              <a:latin typeface="+mn-lt"/>
            </a:endParaRPr>
          </a:p>
          <a:p>
            <a:endParaRPr lang="en-US" sz="1500" dirty="0">
              <a:latin typeface="+mn-lt"/>
            </a:endParaRPr>
          </a:p>
          <a:p>
            <a:r>
              <a:rPr lang="en-US" sz="1500" u="sng" smtClean="0">
                <a:latin typeface="+mn-lt"/>
              </a:rPr>
              <a:t>NOUVEAU</a:t>
            </a:r>
            <a:r>
              <a:rPr lang="en-US" sz="1500" smtClean="0">
                <a:latin typeface="+mn-lt"/>
              </a:rPr>
              <a:t> Financement de base : langue et culture; maternelle à temps plein; services de deuxième niveau; certains programmes fondés sur proposition.</a:t>
            </a:r>
            <a:endParaRPr lang="en-US" sz="15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5721347" y="5867400"/>
            <a:ext cx="317501" cy="186323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6146003" y="5791284"/>
            <a:ext cx="2489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886" y="1867187"/>
            <a:ext cx="16192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20 270 $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</a:rPr>
              <a:t>par étudiant</a:t>
            </a:r>
            <a:endParaRPr lang="en-CA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7549" y="1524287"/>
            <a:ext cx="16192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22 460 $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/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par étudiant</a:t>
            </a:r>
            <a:endParaRPr lang="en-CA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2903" y="25400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Nouvelle approche de financement de l’éducation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87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6" b="7440"/>
          <a:stretch/>
        </p:blipFill>
        <p:spPr bwMode="auto">
          <a:xfrm>
            <a:off x="-381000" y="914400"/>
            <a:ext cx="8026398" cy="5823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37"/>
          <a:stretch/>
        </p:blipFill>
        <p:spPr bwMode="auto">
          <a:xfrm>
            <a:off x="-161134" y="6481365"/>
            <a:ext cx="8669337" cy="513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2903" y="25400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400" smtClean="0">
                <a:solidFill>
                  <a:schemeClr val="accent2">
                    <a:lumMod val="50000"/>
                  </a:schemeClr>
                </a:solidFill>
              </a:rPr>
              <a:t>Nouvelle approche de financement de l’éducation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7474741" y="3048000"/>
            <a:ext cx="341314" cy="2831237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Brace 8"/>
          <p:cNvSpPr/>
          <p:nvPr/>
        </p:nvSpPr>
        <p:spPr>
          <a:xfrm>
            <a:off x="7498554" y="2057401"/>
            <a:ext cx="317501" cy="990600"/>
          </a:xfrm>
          <a:prstGeom prst="righ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7816055" y="2109062"/>
            <a:ext cx="1421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Ententes régionales sur l’éducation</a:t>
            </a:r>
            <a:endParaRPr lang="en-CA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9458" y="609023"/>
            <a:ext cx="1730376" cy="83099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AUTORITÉ POLITIQUE ACTUELLE</a:t>
            </a:r>
            <a:endParaRPr lang="en-CA" sz="1600" b="1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5022" y="2133600"/>
            <a:ext cx="16192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18 880 $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</a:rPr>
              <a:t>par étudiant</a:t>
            </a:r>
            <a:endParaRPr lang="en-CA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641598" y="622011"/>
            <a:ext cx="0" cy="5859354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793998" y="596033"/>
            <a:ext cx="5494336" cy="584775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NOUVELLE AUTORITÉ POLITIQUE</a:t>
            </a:r>
          </a:p>
          <a:p>
            <a:pPr algn="ctr"/>
            <a:r>
              <a:rPr lang="en-US" sz="16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(Mémoire au Cabinet)</a:t>
            </a:r>
            <a:endParaRPr lang="en-CA" sz="16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84611" y="3429000"/>
            <a:ext cx="1247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mtClean="0">
                <a:latin typeface="+mn-lt"/>
              </a:rPr>
              <a:t>Jusqu’à ce que les régions déterminent leur entente, elles utilisent la formule de financement provisoire</a:t>
            </a:r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55886" y="1867187"/>
            <a:ext cx="16192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20 270 $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</a:rPr>
              <a:t>par étudiant</a:t>
            </a:r>
            <a:endParaRPr lang="en-CA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27549" y="1524287"/>
            <a:ext cx="16192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22 460 $</a:t>
            </a:r>
            <a:endParaRPr lang="en-US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algn="ctr"/>
            <a:r>
              <a:rPr lang="en-US" sz="1600" b="1" smtClean="0">
                <a:solidFill>
                  <a:schemeClr val="bg1">
                    <a:lumMod val="65000"/>
                  </a:schemeClr>
                </a:solidFill>
              </a:rPr>
              <a:t>par étudiant</a:t>
            </a:r>
            <a:endParaRPr lang="en-CA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9017" y="1307811"/>
            <a:ext cx="16192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24 000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 algn="ctr"/>
            <a:r>
              <a:rPr lang="en-US" sz="1600" b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par étudiant</a:t>
            </a:r>
            <a:endParaRPr lang="en-CA" sz="16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1269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648200"/>
          </a:xfr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88950" y="6858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Prochaines étapes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133600"/>
            <a:ext cx="7683500" cy="20928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/>
              <a:t>Événements importants </a:t>
            </a:r>
            <a:r>
              <a:rPr lang="fr-FR" b="1" smtClean="0"/>
              <a:t>au cours des </a:t>
            </a:r>
            <a:r>
              <a:rPr lang="fr-FR" b="1"/>
              <a:t>prochaines </a:t>
            </a:r>
            <a:r>
              <a:rPr lang="fr-FR" b="1" smtClean="0"/>
              <a:t>semaines</a:t>
            </a:r>
            <a:endParaRPr lang="en-US" b="1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/>
              <a:t>Le 2 novembre: </a:t>
            </a:r>
            <a:r>
              <a:rPr lang="fr-FR" sz="1600"/>
              <a:t>Rencontre du </a:t>
            </a:r>
            <a:r>
              <a:rPr lang="fr-FR" sz="1600" smtClean="0"/>
              <a:t>CCED </a:t>
            </a:r>
            <a:r>
              <a:rPr lang="fr-FR" sz="1600"/>
              <a:t>avec </a:t>
            </a:r>
            <a:r>
              <a:rPr lang="fr-FR" sz="1600" smtClean="0"/>
              <a:t>la </a:t>
            </a:r>
            <a:r>
              <a:rPr lang="fr-FR" sz="1600"/>
              <a:t>ministre Philpott à Ottawa pour discuter des recommandations stratégiques des Premières </a:t>
            </a:r>
            <a:r>
              <a:rPr lang="fr-FR" sz="1600" smtClean="0"/>
              <a:t>Nations</a:t>
            </a:r>
            <a:r>
              <a:rPr lang="fr-CA" sz="1600" smtClean="0"/>
              <a:t>.</a:t>
            </a:r>
            <a:r>
              <a:rPr lang="en-US" sz="1600" smtClean="0"/>
              <a:t> </a:t>
            </a:r>
            <a:endParaRPr lang="en-US" sz="16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/>
              <a:t>5-7 décembre: </a:t>
            </a:r>
            <a:r>
              <a:rPr lang="fr-FR" sz="1600"/>
              <a:t>Validation des recommandations stratégiques des Premières </a:t>
            </a:r>
            <a:r>
              <a:rPr lang="fr-FR" sz="1600" smtClean="0"/>
              <a:t>Nations </a:t>
            </a:r>
            <a:r>
              <a:rPr lang="fr-FR" sz="1600"/>
              <a:t>pour </a:t>
            </a:r>
            <a:r>
              <a:rPr lang="fr-FR" sz="1600" smtClean="0"/>
              <a:t>l‘éducation primaire </a:t>
            </a:r>
            <a:r>
              <a:rPr lang="fr-FR" sz="1600"/>
              <a:t>et secondaire lors de l'Assemblée </a:t>
            </a:r>
            <a:r>
              <a:rPr lang="fr-FR" sz="1600" smtClean="0"/>
              <a:t>extraordinaire </a:t>
            </a:r>
            <a:r>
              <a:rPr lang="fr-FR" sz="1600"/>
              <a:t>des </a:t>
            </a:r>
            <a:r>
              <a:rPr lang="fr-FR" sz="1600" smtClean="0"/>
              <a:t>Chefs</a:t>
            </a:r>
            <a:r>
              <a:rPr lang="fr-CA" sz="1600" smtClean="0"/>
              <a:t>.</a:t>
            </a:r>
            <a:endParaRPr lang="en-US" sz="16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smtClean="0"/>
              <a:t>À confirmer : </a:t>
            </a:r>
            <a:r>
              <a:rPr lang="fr-FR" sz="1600" smtClean="0"/>
              <a:t>Mémoire au </a:t>
            </a:r>
            <a:r>
              <a:rPr lang="fr-FR" sz="1600"/>
              <a:t>Cabinet fédéral </a:t>
            </a:r>
            <a:r>
              <a:rPr lang="fr-FR" sz="1600" smtClean="0"/>
              <a:t>comportant des recommandations stratégiques pour </a:t>
            </a:r>
            <a:r>
              <a:rPr lang="fr-FR" sz="1600"/>
              <a:t>examen et </a:t>
            </a:r>
            <a:r>
              <a:rPr lang="fr-FR" sz="1600" smtClean="0"/>
              <a:t>approbation</a:t>
            </a:r>
            <a:r>
              <a:rPr lang="en-US" sz="1600" smtClean="0">
                <a:latin typeface="+mn-lt"/>
              </a:rPr>
              <a:t>.</a:t>
            </a:r>
            <a:endParaRPr lang="en-US" sz="16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4" y="1600200"/>
            <a:ext cx="76523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971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791200" y="5087054"/>
            <a:ext cx="2313861" cy="1076889"/>
            <a:chOff x="6244709" y="5073650"/>
            <a:chExt cx="2313861" cy="107688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4709" y="5073650"/>
              <a:ext cx="2313861" cy="877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6740" y="5662327"/>
              <a:ext cx="2209801" cy="488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5" name="Content Placeholder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705445631"/>
              </p:ext>
            </p:extLst>
          </p:nvPr>
        </p:nvGraphicFramePr>
        <p:xfrm>
          <a:off x="4651375" y="1143000"/>
          <a:ext cx="4492625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476956" y="1598549"/>
            <a:ext cx="4114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Aft>
                <a:spcPts val="600"/>
              </a:spcAft>
            </a:pPr>
            <a:r>
              <a:rPr lang="en-US" altLang="en-US" sz="2400" b="1">
                <a:solidFill>
                  <a:schemeClr val="accent2">
                    <a:lumMod val="50000"/>
                  </a:schemeClr>
                </a:solidFill>
                <a:latin typeface="+mj-lt"/>
              </a:rPr>
              <a:t>Données démographiques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en-US" sz="2400">
                <a:latin typeface="+mj-lt"/>
              </a:rPr>
              <a:t>Environ 108 000 élèves des niveaux élémentaire et secondaire des Premières </a:t>
            </a:r>
            <a:r>
              <a:rPr lang="fr-FR" altLang="en-US" sz="2400" smtClean="0">
                <a:latin typeface="+mj-lt"/>
              </a:rPr>
              <a:t>Nations</a:t>
            </a:r>
            <a:r>
              <a:rPr lang="fr-FR" altLang="en-US" sz="2400">
                <a:latin typeface="+mj-lt"/>
              </a:rPr>
              <a:t>, âgés de 4 à 21 ans, vivent dans les réserves.</a:t>
            </a:r>
            <a:endParaRPr lang="en-US" altLang="en-US" sz="2400" dirty="0">
              <a:latin typeface="+mj-lt"/>
            </a:endParaRPr>
          </a:p>
          <a:p>
            <a:pPr marL="285750" indent="-285750"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en-US" sz="2400">
                <a:latin typeface="+mj-lt"/>
              </a:rPr>
              <a:t>En moyenne, les frais de scolarité provinciaux représentent environ le tiers des dépenses totales d'AINC pour l'éducation des Premières </a:t>
            </a:r>
            <a:r>
              <a:rPr lang="fr-FR" altLang="en-US" sz="2400" smtClean="0">
                <a:latin typeface="+mj-lt"/>
              </a:rPr>
              <a:t>Nations</a:t>
            </a:r>
            <a:r>
              <a:rPr lang="fr-FR" altLang="en-US" sz="2400">
                <a:latin typeface="+mj-lt"/>
              </a:rPr>
              <a:t>.</a:t>
            </a:r>
            <a:endParaRPr lang="en-US" altLang="en-US" sz="2400" dirty="0"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57200" y="1892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>
                <a:solidFill>
                  <a:schemeClr val="accent2">
                    <a:lumMod val="75000"/>
                  </a:schemeClr>
                </a:solidFill>
              </a:rPr>
              <a:t>Contexte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51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990600"/>
            <a:ext cx="53721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5300" y="1509050"/>
            <a:ext cx="819150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400" b="1" smtClean="0">
                <a:solidFill>
                  <a:schemeClr val="accent2">
                    <a:lumMod val="50000"/>
                  </a:schemeClr>
                </a:solidFill>
              </a:rPr>
              <a:t>Résultats en matière d’éducation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>
                <a:latin typeface="+mn-lt"/>
              </a:rPr>
              <a:t>Le niveau de scolarité des élèves des Premières </a:t>
            </a:r>
            <a:r>
              <a:rPr lang="fr-FR" sz="2400" smtClean="0">
                <a:latin typeface="+mn-lt"/>
              </a:rPr>
              <a:t>Nations </a:t>
            </a:r>
            <a:r>
              <a:rPr lang="fr-FR" sz="2400">
                <a:latin typeface="+mn-lt"/>
              </a:rPr>
              <a:t>s'améliore, mais il subsiste un écart inacceptable par rapport à la population non autochtone</a:t>
            </a:r>
            <a:r>
              <a:rPr lang="fr-FR" sz="2400" smtClean="0">
                <a:latin typeface="+mn-lt"/>
              </a:rPr>
              <a:t>.</a:t>
            </a:r>
            <a:endParaRPr lang="en-CA" sz="24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>
                <a:latin typeface="+mn-lt"/>
              </a:rPr>
              <a:t>Seulement environ 60 % des membres des Premières </a:t>
            </a:r>
            <a:r>
              <a:rPr lang="fr-FR" sz="2400" smtClean="0">
                <a:latin typeface="+mn-lt"/>
              </a:rPr>
              <a:t>Nations </a:t>
            </a:r>
            <a:r>
              <a:rPr lang="fr-FR" sz="2400">
                <a:latin typeface="+mn-lt"/>
              </a:rPr>
              <a:t>âgés de 25 à 64 ans ont terminé leurs études secondaires et moins de la moitié d'entre eux détiennent un diplôme ou un certificat d'études postsecondaires</a:t>
            </a:r>
            <a:r>
              <a:rPr lang="fr-FR" sz="2400" smtClean="0">
                <a:latin typeface="+mn-lt"/>
              </a:rPr>
              <a:t>.</a:t>
            </a:r>
            <a:endParaRPr lang="en-CA" sz="24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400">
                <a:latin typeface="+mn-lt"/>
              </a:rPr>
              <a:t>Guidés par les </a:t>
            </a:r>
            <a:r>
              <a:rPr lang="fr-FR" sz="2400" smtClean="0">
                <a:latin typeface="+mn-lt"/>
              </a:rPr>
              <a:t>Appels </a:t>
            </a:r>
            <a:r>
              <a:rPr lang="fr-FR" sz="2400">
                <a:latin typeface="+mn-lt"/>
              </a:rPr>
              <a:t>à l'action de la Commission de vérité et </a:t>
            </a:r>
            <a:r>
              <a:rPr lang="fr-FR" sz="2400" smtClean="0">
                <a:latin typeface="+mn-lt"/>
              </a:rPr>
              <a:t>réconciliation</a:t>
            </a:r>
            <a:r>
              <a:rPr lang="fr-FR" sz="2400">
                <a:latin typeface="+mn-lt"/>
              </a:rPr>
              <a:t>, nous devons tous travailler ensemble pour mieux servir les élèves des Premières </a:t>
            </a:r>
            <a:r>
              <a:rPr lang="fr-FR" sz="2400" smtClean="0">
                <a:latin typeface="+mn-lt"/>
              </a:rPr>
              <a:t>Nations </a:t>
            </a:r>
            <a:r>
              <a:rPr lang="fr-FR" sz="2400">
                <a:latin typeface="+mn-lt"/>
              </a:rPr>
              <a:t>afin de combler cet écart dans le niveau d'instruction</a:t>
            </a:r>
            <a:r>
              <a:rPr lang="fr-FR" sz="2400" smtClean="0">
                <a:latin typeface="+mn-lt"/>
              </a:rPr>
              <a:t>.</a:t>
            </a:r>
            <a:endParaRPr lang="en-CA" sz="24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4500" y="1892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Contexte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3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148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990600"/>
            <a:ext cx="53721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5300" y="1332232"/>
            <a:ext cx="81915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spcBef>
                <a:spcPts val="0"/>
              </a:spcBef>
              <a:spcAft>
                <a:spcPts val="0"/>
              </a:spcAft>
            </a:pPr>
            <a:r>
              <a:rPr lang="en-CA" sz="22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L’article 35 de la Constitution</a:t>
            </a:r>
            <a:endParaRPr lang="en-CA" sz="2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</a:pPr>
            <a:r>
              <a:rPr lang="fr-FR" sz="2200" smtClean="0">
                <a:latin typeface="+mn-lt"/>
              </a:rPr>
              <a:t>reconnaît </a:t>
            </a:r>
            <a:r>
              <a:rPr lang="fr-FR" sz="2200">
                <a:latin typeface="+mn-lt"/>
              </a:rPr>
              <a:t>et affirme les droits inhérents et issus de traités des Premières </a:t>
            </a:r>
            <a:r>
              <a:rPr lang="fr-FR" sz="2200" smtClean="0">
                <a:latin typeface="+mn-lt"/>
              </a:rPr>
              <a:t>Nations </a:t>
            </a:r>
            <a:r>
              <a:rPr lang="fr-FR" sz="2200">
                <a:latin typeface="+mn-lt"/>
              </a:rPr>
              <a:t>et des autres peuples autochtones.</a:t>
            </a:r>
          </a:p>
          <a:p>
            <a:pPr indent="-285750">
              <a:spcBef>
                <a:spcPts val="0"/>
              </a:spcBef>
              <a:spcAft>
                <a:spcPts val="0"/>
              </a:spcAft>
            </a:pPr>
            <a:endParaRPr lang="en-CA" sz="2200" dirty="0">
              <a:latin typeface="+mn-lt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</a:pPr>
            <a:r>
              <a:rPr lang="en-CA" sz="22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Déclaration de l’ONU sur les droits des peuples autochtones :</a:t>
            </a:r>
            <a:endParaRPr lang="en-CA" sz="2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</a:pPr>
            <a:r>
              <a:rPr lang="fr-CA" sz="2200" smtClean="0">
                <a:latin typeface="+mn-lt"/>
              </a:rPr>
              <a:t>Les peuples autochtones ont le droit d’établir et de contrôler leurs propres systèmes et établissements scolaires où l’enseignement est dispensé dans leur propre langue, d’une manière adaptée à leurs méthodes culturelles d’enseignement et d’apprentissage.</a:t>
            </a:r>
            <a:endParaRPr lang="en-CA" sz="2200" dirty="0">
              <a:latin typeface="+mn-lt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</a:pPr>
            <a:endParaRPr lang="en-CA" sz="2200" b="1" dirty="0">
              <a:latin typeface="+mn-lt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</a:pPr>
            <a:r>
              <a:rPr lang="en-CA" sz="2200" b="1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Commussion de vérité et réconciliation (CVR)</a:t>
            </a:r>
            <a:endParaRPr lang="en-CA" sz="22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  <a:p>
            <a:pPr indent="-285750">
              <a:spcBef>
                <a:spcPts val="0"/>
              </a:spcBef>
              <a:spcAft>
                <a:spcPts val="0"/>
              </a:spcAft>
            </a:pPr>
            <a:r>
              <a:rPr lang="fr-FR" sz="2200">
                <a:latin typeface="+mn-lt"/>
              </a:rPr>
              <a:t>Parmi les 94 appels à l'action, </a:t>
            </a:r>
            <a:r>
              <a:rPr lang="fr-FR" sz="2200" smtClean="0">
                <a:latin typeface="+mn-lt"/>
              </a:rPr>
              <a:t>plusieurs portent sur le rôle </a:t>
            </a:r>
            <a:r>
              <a:rPr lang="fr-FR" sz="2200">
                <a:latin typeface="+mn-lt"/>
              </a:rPr>
              <a:t>des écoles dans la réconciliation et l'établissement de meilleures relations entre les peuples autochtones et les autres Canadiens</a:t>
            </a:r>
            <a:r>
              <a:rPr lang="fr-FR" sz="2200" smtClean="0">
                <a:latin typeface="+mn-lt"/>
              </a:rPr>
              <a:t>.</a:t>
            </a:r>
            <a:endParaRPr lang="en-CA" sz="2200" b="1" dirty="0">
              <a:latin typeface="+mn-lt"/>
            </a:endParaRPr>
          </a:p>
          <a:p>
            <a:pPr indent="-285750"/>
            <a:endParaRPr lang="en-CA" sz="2200" dirty="0">
              <a:latin typeface="+mn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1892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Contexte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1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429000"/>
          </a:xfrm>
          <a:prstGeom prst="rect">
            <a:avLst/>
          </a:prstGeo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Historique – Mandat de l’APN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400" smtClean="0"/>
              <a:t>Résolutions de l’APN et principaux documents appelant une transformation de l’éducation des Premières Nations :</a:t>
            </a:r>
            <a:endParaRPr lang="en-US" altLang="en-US" sz="2400" dirty="0"/>
          </a:p>
          <a:p>
            <a:r>
              <a:rPr lang="en-US" altLang="en-US" sz="2400" smtClean="0"/>
              <a:t>Résolution de l’APN 35-2014 : </a:t>
            </a:r>
            <a:r>
              <a:rPr lang="en-US" altLang="en-US" sz="2400" i="1" smtClean="0"/>
              <a:t>Loi fédérale pour  financer l’éducation des Premières Nations</a:t>
            </a:r>
            <a:endParaRPr lang="en-US" altLang="en-US" sz="2400" i="1" dirty="0"/>
          </a:p>
          <a:p>
            <a:r>
              <a:rPr lang="en-US" altLang="en-US" sz="2400" smtClean="0"/>
              <a:t>Résolution de l’APN 16-2016 : </a:t>
            </a:r>
            <a:r>
              <a:rPr lang="en-US" altLang="en-US" sz="2400" i="1" smtClean="0"/>
              <a:t>Processus honorable d’élaboration de recommandations pour appuyer une réforme de l’éducation des Premières Nations</a:t>
            </a:r>
            <a:endParaRPr lang="en-US" altLang="en-US" sz="2400" i="1" dirty="0"/>
          </a:p>
          <a:p>
            <a:r>
              <a:rPr lang="en-US" altLang="en-US" sz="2400" smtClean="0"/>
              <a:t>Document de politique de l’APN en 2010 : </a:t>
            </a:r>
            <a:r>
              <a:rPr lang="en-US" altLang="en-US" sz="2400" i="1" smtClean="0"/>
              <a:t>Le contrôle par les Premières Nations de l’éducation des Premières Nations</a:t>
            </a:r>
            <a:endParaRPr lang="en-CA" altLang="en-US" sz="24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962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16025"/>
            <a:ext cx="8534400" cy="4117975"/>
          </a:xfrm>
        </p:spPr>
        <p:txBody>
          <a:bodyPr/>
          <a:lstStyle/>
          <a:p>
            <a:endParaRPr lang="fr-CA" sz="2000" kern="1200" smtClean="0">
              <a:latin typeface="+mj-lt"/>
            </a:endParaRPr>
          </a:p>
          <a:p>
            <a:r>
              <a:rPr lang="fr-CA" sz="2000" kern="1200" smtClean="0">
                <a:latin typeface="+mj-lt"/>
              </a:rPr>
              <a:t>Les Premières Nations ont publié pour la première fois en 1972 le concept de « La maîtrise indienne de l’éducation indienne ».</a:t>
            </a:r>
            <a:endParaRPr lang="fr-CA" sz="2000" kern="120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endParaRPr lang="fr-CA" sz="2000" kern="120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tabLst>
                <a:tab pos="746125" algn="l"/>
              </a:tabLst>
            </a:pPr>
            <a:r>
              <a:rPr lang="fr-CA" sz="2000" i="1" kern="1200" smtClean="0">
                <a:solidFill>
                  <a:schemeClr val="tx1"/>
                </a:solidFill>
                <a:latin typeface="+mj-lt"/>
              </a:rPr>
              <a:t>	</a:t>
            </a:r>
          </a:p>
          <a:p>
            <a:pPr marL="0" indent="0">
              <a:buNone/>
              <a:tabLst>
                <a:tab pos="746125" algn="l"/>
              </a:tabLst>
            </a:pPr>
            <a:endParaRPr lang="fr-CA" sz="2000" i="1" kern="120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tabLst>
                <a:tab pos="746125" algn="l"/>
              </a:tabLst>
            </a:pPr>
            <a:endParaRPr lang="fr-CA" sz="2000" i="1" kern="120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tabLst>
                <a:tab pos="746125" algn="l"/>
              </a:tabLst>
            </a:pPr>
            <a:endParaRPr lang="fr-CA" sz="2000" i="1" kern="120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tabLst>
                <a:tab pos="746125" algn="l"/>
              </a:tabLst>
            </a:pPr>
            <a:endParaRPr lang="fr-CA" sz="2000" i="1" kern="1200" smtClean="0">
              <a:solidFill>
                <a:schemeClr val="tx1"/>
              </a:solidFill>
              <a:latin typeface="+mj-lt"/>
            </a:endParaRPr>
          </a:p>
          <a:p>
            <a:r>
              <a:rPr lang="fr-CA" sz="2000" smtClean="0">
                <a:latin typeface="+mj-lt"/>
              </a:rPr>
              <a:t>Le contrôle des Premières nations signifie que les Premières Nations sont en mesure d'exercer leurs droits inhérents à l'éducation en élaborant leurs propres politiques et lois pour offrir une éducation linguistique et culturelle adaptée aux besoins individuels et collectifs de leurs</a:t>
            </a:r>
            <a:endParaRPr lang="fr-CA" sz="2000" smtClean="0">
              <a:solidFill>
                <a:schemeClr val="tx1"/>
              </a:solidFill>
              <a:latin typeface="+mj-lt"/>
            </a:endParaRPr>
          </a:p>
          <a:p>
            <a:r>
              <a:rPr lang="fr-CA" sz="2000" smtClean="0">
                <a:latin typeface="+mj-lt"/>
              </a:rPr>
              <a:t>En 2010, les Chefs-en-Assemblée de l'APN ont approuvé </a:t>
            </a:r>
            <a:r>
              <a:rPr lang="fr-CA" sz="2000" i="1" smtClean="0">
                <a:latin typeface="+mj-lt"/>
              </a:rPr>
              <a:t>Le contrôle par les Premières nations</a:t>
            </a:r>
            <a:r>
              <a:rPr lang="fr-CA" sz="2000" smtClean="0">
                <a:latin typeface="+mj-lt"/>
              </a:rPr>
              <a:t> </a:t>
            </a:r>
            <a:r>
              <a:rPr lang="fr-CA" sz="2000" i="1" smtClean="0">
                <a:latin typeface="+mj-lt"/>
              </a:rPr>
              <a:t>de l'éducation des Premières Nations </a:t>
            </a:r>
            <a:r>
              <a:rPr lang="fr-CA" sz="2000" smtClean="0">
                <a:latin typeface="+mj-lt"/>
              </a:rPr>
              <a:t>en tant que document de politique de l'APN.</a:t>
            </a:r>
            <a:endParaRPr lang="fr-CA" sz="20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914399" y="2359024"/>
            <a:ext cx="7258051" cy="1878013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15888" algn="ctr">
              <a:buNone/>
              <a:tabLst>
                <a:tab pos="746125" algn="l"/>
              </a:tabLst>
            </a:pPr>
            <a:r>
              <a:rPr lang="fr-FR" sz="2000" i="1" smtClean="0">
                <a:solidFill>
                  <a:schemeClr val="bg1"/>
                </a:solidFill>
                <a:latin typeface="+mj-lt"/>
              </a:rPr>
              <a:t>« Le temps est venu de changer radicalement l'éducation indienne. Notre but est de rendre l'éducation pertinente à la philosophie et aux besoins des Indiens. Nous voulons que l'éducation donne à nos enfants un fort sentiment d'identité, avec confiance dans leur propre valeur et leurs capacités personnelles.</a:t>
            </a:r>
            <a:r>
              <a:rPr lang="en-CA" sz="2000" i="1" smtClean="0">
                <a:solidFill>
                  <a:schemeClr val="bg1"/>
                </a:solidFill>
                <a:latin typeface="+mj-lt"/>
              </a:rPr>
              <a:t> »</a:t>
            </a:r>
            <a:endParaRPr lang="en-CA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b="1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3200" b="1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3200" b="1" smtClean="0">
                <a:solidFill>
                  <a:schemeClr val="accent2">
                    <a:lumMod val="75000"/>
                  </a:schemeClr>
                </a:solidFill>
              </a:rPr>
              <a:t>Contrôle par les Premières Nations de l’éducation des Premières Nations</a:t>
            </a:r>
            <a:endParaRPr lang="en-CA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376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5983288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E7F75D-C955-4055-B7EC-C882D6A7BAD7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8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400" b="1" smtClean="0">
                <a:solidFill>
                  <a:srgbClr val="C00000"/>
                </a:solidFill>
              </a:rPr>
              <a:t>Historique – Processus conjoint APN-AANC</a:t>
            </a:r>
            <a:endParaRPr lang="en-CA" sz="3400" b="1" dirty="0">
              <a:solidFill>
                <a:srgbClr val="C0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200400" y="1397000"/>
            <a:ext cx="2819400" cy="7112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100" b="1" smtClean="0"/>
              <a:t>APN/AANC</a:t>
            </a:r>
            <a:endParaRPr lang="en-CA" sz="1100" b="1" dirty="0"/>
          </a:p>
          <a:p>
            <a:pPr algn="ctr">
              <a:defRPr/>
            </a:pPr>
            <a:r>
              <a:rPr lang="en-CA" sz="1100" b="1" smtClean="0"/>
              <a:t>Comité  de travail conjoint</a:t>
            </a:r>
            <a:endParaRPr lang="en-CA" sz="1100" b="1"/>
          </a:p>
          <a:p>
            <a:pPr algn="ctr">
              <a:defRPr/>
            </a:pPr>
            <a:r>
              <a:rPr lang="en-CA" sz="1050" b="1"/>
              <a:t>(</a:t>
            </a:r>
            <a:r>
              <a:rPr lang="en-CA" sz="1050" b="1" smtClean="0"/>
              <a:t>CCED </a:t>
            </a:r>
            <a:r>
              <a:rPr lang="en-CA" sz="1050" b="1"/>
              <a:t>/ </a:t>
            </a:r>
            <a:r>
              <a:rPr lang="en-CA" sz="1050" b="1" smtClean="0"/>
              <a:t>AANC)</a:t>
            </a:r>
            <a:endParaRPr lang="en-CA" sz="1050" b="1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09600" y="4892675"/>
            <a:ext cx="1295400" cy="127952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100" b="1" smtClean="0"/>
              <a:t>Financement obigatoire de l’éducation</a:t>
            </a:r>
            <a:endParaRPr lang="en-CA" sz="1100" b="1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414588" y="4892675"/>
            <a:ext cx="1096962" cy="127952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CA" sz="1100" b="1" smtClean="0"/>
              <a:t>Mécanismes de financement</a:t>
            </a:r>
            <a:endParaRPr lang="en-CA" sz="1100" b="1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4084638" y="4892675"/>
            <a:ext cx="1096962" cy="127952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900" b="1" dirty="0"/>
          </a:p>
        </p:txBody>
      </p:sp>
      <p:sp>
        <p:nvSpPr>
          <p:cNvPr id="14" name="Rectangle 13"/>
          <p:cNvSpPr/>
          <p:nvPr/>
        </p:nvSpPr>
        <p:spPr>
          <a:xfrm>
            <a:off x="609600" y="2854325"/>
            <a:ext cx="1335088" cy="101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00" b="1" smtClean="0"/>
              <a:t>Comité des Chefs sur l’éducation</a:t>
            </a:r>
            <a:endParaRPr lang="en-CA" sz="1000" b="1" dirty="0"/>
          </a:p>
          <a:p>
            <a:pPr algn="ctr">
              <a:defRPr/>
            </a:pPr>
            <a:r>
              <a:rPr lang="en-CA" sz="1000" b="1" smtClean="0"/>
              <a:t>(CCED)</a:t>
            </a:r>
            <a:endParaRPr lang="en-CA" sz="1000" b="1" dirty="0"/>
          </a:p>
        </p:txBody>
      </p:sp>
      <p:sp>
        <p:nvSpPr>
          <p:cNvPr id="15" name="Rectangle 14"/>
          <p:cNvSpPr/>
          <p:nvPr/>
        </p:nvSpPr>
        <p:spPr>
          <a:xfrm>
            <a:off x="4800600" y="2854325"/>
            <a:ext cx="2297113" cy="10175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00" b="1" smtClean="0"/>
              <a:t>Gouvernement du Canada</a:t>
            </a:r>
            <a:endParaRPr lang="en-CA" sz="1000" b="1" dirty="0"/>
          </a:p>
          <a:p>
            <a:pPr algn="ctr">
              <a:defRPr/>
            </a:pPr>
            <a:r>
              <a:rPr lang="en-CA" sz="1000" b="1" dirty="0"/>
              <a:t>-------------------------------------</a:t>
            </a:r>
            <a:endParaRPr lang="en-CA" sz="900" b="1" dirty="0"/>
          </a:p>
          <a:p>
            <a:pPr algn="ctr">
              <a:defRPr/>
            </a:pPr>
            <a:r>
              <a:rPr lang="en-CA" sz="1000" b="1" smtClean="0"/>
              <a:t>Affaires autochtones et du Nord Canada </a:t>
            </a:r>
            <a:endParaRPr lang="en-CA" sz="1000" b="1" dirty="0"/>
          </a:p>
          <a:p>
            <a:pPr algn="ctr">
              <a:defRPr/>
            </a:pPr>
            <a:r>
              <a:rPr lang="en-CA" sz="1000" b="1"/>
              <a:t>(</a:t>
            </a:r>
            <a:r>
              <a:rPr lang="en-CA" sz="1000" b="1" smtClean="0"/>
              <a:t>IAANC)</a:t>
            </a:r>
            <a:endParaRPr lang="en-CA" sz="1000" b="1" dirty="0"/>
          </a:p>
        </p:txBody>
      </p:sp>
      <p:sp>
        <p:nvSpPr>
          <p:cNvPr id="16" name="Left-Right Arrow 15"/>
          <p:cNvSpPr/>
          <p:nvPr/>
        </p:nvSpPr>
        <p:spPr>
          <a:xfrm>
            <a:off x="2033588" y="3284538"/>
            <a:ext cx="404812" cy="127000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6155" name="TextBox 17"/>
          <p:cNvSpPr txBox="1">
            <a:spLocks noChangeAspect="1"/>
          </p:cNvSpPr>
          <p:nvPr/>
        </p:nvSpPr>
        <p:spPr bwMode="auto">
          <a:xfrm>
            <a:off x="4235302" y="5172075"/>
            <a:ext cx="81945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100" b="1" dirty="0" smtClean="0">
                <a:solidFill>
                  <a:schemeClr val="bg1"/>
                </a:solidFill>
              </a:rPr>
              <a:t>Northern </a:t>
            </a:r>
          </a:p>
          <a:p>
            <a:pPr algn="ctr" eaLnBrk="1" hangingPunct="1"/>
            <a:r>
              <a:rPr lang="en-CA" altLang="en-US" sz="1100" b="1" dirty="0" smtClean="0">
                <a:solidFill>
                  <a:schemeClr val="bg1"/>
                </a:solidFill>
              </a:rPr>
              <a:t>And </a:t>
            </a:r>
          </a:p>
          <a:p>
            <a:pPr algn="ctr" eaLnBrk="1" hangingPunct="1"/>
            <a:r>
              <a:rPr lang="en-CA" altLang="en-US" sz="1100" b="1" dirty="0" smtClean="0">
                <a:solidFill>
                  <a:schemeClr val="bg1"/>
                </a:solidFill>
              </a:rPr>
              <a:t>Remote</a:t>
            </a:r>
            <a:r>
              <a:rPr lang="en-CA" altLang="en-US" sz="1100" b="1" dirty="0" smtClean="0">
                <a:solidFill>
                  <a:schemeClr val="bg1"/>
                </a:solidFill>
              </a:rPr>
              <a:t> </a:t>
            </a:r>
            <a:endParaRPr lang="en-CA" altLang="en-US" sz="1100" b="1" dirty="0">
              <a:solidFill>
                <a:schemeClr val="bg1"/>
              </a:solidFill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162800" y="4892675"/>
            <a:ext cx="1295400" cy="127952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CA" sz="1100" b="1" smtClean="0"/>
              <a:t>Éducation postsecondaire</a:t>
            </a:r>
            <a:endParaRPr lang="en-CA" sz="1100" b="1" dirty="0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691188" y="4892675"/>
            <a:ext cx="1096962" cy="127952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en-CA" sz="1100" b="1" smtClean="0"/>
              <a:t>Éducation de la petite enfance</a:t>
            </a:r>
            <a:endParaRPr lang="en-CA" sz="1100" b="1" dirty="0"/>
          </a:p>
        </p:txBody>
      </p:sp>
      <p:sp>
        <p:nvSpPr>
          <p:cNvPr id="22" name="Left Arrow 21"/>
          <p:cNvSpPr/>
          <p:nvPr/>
        </p:nvSpPr>
        <p:spPr>
          <a:xfrm rot="5400000">
            <a:off x="3148806" y="4074319"/>
            <a:ext cx="358775" cy="103188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4" name="Left Arrow 23"/>
          <p:cNvSpPr/>
          <p:nvPr/>
        </p:nvSpPr>
        <p:spPr>
          <a:xfrm rot="16200000">
            <a:off x="6082506" y="4460082"/>
            <a:ext cx="434975" cy="103188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1295400" y="4264025"/>
            <a:ext cx="6643688" cy="603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6" name="Left Arrow 25"/>
          <p:cNvSpPr/>
          <p:nvPr/>
        </p:nvSpPr>
        <p:spPr>
          <a:xfrm rot="16200000">
            <a:off x="7708107" y="4428331"/>
            <a:ext cx="433388" cy="104775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7" name="Left Arrow 26"/>
          <p:cNvSpPr/>
          <p:nvPr/>
        </p:nvSpPr>
        <p:spPr>
          <a:xfrm rot="16200000">
            <a:off x="2759075" y="4460875"/>
            <a:ext cx="433388" cy="103188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" name="Left Arrow 27"/>
          <p:cNvSpPr/>
          <p:nvPr/>
        </p:nvSpPr>
        <p:spPr>
          <a:xfrm rot="16200000">
            <a:off x="1062832" y="4444206"/>
            <a:ext cx="465138" cy="104775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" name="TextBox 28"/>
          <p:cNvSpPr txBox="1"/>
          <p:nvPr/>
        </p:nvSpPr>
        <p:spPr>
          <a:xfrm>
            <a:off x="3856038" y="6273800"/>
            <a:ext cx="2650084" cy="338554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1600" b="1" smtClean="0">
                <a:solidFill>
                  <a:schemeClr val="bg2">
                    <a:lumMod val="25000"/>
                  </a:schemeClr>
                </a:solidFill>
                <a:latin typeface="Arial" charset="0"/>
                <a:cs typeface="Arial" charset="0"/>
              </a:rPr>
              <a:t>Équipes mixtes de travail</a:t>
            </a:r>
            <a:endParaRPr lang="en-CA" sz="1600" b="1" dirty="0">
              <a:solidFill>
                <a:schemeClr val="bg2">
                  <a:lumMod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89200" y="2867025"/>
            <a:ext cx="1677988" cy="1017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1000" b="1" smtClean="0"/>
              <a:t>Conseil national indien de l’éducation (CNIE)</a:t>
            </a:r>
            <a:endParaRPr lang="en-CA" sz="1000" b="1" dirty="0"/>
          </a:p>
          <a:p>
            <a:pPr algn="ctr">
              <a:defRPr/>
            </a:pPr>
            <a:r>
              <a:rPr lang="en-CA" sz="1000" b="1" smtClean="0"/>
              <a:t>Secteur de l’éducation de l’APN</a:t>
            </a:r>
            <a:endParaRPr lang="en-CA" sz="1000" b="1" dirty="0"/>
          </a:p>
        </p:txBody>
      </p:sp>
      <p:sp>
        <p:nvSpPr>
          <p:cNvPr id="32" name="Left Arrow 31"/>
          <p:cNvSpPr/>
          <p:nvPr/>
        </p:nvSpPr>
        <p:spPr>
          <a:xfrm rot="16200000">
            <a:off x="4400550" y="4481513"/>
            <a:ext cx="433387" cy="103188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3" name="Left Arrow 32"/>
          <p:cNvSpPr/>
          <p:nvPr/>
        </p:nvSpPr>
        <p:spPr>
          <a:xfrm rot="5400000">
            <a:off x="5781676" y="4083050"/>
            <a:ext cx="379412" cy="103187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4" name="Left Arrow 33"/>
          <p:cNvSpPr/>
          <p:nvPr/>
        </p:nvSpPr>
        <p:spPr>
          <a:xfrm rot="5400000">
            <a:off x="4415632" y="2297906"/>
            <a:ext cx="361950" cy="103187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5" name="Left Arrow 34"/>
          <p:cNvSpPr/>
          <p:nvPr/>
        </p:nvSpPr>
        <p:spPr>
          <a:xfrm rot="16200000">
            <a:off x="5849144" y="2623344"/>
            <a:ext cx="292100" cy="103188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6" name="Rectangle 35"/>
          <p:cNvSpPr/>
          <p:nvPr/>
        </p:nvSpPr>
        <p:spPr>
          <a:xfrm>
            <a:off x="3352800" y="2498725"/>
            <a:ext cx="2670175" cy="603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37" name="Left Arrow 36"/>
          <p:cNvSpPr/>
          <p:nvPr/>
        </p:nvSpPr>
        <p:spPr>
          <a:xfrm rot="16200000">
            <a:off x="3232150" y="2624138"/>
            <a:ext cx="290513" cy="103187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85800"/>
            <a:ext cx="8305800" cy="6154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30200"/>
            <a:ext cx="8915400" cy="1747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800" b="1" smtClean="0">
                <a:solidFill>
                  <a:schemeClr val="accent2">
                    <a:lumMod val="75000"/>
                  </a:schemeClr>
                </a:solidFill>
              </a:rPr>
              <a:t>Approches régionales des Premières Nations</a:t>
            </a:r>
            <a:endParaRPr lang="en-C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80F9CE-4491-4344-AAF2-CE5A6CD20CB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2233</TotalTime>
  <Words>1393</Words>
  <Application>Microsoft Office PowerPoint</Application>
  <PresentationFormat>On-screen Show (4:3)</PresentationFormat>
  <Paragraphs>190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Transformer le financement de l’education des Premières Nations</vt:lpstr>
      <vt:lpstr>PowerPoint Presentation</vt:lpstr>
      <vt:lpstr>PowerPoint Presentation</vt:lpstr>
      <vt:lpstr>PowerPoint Presentation</vt:lpstr>
      <vt:lpstr>PowerPoint Presentation</vt:lpstr>
      <vt:lpstr>Historique – Mandat de l’APN</vt:lpstr>
      <vt:lpstr> Contrôle par les Premières Nations de l’éducation des Premières Nations</vt:lpstr>
      <vt:lpstr>Historique – Processus conjoint APN-AANC</vt:lpstr>
      <vt:lpstr>Approches régionales des Premières Nations</vt:lpstr>
      <vt:lpstr>Investissements dans le budget de 2016</vt:lpstr>
      <vt:lpstr>Recommandations conjointes au Cabinet en matière de politique</vt:lpstr>
      <vt:lpstr>PowerPoint Presentation</vt:lpstr>
      <vt:lpstr>PowerPoint Presentation</vt:lpstr>
      <vt:lpstr>PowerPoint Presentation</vt:lpstr>
      <vt:lpstr>PowerPoint Presentation</vt:lpstr>
      <vt:lpstr>Prochaines étapes</vt:lpstr>
    </vt:vector>
  </TitlesOfParts>
  <Company>Chiefs of Ontario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Charting Our Own Path Forward – Education Forum: First Nation Lifelong Learning Table</dc:title>
  <dc:creator>Julia Candlish</dc:creator>
  <cp:lastModifiedBy>Julie Williams</cp:lastModifiedBy>
  <cp:revision>107</cp:revision>
  <dcterms:created xsi:type="dcterms:W3CDTF">2017-03-27T13:55:52Z</dcterms:created>
  <dcterms:modified xsi:type="dcterms:W3CDTF">2017-11-03T19:13:46Z</dcterms:modified>
</cp:coreProperties>
</file>