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8" r:id="rId3"/>
    <p:sldId id="278" r:id="rId4"/>
    <p:sldId id="279" r:id="rId5"/>
    <p:sldId id="280" r:id="rId6"/>
    <p:sldId id="262" r:id="rId7"/>
    <p:sldId id="286" r:id="rId8"/>
    <p:sldId id="263" r:id="rId9"/>
    <p:sldId id="264" r:id="rId10"/>
    <p:sldId id="289" r:id="rId11"/>
    <p:sldId id="292" r:id="rId12"/>
    <p:sldId id="293" r:id="rId13"/>
    <p:sldId id="294" r:id="rId14"/>
    <p:sldId id="295" r:id="rId15"/>
    <p:sldId id="296" r:id="rId16"/>
    <p:sldId id="26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0" autoAdjust="0"/>
  </p:normalViewPr>
  <p:slideViewPr>
    <p:cSldViewPr>
      <p:cViewPr>
        <p:scale>
          <a:sx n="75" d="100"/>
          <a:sy n="75" d="100"/>
        </p:scale>
        <p:origin x="-122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6">
                  <a:lumMod val="60000"/>
                  <a:lumOff val="40000"/>
                </a:schemeClr>
              </a:solidFill>
            </c:spPr>
          </c:dPt>
          <c:dPt>
            <c:idx val="1"/>
            <c:bubble3D val="0"/>
            <c:spPr>
              <a:solidFill>
                <a:schemeClr val="accent6">
                  <a:lumMod val="75000"/>
                </a:schemeClr>
              </a:solidFill>
            </c:spPr>
          </c:dPt>
          <c:dLbls>
            <c:dLbl>
              <c:idx val="0"/>
              <c:layout>
                <c:manualLayout>
                  <c:x val="-0.19224175146945599"/>
                  <c:y val="0.151738968949636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26922784347736101"/>
                  <c:y val="-7.9821968008715896E-2"/>
                </c:manualLayout>
              </c:layout>
              <c:showLegendKey val="0"/>
              <c:showVal val="1"/>
              <c:showCatName val="0"/>
              <c:showSerName val="0"/>
              <c:showPercent val="0"/>
              <c:showBubbleSize val="0"/>
            </c:dLbl>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Provincial System</c:v>
                </c:pt>
                <c:pt idx="1">
                  <c:v>Band-run/Federal School</c:v>
                </c:pt>
              </c:strCache>
            </c:strRef>
          </c:cat>
          <c:val>
            <c:numRef>
              <c:f>Sheet1!$B$2:$B$3</c:f>
              <c:numCache>
                <c:formatCode>#,##0</c:formatCode>
                <c:ptCount val="2"/>
                <c:pt idx="0">
                  <c:v>35000</c:v>
                </c:pt>
                <c:pt idx="1">
                  <c:v>73000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D6B8C5F4-FE90-4B52-B6F8-96D819014052}" type="datetimeFigureOut">
              <a:rPr lang="en-CA"/>
              <a:pPr>
                <a:defRPr/>
              </a:pPr>
              <a:t>2017-10-23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B89CE79-9DEE-4A27-98DD-14EF84A3BE35}" type="slidenum">
              <a:rPr lang="en-CA" altLang="en-US"/>
              <a:pPr/>
              <a:t>‹#›</a:t>
            </a:fld>
            <a:endParaRPr lang="en-CA" altLang="en-US"/>
          </a:p>
        </p:txBody>
      </p:sp>
    </p:spTree>
    <p:extLst>
      <p:ext uri="{BB962C8B-B14F-4D97-AF65-F5344CB8AC3E}">
        <p14:creationId xmlns:p14="http://schemas.microsoft.com/office/powerpoint/2010/main" val="7410070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MC AUTHORITY</a:t>
            </a:r>
          </a:p>
          <a:p>
            <a:r>
              <a:rPr lang="en-US" dirty="0" smtClean="0"/>
              <a:t>Unlocks</a:t>
            </a:r>
            <a:r>
              <a:rPr lang="en-US" baseline="0" dirty="0" smtClean="0"/>
              <a:t> transformation dollars for more communities.</a:t>
            </a:r>
            <a:endParaRPr lang="en-US" dirty="0" smtClean="0"/>
          </a:p>
          <a:p>
            <a:r>
              <a:rPr lang="en-US" dirty="0" smtClean="0"/>
              <a:t>Old funding approach.</a:t>
            </a:r>
            <a:r>
              <a:rPr lang="en-US" baseline="0" dirty="0" smtClean="0"/>
              <a:t>  Lots of proposals. </a:t>
            </a:r>
            <a:endParaRPr lang="en-US" dirty="0" smtClean="0"/>
          </a:p>
          <a:p>
            <a:r>
              <a:rPr lang="en-US" dirty="0" smtClean="0"/>
              <a:t>Still Proposal-</a:t>
            </a:r>
            <a:r>
              <a:rPr lang="en-US" baseline="0" dirty="0" smtClean="0"/>
              <a:t>based programs</a:t>
            </a:r>
          </a:p>
          <a:p>
            <a:r>
              <a:rPr lang="en-US" baseline="0" dirty="0" smtClean="0"/>
              <a:t>Still INEQUITY</a:t>
            </a:r>
            <a:endParaRPr lang="en-CA" dirty="0"/>
          </a:p>
        </p:txBody>
      </p:sp>
      <p:sp>
        <p:nvSpPr>
          <p:cNvPr id="4" name="Slide Number Placeholder 3"/>
          <p:cNvSpPr>
            <a:spLocks noGrp="1"/>
          </p:cNvSpPr>
          <p:nvPr>
            <p:ph type="sldNum" sz="quarter" idx="10"/>
          </p:nvPr>
        </p:nvSpPr>
        <p:spPr/>
        <p:txBody>
          <a:bodyPr/>
          <a:lstStyle/>
          <a:p>
            <a:fld id="{DB89CE79-9DEE-4A27-98DD-14EF84A3BE35}" type="slidenum">
              <a:rPr lang="en-CA" altLang="en-US" smtClean="0"/>
              <a:pPr/>
              <a:t>13</a:t>
            </a:fld>
            <a:endParaRPr lang="en-CA" altLang="en-US"/>
          </a:p>
        </p:txBody>
      </p:sp>
    </p:spTree>
    <p:extLst>
      <p:ext uri="{BB962C8B-B14F-4D97-AF65-F5344CB8AC3E}">
        <p14:creationId xmlns:p14="http://schemas.microsoft.com/office/powerpoint/2010/main" val="274974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MC AUTHORITY</a:t>
            </a:r>
            <a:endParaRPr lang="en-US" dirty="0" smtClean="0"/>
          </a:p>
          <a:p>
            <a:r>
              <a:rPr lang="en-US" dirty="0" smtClean="0"/>
              <a:t>INTERIM</a:t>
            </a:r>
            <a:r>
              <a:rPr lang="en-US" baseline="0" dirty="0" smtClean="0"/>
              <a:t> Funding Formulas to make funding more equitable within and between regions</a:t>
            </a:r>
          </a:p>
          <a:p>
            <a:r>
              <a:rPr lang="en-US" baseline="0" dirty="0" smtClean="0"/>
              <a:t>ADDED national enhancements for language and culture, kindergarten and 2</a:t>
            </a:r>
            <a:r>
              <a:rPr lang="en-US" baseline="30000" dirty="0" smtClean="0"/>
              <a:t>nd</a:t>
            </a:r>
            <a:r>
              <a:rPr lang="en-US" baseline="0" dirty="0" smtClean="0"/>
              <a:t> level services</a:t>
            </a:r>
          </a:p>
          <a:p>
            <a:endParaRPr lang="en-US" baseline="0" dirty="0" smtClean="0"/>
          </a:p>
          <a:p>
            <a:r>
              <a:rPr lang="en-US" baseline="0" dirty="0" smtClean="0"/>
              <a:t>Proposal remaining (EPP; HCSEP; innovation; research)</a:t>
            </a:r>
            <a:endParaRPr lang="en-CA" dirty="0"/>
          </a:p>
        </p:txBody>
      </p:sp>
      <p:sp>
        <p:nvSpPr>
          <p:cNvPr id="4" name="Slide Number Placeholder 3"/>
          <p:cNvSpPr>
            <a:spLocks noGrp="1"/>
          </p:cNvSpPr>
          <p:nvPr>
            <p:ph type="sldNum" sz="quarter" idx="10"/>
          </p:nvPr>
        </p:nvSpPr>
        <p:spPr/>
        <p:txBody>
          <a:bodyPr/>
          <a:lstStyle/>
          <a:p>
            <a:fld id="{DB89CE79-9DEE-4A27-98DD-14EF84A3BE35}" type="slidenum">
              <a:rPr lang="en-CA" altLang="en-US" smtClean="0"/>
              <a:pPr/>
              <a:t>14</a:t>
            </a:fld>
            <a:endParaRPr lang="en-CA" altLang="en-US"/>
          </a:p>
        </p:txBody>
      </p:sp>
    </p:spTree>
    <p:extLst>
      <p:ext uri="{BB962C8B-B14F-4D97-AF65-F5344CB8AC3E}">
        <p14:creationId xmlns:p14="http://schemas.microsoft.com/office/powerpoint/2010/main" val="2749741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MC AUTHORITY</a:t>
            </a:r>
            <a:endParaRPr lang="en-US" dirty="0" smtClean="0"/>
          </a:p>
          <a:p>
            <a:r>
              <a:rPr lang="en-US" dirty="0" smtClean="0"/>
              <a:t>INTERIM</a:t>
            </a:r>
            <a:r>
              <a:rPr lang="en-US" baseline="0" dirty="0" smtClean="0"/>
              <a:t> Funding Formulas to make funding more equitable within and between regions</a:t>
            </a:r>
          </a:p>
          <a:p>
            <a:r>
              <a:rPr lang="en-US" baseline="0" dirty="0" smtClean="0"/>
              <a:t>ADDED national enhancements for language and culture, kindergarten and 2</a:t>
            </a:r>
            <a:r>
              <a:rPr lang="en-US" baseline="30000" dirty="0" smtClean="0"/>
              <a:t>nd</a:t>
            </a:r>
            <a:r>
              <a:rPr lang="en-US" baseline="0" dirty="0" smtClean="0"/>
              <a:t> level services</a:t>
            </a:r>
          </a:p>
          <a:p>
            <a:endParaRPr lang="en-US" baseline="0" dirty="0" smtClean="0"/>
          </a:p>
          <a:p>
            <a:r>
              <a:rPr lang="en-US" baseline="0" dirty="0" smtClean="0"/>
              <a:t>Proposal remaining (EPP; HCSEP; innovation; research)</a:t>
            </a:r>
            <a:endParaRPr lang="en-CA" dirty="0"/>
          </a:p>
        </p:txBody>
      </p:sp>
      <p:sp>
        <p:nvSpPr>
          <p:cNvPr id="4" name="Slide Number Placeholder 3"/>
          <p:cNvSpPr>
            <a:spLocks noGrp="1"/>
          </p:cNvSpPr>
          <p:nvPr>
            <p:ph type="sldNum" sz="quarter" idx="10"/>
          </p:nvPr>
        </p:nvSpPr>
        <p:spPr/>
        <p:txBody>
          <a:bodyPr/>
          <a:lstStyle/>
          <a:p>
            <a:fld id="{DB89CE79-9DEE-4A27-98DD-14EF84A3BE35}" type="slidenum">
              <a:rPr lang="en-CA" altLang="en-US" smtClean="0"/>
              <a:pPr/>
              <a:t>15</a:t>
            </a:fld>
            <a:endParaRPr lang="en-CA" altLang="en-US"/>
          </a:p>
        </p:txBody>
      </p:sp>
    </p:spTree>
    <p:extLst>
      <p:ext uri="{BB962C8B-B14F-4D97-AF65-F5344CB8AC3E}">
        <p14:creationId xmlns:p14="http://schemas.microsoft.com/office/powerpoint/2010/main" val="274974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solidFill>
                <a:srgbClr val="FF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4</a:t>
            </a:fld>
            <a:endParaRPr lang="en-CA"/>
          </a:p>
        </p:txBody>
      </p:sp>
    </p:spTree>
    <p:extLst>
      <p:ext uri="{BB962C8B-B14F-4D97-AF65-F5344CB8AC3E}">
        <p14:creationId xmlns:p14="http://schemas.microsoft.com/office/powerpoint/2010/main" val="52570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solidFill>
                <a:srgbClr val="FF0000"/>
              </a:solidFill>
            </a:endParaRP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5</a:t>
            </a:fld>
            <a:endParaRPr lang="en-CA"/>
          </a:p>
        </p:txBody>
      </p:sp>
    </p:spTree>
    <p:extLst>
      <p:ext uri="{BB962C8B-B14F-4D97-AF65-F5344CB8AC3E}">
        <p14:creationId xmlns:p14="http://schemas.microsoft.com/office/powerpoint/2010/main" val="52570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Jul 2016</a:t>
            </a:r>
            <a:r>
              <a:rPr lang="en-US" sz="1200" kern="1200" dirty="0" smtClean="0">
                <a:solidFill>
                  <a:schemeClr val="tx1"/>
                </a:solidFill>
                <a:effectLst/>
                <a:latin typeface="+mn-lt"/>
                <a:ea typeface="+mn-ea"/>
                <a:cs typeface="+mn-cs"/>
              </a:rPr>
              <a:t> Chiefs in Assembly at the Assembly of First Nations (AFN) Annual General Assembly directed AFN to engage in an “Honourable process to develop recommendations to support First Nations Education Reform” through AFN Resolution #16/2016</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which called for First Nations draft federal legislation and/or policy and a MC for submission in the Fall 2017.</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B89CE79-9DEE-4A27-98DD-14EF84A3BE35}" type="slidenum">
              <a:rPr lang="en-CA" altLang="en-US" smtClean="0"/>
              <a:pPr/>
              <a:t>6</a:t>
            </a:fld>
            <a:endParaRPr lang="en-CA" altLang="en-US"/>
          </a:p>
        </p:txBody>
      </p:sp>
    </p:spTree>
    <p:extLst>
      <p:ext uri="{BB962C8B-B14F-4D97-AF65-F5344CB8AC3E}">
        <p14:creationId xmlns:p14="http://schemas.microsoft.com/office/powerpoint/2010/main" val="169130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173348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CAB3D5-5401-454B-8267-BAFDEF6C913F}" type="slidenum">
              <a:rPr lang="en-US" altLang="en-US"/>
              <a:pPr eaLnBrk="1" hangingPunct="1"/>
              <a:t>8</a:t>
            </a:fld>
            <a:endParaRPr lang="en-US" altLang="en-US"/>
          </a:p>
        </p:txBody>
      </p:sp>
    </p:spTree>
    <p:extLst>
      <p:ext uri="{BB962C8B-B14F-4D97-AF65-F5344CB8AC3E}">
        <p14:creationId xmlns:p14="http://schemas.microsoft.com/office/powerpoint/2010/main" val="3500714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6054CB-555A-44B2-909E-C19F09B4A15C}" type="slidenum">
              <a:rPr lang="en-US" altLang="en-US"/>
              <a:pPr eaLnBrk="1" hangingPunct="1"/>
              <a:t>9</a:t>
            </a:fld>
            <a:endParaRPr lang="en-US" altLang="en-US"/>
          </a:p>
        </p:txBody>
      </p:sp>
    </p:spTree>
    <p:extLst>
      <p:ext uri="{BB962C8B-B14F-4D97-AF65-F5344CB8AC3E}">
        <p14:creationId xmlns:p14="http://schemas.microsoft.com/office/powerpoint/2010/main" val="3255489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result</a:t>
            </a:r>
          </a:p>
        </p:txBody>
      </p:sp>
      <p:sp>
        <p:nvSpPr>
          <p:cNvPr id="4" name="Header Placeholder 3"/>
          <p:cNvSpPr>
            <a:spLocks noGrp="1"/>
          </p:cNvSpPr>
          <p:nvPr>
            <p:ph type="hdr" sz="quarter" idx="10"/>
          </p:nvPr>
        </p:nvSpPr>
        <p:spPr/>
        <p:txBody>
          <a:bodyPr/>
          <a:lstStyle/>
          <a:p>
            <a:pPr>
              <a:defRPr/>
            </a:pPr>
            <a:r>
              <a:rPr lang="en-US" smtClean="0"/>
              <a:t>Funding Mechanisms Task Team - For Discussion</a:t>
            </a:r>
            <a:endParaRPr lang="en-CA"/>
          </a:p>
        </p:txBody>
      </p:sp>
      <p:sp>
        <p:nvSpPr>
          <p:cNvPr id="5" name="Slide Number Placeholder 4"/>
          <p:cNvSpPr>
            <a:spLocks noGrp="1"/>
          </p:cNvSpPr>
          <p:nvPr>
            <p:ph type="sldNum" sz="quarter" idx="11"/>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6301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MC</a:t>
            </a:r>
          </a:p>
          <a:p>
            <a:r>
              <a:rPr lang="en-US" dirty="0" smtClean="0"/>
              <a:t>Core (60%)</a:t>
            </a:r>
            <a:r>
              <a:rPr lang="en-US" baseline="0" dirty="0" smtClean="0"/>
              <a:t> vs Proposal (40%)</a:t>
            </a:r>
          </a:p>
          <a:p>
            <a:r>
              <a:rPr lang="en-US" baseline="0" dirty="0" smtClean="0"/>
              <a:t>Need to unlock transformation dollars</a:t>
            </a:r>
          </a:p>
          <a:p>
            <a:r>
              <a:rPr lang="en-US" baseline="0" dirty="0" smtClean="0"/>
              <a:t>INEQUITY across Regions</a:t>
            </a:r>
            <a:endParaRPr lang="en-CA" dirty="0"/>
          </a:p>
        </p:txBody>
      </p:sp>
      <p:sp>
        <p:nvSpPr>
          <p:cNvPr id="4" name="Slide Number Placeholder 3"/>
          <p:cNvSpPr>
            <a:spLocks noGrp="1"/>
          </p:cNvSpPr>
          <p:nvPr>
            <p:ph type="sldNum" sz="quarter" idx="10"/>
          </p:nvPr>
        </p:nvSpPr>
        <p:spPr/>
        <p:txBody>
          <a:bodyPr/>
          <a:lstStyle/>
          <a:p>
            <a:fld id="{DB89CE79-9DEE-4A27-98DD-14EF84A3BE35}" type="slidenum">
              <a:rPr lang="en-CA" altLang="en-US" smtClean="0"/>
              <a:pPr/>
              <a:t>12</a:t>
            </a:fld>
            <a:endParaRPr lang="en-CA" altLang="en-US"/>
          </a:p>
        </p:txBody>
      </p:sp>
    </p:spTree>
    <p:extLst>
      <p:ext uri="{BB962C8B-B14F-4D97-AF65-F5344CB8AC3E}">
        <p14:creationId xmlns:p14="http://schemas.microsoft.com/office/powerpoint/2010/main" val="274974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96B05BA-36A2-4A57-AA98-3BBF01DC8CDF}" type="datetimeFigureOut">
              <a:rPr lang="en-CA"/>
              <a:pPr>
                <a:defRPr/>
              </a:pPr>
              <a:t>2017-10-23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E2A668CF-BD05-46A9-AB18-4AD13B86F236}" type="slidenum">
              <a:rPr lang="en-CA" altLang="en-US"/>
              <a:pPr/>
              <a:t>‹#›</a:t>
            </a:fld>
            <a:endParaRPr lang="en-CA" altLang="en-US"/>
          </a:p>
        </p:txBody>
      </p:sp>
    </p:spTree>
    <p:extLst>
      <p:ext uri="{BB962C8B-B14F-4D97-AF65-F5344CB8AC3E}">
        <p14:creationId xmlns:p14="http://schemas.microsoft.com/office/powerpoint/2010/main" val="171723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DC8C4FD-1CC7-4152-88B0-7A96B941D0C9}" type="datetimeFigureOut">
              <a:rPr lang="en-CA"/>
              <a:pPr>
                <a:defRPr/>
              </a:pPr>
              <a:t>2017-10-23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911CDA71-3892-490D-832F-D0660C70F283}" type="slidenum">
              <a:rPr lang="en-CA" altLang="en-US"/>
              <a:pPr/>
              <a:t>‹#›</a:t>
            </a:fld>
            <a:endParaRPr lang="en-CA" altLang="en-US"/>
          </a:p>
        </p:txBody>
      </p:sp>
    </p:spTree>
    <p:extLst>
      <p:ext uri="{BB962C8B-B14F-4D97-AF65-F5344CB8AC3E}">
        <p14:creationId xmlns:p14="http://schemas.microsoft.com/office/powerpoint/2010/main" val="184952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8A48EB4-7C4B-4705-B0F7-E74A0FCB5E15}" type="datetimeFigureOut">
              <a:rPr lang="en-CA"/>
              <a:pPr>
                <a:defRPr/>
              </a:pPr>
              <a:t>2017-10-23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D93DB0E4-C98F-4CBE-83F1-55EF582273DB}" type="slidenum">
              <a:rPr lang="en-CA" altLang="en-US"/>
              <a:pPr/>
              <a:t>‹#›</a:t>
            </a:fld>
            <a:endParaRPr lang="en-CA" altLang="en-US"/>
          </a:p>
        </p:txBody>
      </p:sp>
    </p:spTree>
    <p:extLst>
      <p:ext uri="{BB962C8B-B14F-4D97-AF65-F5344CB8AC3E}">
        <p14:creationId xmlns:p14="http://schemas.microsoft.com/office/powerpoint/2010/main" val="417310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solidFill>
                  <a:prstClr val="black"/>
                </a:solidFill>
              </a:rPr>
              <a:pPr>
                <a:defRPr/>
              </a:pPr>
              <a:t>‹#›</a:t>
            </a:fld>
            <a:endParaRPr lang="en-CA" dirty="0">
              <a:solidFill>
                <a:prstClr val="black"/>
              </a:solidFill>
            </a:endParaRPr>
          </a:p>
        </p:txBody>
      </p:sp>
    </p:spTree>
    <p:extLst>
      <p:ext uri="{BB962C8B-B14F-4D97-AF65-F5344CB8AC3E}">
        <p14:creationId xmlns:p14="http://schemas.microsoft.com/office/powerpoint/2010/main" val="87036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3" name="Rectangle 2"/>
          <p:cNvSpPr/>
          <p:nvPr userDrawn="1"/>
        </p:nvSpPr>
        <p:spPr>
          <a:xfrm>
            <a:off x="-381000" y="-381000"/>
            <a:ext cx="9906000" cy="7543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12" y="0"/>
            <a:ext cx="1611630" cy="6858000"/>
          </a:xfrm>
          <a:prstGeom prst="rect">
            <a:avLst/>
          </a:prstGeom>
        </p:spPr>
      </p:pic>
      <p:sp>
        <p:nvSpPr>
          <p:cNvPr id="2" name="Title 1"/>
          <p:cNvSpPr>
            <a:spLocks noGrp="1"/>
          </p:cNvSpPr>
          <p:nvPr>
            <p:ph type="title"/>
          </p:nvPr>
        </p:nvSpPr>
        <p:spPr>
          <a:xfrm>
            <a:off x="1752600" y="0"/>
            <a:ext cx="6480719" cy="785192"/>
          </a:xfrm>
        </p:spPr>
        <p:txBody>
          <a:bodyPr/>
          <a:lstStyle>
            <a:lvl1pPr>
              <a:defRPr sz="4050">
                <a:solidFill>
                  <a:schemeClr val="accent6">
                    <a:lumMod val="75000"/>
                  </a:schemeClr>
                </a:solidFill>
              </a:defRPr>
            </a:lvl1pPr>
          </a:lstStyle>
          <a:p>
            <a:r>
              <a:rPr lang="en-US" dirty="0" smtClean="0"/>
              <a:t>Click to edit Master title style</a:t>
            </a:r>
            <a:endParaRPr lang="en-US" dirty="0"/>
          </a:p>
        </p:txBody>
      </p:sp>
      <p:sp>
        <p:nvSpPr>
          <p:cNvPr id="7" name="Slide Number Placeholder 5"/>
          <p:cNvSpPr txBox="1">
            <a:spLocks/>
          </p:cNvSpPr>
          <p:nvPr/>
        </p:nvSpPr>
        <p:spPr>
          <a:xfrm>
            <a:off x="7740353" y="44624"/>
            <a:ext cx="1294384" cy="365125"/>
          </a:xfrm>
          <a:prstGeom prst="rect">
            <a:avLst/>
          </a:prstGeom>
        </p:spPr>
        <p:txBody>
          <a:bodyPr vert="horz" lIns="68580" tIns="34290" rIns="68580" bIns="3429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Tree>
    <p:extLst>
      <p:ext uri="{BB962C8B-B14F-4D97-AF65-F5344CB8AC3E}">
        <p14:creationId xmlns:p14="http://schemas.microsoft.com/office/powerpoint/2010/main" val="2304324923"/>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CB1F577-AAAA-4A4D-BDFF-08B3E9A78680}" type="datetimeFigureOut">
              <a:rPr lang="en-CA"/>
              <a:pPr>
                <a:defRPr/>
              </a:pPr>
              <a:t>2017-10-23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ADFD08D4-B5E9-48CF-9DB1-C40C2452DB0C}" type="slidenum">
              <a:rPr lang="en-CA" altLang="en-US"/>
              <a:pPr/>
              <a:t>‹#›</a:t>
            </a:fld>
            <a:endParaRPr lang="en-CA" altLang="en-US"/>
          </a:p>
        </p:txBody>
      </p:sp>
    </p:spTree>
    <p:extLst>
      <p:ext uri="{BB962C8B-B14F-4D97-AF65-F5344CB8AC3E}">
        <p14:creationId xmlns:p14="http://schemas.microsoft.com/office/powerpoint/2010/main" val="75868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B8C71B-1A68-4C14-ABCB-6E19D11F6C86}" type="datetimeFigureOut">
              <a:rPr lang="en-CA"/>
              <a:pPr>
                <a:defRPr/>
              </a:pPr>
              <a:t>2017-10-23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9CC5323F-74F3-4D08-842E-D09C0688FE48}" type="slidenum">
              <a:rPr lang="en-CA" altLang="en-US"/>
              <a:pPr/>
              <a:t>‹#›</a:t>
            </a:fld>
            <a:endParaRPr lang="en-CA" altLang="en-US"/>
          </a:p>
        </p:txBody>
      </p:sp>
    </p:spTree>
    <p:extLst>
      <p:ext uri="{BB962C8B-B14F-4D97-AF65-F5344CB8AC3E}">
        <p14:creationId xmlns:p14="http://schemas.microsoft.com/office/powerpoint/2010/main" val="20161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6950EAB8-BF36-492D-B40E-D6AFCD038736}" type="datetimeFigureOut">
              <a:rPr lang="en-CA"/>
              <a:pPr>
                <a:defRPr/>
              </a:pPr>
              <a:t>2017-10-23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67DC0440-6B69-4D93-8BB1-2E918D80DF53}" type="slidenum">
              <a:rPr lang="en-CA" altLang="en-US"/>
              <a:pPr/>
              <a:t>‹#›</a:t>
            </a:fld>
            <a:endParaRPr lang="en-CA" altLang="en-US"/>
          </a:p>
        </p:txBody>
      </p:sp>
    </p:spTree>
    <p:extLst>
      <p:ext uri="{BB962C8B-B14F-4D97-AF65-F5344CB8AC3E}">
        <p14:creationId xmlns:p14="http://schemas.microsoft.com/office/powerpoint/2010/main" val="108696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887FBF3-B1DF-475C-80CB-87776DF3A720}" type="datetimeFigureOut">
              <a:rPr lang="en-CA"/>
              <a:pPr>
                <a:defRPr/>
              </a:pPr>
              <a:t>2017-10-23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fld id="{4459FE81-DAC0-4EEB-A726-174D0FD783FF}" type="slidenum">
              <a:rPr lang="en-CA" altLang="en-US"/>
              <a:pPr/>
              <a:t>‹#›</a:t>
            </a:fld>
            <a:endParaRPr lang="en-CA" altLang="en-US"/>
          </a:p>
        </p:txBody>
      </p:sp>
    </p:spTree>
    <p:extLst>
      <p:ext uri="{BB962C8B-B14F-4D97-AF65-F5344CB8AC3E}">
        <p14:creationId xmlns:p14="http://schemas.microsoft.com/office/powerpoint/2010/main" val="112091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871B3770-5319-4C91-8513-89984A3239C0}" type="datetimeFigureOut">
              <a:rPr lang="en-CA"/>
              <a:pPr>
                <a:defRPr/>
              </a:pPr>
              <a:t>2017-10-23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fld id="{C3E4B5F1-95A5-4526-8724-1F1A832706FE}" type="slidenum">
              <a:rPr lang="en-CA" altLang="en-US"/>
              <a:pPr/>
              <a:t>‹#›</a:t>
            </a:fld>
            <a:endParaRPr lang="en-CA" altLang="en-US"/>
          </a:p>
        </p:txBody>
      </p:sp>
    </p:spTree>
    <p:extLst>
      <p:ext uri="{BB962C8B-B14F-4D97-AF65-F5344CB8AC3E}">
        <p14:creationId xmlns:p14="http://schemas.microsoft.com/office/powerpoint/2010/main" val="171143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FBF231-7DAF-470A-B683-5CDC10840AC4}" type="datetimeFigureOut">
              <a:rPr lang="en-CA"/>
              <a:pPr>
                <a:defRPr/>
              </a:pPr>
              <a:t>2017-10-23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fld id="{61FD6914-D715-40FA-A487-C7EF4E837478}" type="slidenum">
              <a:rPr lang="en-CA" altLang="en-US"/>
              <a:pPr/>
              <a:t>‹#›</a:t>
            </a:fld>
            <a:endParaRPr lang="en-CA" altLang="en-US"/>
          </a:p>
        </p:txBody>
      </p:sp>
    </p:spTree>
    <p:extLst>
      <p:ext uri="{BB962C8B-B14F-4D97-AF65-F5344CB8AC3E}">
        <p14:creationId xmlns:p14="http://schemas.microsoft.com/office/powerpoint/2010/main" val="59711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6F0F42-EFAF-4BC3-BF00-C4479E741652}" type="datetimeFigureOut">
              <a:rPr lang="en-CA"/>
              <a:pPr>
                <a:defRPr/>
              </a:pPr>
              <a:t>2017-10-23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6162B23D-4389-4AB4-BD5D-AAFD2D3DCCDB}" type="slidenum">
              <a:rPr lang="en-CA" altLang="en-US"/>
              <a:pPr/>
              <a:t>‹#›</a:t>
            </a:fld>
            <a:endParaRPr lang="en-CA" altLang="en-US"/>
          </a:p>
        </p:txBody>
      </p:sp>
    </p:spTree>
    <p:extLst>
      <p:ext uri="{BB962C8B-B14F-4D97-AF65-F5344CB8AC3E}">
        <p14:creationId xmlns:p14="http://schemas.microsoft.com/office/powerpoint/2010/main" val="375919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F47714-634A-4EBC-B4B1-343777080B66}" type="datetimeFigureOut">
              <a:rPr lang="en-CA"/>
              <a:pPr>
                <a:defRPr/>
              </a:pPr>
              <a:t>2017-10-23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F3EF3919-D423-4696-84E1-BF898837C541}" type="slidenum">
              <a:rPr lang="en-CA" altLang="en-US"/>
              <a:pPr/>
              <a:t>‹#›</a:t>
            </a:fld>
            <a:endParaRPr lang="en-CA" altLang="en-US"/>
          </a:p>
        </p:txBody>
      </p:sp>
    </p:spTree>
    <p:extLst>
      <p:ext uri="{BB962C8B-B14F-4D97-AF65-F5344CB8AC3E}">
        <p14:creationId xmlns:p14="http://schemas.microsoft.com/office/powerpoint/2010/main" val="188464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rot="19520332">
            <a:off x="1042988" y="2692400"/>
            <a:ext cx="7010400" cy="1570038"/>
          </a:xfrm>
          <a:prstGeom prst="rect">
            <a:avLst/>
          </a:prstGeom>
          <a:noFill/>
        </p:spPr>
        <p:txBody>
          <a:bodyPr>
            <a:spAutoFit/>
          </a:bodyPr>
          <a:lstStyle/>
          <a:p>
            <a:pPr algn="ctr" fontAlgn="auto">
              <a:spcBef>
                <a:spcPts val="0"/>
              </a:spcBef>
              <a:spcAft>
                <a:spcPts val="0"/>
              </a:spcAft>
              <a:defRPr/>
            </a:pPr>
            <a:r>
              <a:rPr lang="en-US" sz="9600" b="1" dirty="0">
                <a:solidFill>
                  <a:schemeClr val="bg1">
                    <a:lumMod val="95000"/>
                  </a:schemeClr>
                </a:solidFill>
                <a:latin typeface="+mn-lt"/>
                <a:cs typeface="+mn-cs"/>
              </a:rPr>
              <a:t>DRAFT</a:t>
            </a:r>
            <a:endParaRPr lang="en-CA" sz="9600" b="1" dirty="0">
              <a:solidFill>
                <a:schemeClr val="bg1">
                  <a:lumMod val="95000"/>
                </a:schemeClr>
              </a:solidFill>
              <a:latin typeface="+mn-lt"/>
              <a:cs typeface="+mn-cs"/>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377B029-F4E8-4EB4-AB96-5092884B1787}" type="datetimeFigureOut">
              <a:rPr lang="en-CA"/>
              <a:pPr>
                <a:defRPr/>
              </a:pPr>
              <a:t>2017-10-23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100839B7-3B40-4381-B098-F663897BD884}"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44000" cy="6858000"/>
          </a:xfrm>
          <a:prstGeom prst="rect">
            <a:avLst/>
          </a:prstGeom>
        </p:spPr>
      </p:pic>
      <p:sp>
        <p:nvSpPr>
          <p:cNvPr id="2" name="Title 1"/>
          <p:cNvSpPr>
            <a:spLocks noGrp="1"/>
          </p:cNvSpPr>
          <p:nvPr>
            <p:ph type="ctrTitle"/>
          </p:nvPr>
        </p:nvSpPr>
        <p:spPr>
          <a:xfrm>
            <a:off x="685800" y="1295400"/>
            <a:ext cx="7772400" cy="1470025"/>
          </a:xfrm>
        </p:spPr>
        <p:txBody>
          <a:bodyPr rtlCol="0">
            <a:normAutofit/>
          </a:bodyPr>
          <a:lstStyle/>
          <a:p>
            <a:pPr eaLnBrk="1" fontAlgn="auto" hangingPunct="1">
              <a:spcAft>
                <a:spcPts val="0"/>
              </a:spcAft>
              <a:defRPr/>
            </a:pPr>
            <a:r>
              <a:rPr lang="en-US" dirty="0" smtClean="0"/>
              <a:t>Transforming First Nations Education Funding</a:t>
            </a:r>
            <a:endParaRPr lang="en-CA" dirty="0" smtClean="0"/>
          </a:p>
        </p:txBody>
      </p:sp>
      <p:sp>
        <p:nvSpPr>
          <p:cNvPr id="3" name="Subtitle 2"/>
          <p:cNvSpPr>
            <a:spLocks noGrp="1"/>
          </p:cNvSpPr>
          <p:nvPr>
            <p:ph type="subTitle" idx="1"/>
          </p:nvPr>
        </p:nvSpPr>
        <p:spPr>
          <a:xfrm>
            <a:off x="533400" y="3051175"/>
            <a:ext cx="8001000" cy="1752600"/>
          </a:xfrm>
        </p:spPr>
        <p:txBody>
          <a:bodyPr rtlCol="0">
            <a:normAutofit/>
          </a:bodyPr>
          <a:lstStyle/>
          <a:p>
            <a:pPr eaLnBrk="1" fontAlgn="auto" hangingPunct="1">
              <a:spcAft>
                <a:spcPts val="0"/>
              </a:spcAft>
              <a:defRPr/>
            </a:pPr>
            <a:r>
              <a:rPr lang="en-US" sz="2800" dirty="0" smtClean="0"/>
              <a:t>October 24, 2017</a:t>
            </a:r>
            <a:endParaRPr lang="en-CA" sz="2800" dirty="0" smtClean="0"/>
          </a:p>
          <a:p>
            <a:pPr eaLnBrk="1" fontAlgn="auto" hangingPunct="1">
              <a:spcAft>
                <a:spcPts val="0"/>
              </a:spcAft>
              <a:defRPr/>
            </a:pPr>
            <a:endParaRPr lang="en-CA" dirty="0" smtClean="0"/>
          </a:p>
        </p:txBody>
      </p:sp>
      <p:pic>
        <p:nvPicPr>
          <p:cNvPr id="5" name="Picture 4" descr="Image result for assembly of first nations logo transparent"/>
          <p:cNvPicPr>
            <a:picLocks noChangeAspect="1" noChangeArrowheads="1"/>
          </p:cNvPicPr>
          <p:nvPr/>
        </p:nvPicPr>
        <p:blipFill rotWithShape="1">
          <a:blip r:embed="rId3">
            <a:extLst>
              <a:ext uri="{28A0092B-C50C-407E-A947-70E740481C1C}">
                <a14:useLocalDpi xmlns:a14="http://schemas.microsoft.com/office/drawing/2010/main" val="0"/>
              </a:ext>
            </a:extLst>
          </a:blip>
          <a:srcRect r="70821"/>
          <a:stretch/>
        </p:blipFill>
        <p:spPr bwMode="auto">
          <a:xfrm>
            <a:off x="304800" y="5382492"/>
            <a:ext cx="1181100" cy="1236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Budget 2016 investments</a:t>
            </a:r>
            <a:endParaRPr lang="en-US" dirty="0">
              <a:solidFill>
                <a:schemeClr val="accent2">
                  <a:lumMod val="50000"/>
                </a:schemeClr>
              </a:solidFill>
            </a:endParaRPr>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solidFill>
                  <a:prstClr val="black"/>
                </a:solidFill>
              </a:rPr>
              <a:pPr>
                <a:defRPr/>
              </a:pPr>
              <a:t>10</a:t>
            </a:fld>
            <a:endParaRPr lang="en-CA"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07848981"/>
              </p:ext>
            </p:extLst>
          </p:nvPr>
        </p:nvGraphicFramePr>
        <p:xfrm>
          <a:off x="381000" y="1295400"/>
          <a:ext cx="7848600" cy="4606938"/>
        </p:xfrm>
        <a:graphic>
          <a:graphicData uri="http://schemas.openxmlformats.org/drawingml/2006/table">
            <a:tbl>
              <a:tblPr firstRow="1" bandRow="1">
                <a:tableStyleId>{5C22544A-7EE6-4342-B048-85BDC9FD1C3A}</a:tableStyleId>
              </a:tblPr>
              <a:tblGrid>
                <a:gridCol w="1981200">
                  <a:extLst>
                    <a:ext uri="{9D8B030D-6E8A-4147-A177-3AD203B41FA5}"/>
                  </a:extLst>
                </a:gridCol>
                <a:gridCol w="3276600">
                  <a:extLst>
                    <a:ext uri="{9D8B030D-6E8A-4147-A177-3AD203B41FA5}"/>
                  </a:extLst>
                </a:gridCol>
                <a:gridCol w="2590800">
                  <a:extLst>
                    <a:ext uri="{9D8B030D-6E8A-4147-A177-3AD203B41FA5}"/>
                  </a:extLst>
                </a:gridCol>
              </a:tblGrid>
              <a:tr h="307566">
                <a:tc>
                  <a:txBody>
                    <a:bodyPr/>
                    <a:lstStyle/>
                    <a:p>
                      <a:r>
                        <a:rPr lang="en-US" sz="1100" b="1" dirty="0"/>
                        <a:t>Investment</a:t>
                      </a:r>
                      <a:r>
                        <a:rPr lang="en-US" sz="1100" b="1" baseline="0" dirty="0"/>
                        <a:t> Area</a:t>
                      </a:r>
                      <a:endParaRPr lang="en-US" sz="1100" b="1" dirty="0"/>
                    </a:p>
                  </a:txBody>
                  <a:tcPr marT="45723" marB="45723"/>
                </a:tc>
                <a:tc>
                  <a:txBody>
                    <a:bodyPr/>
                    <a:lstStyle/>
                    <a:p>
                      <a:r>
                        <a:rPr lang="en-US" sz="1100" dirty="0"/>
                        <a:t>Objective</a:t>
                      </a:r>
                    </a:p>
                  </a:txBody>
                  <a:tcPr marT="45723" marB="45723"/>
                </a:tc>
                <a:tc>
                  <a:txBody>
                    <a:bodyPr/>
                    <a:lstStyle/>
                    <a:p>
                      <a:r>
                        <a:rPr lang="en-US" sz="1100" dirty="0"/>
                        <a:t>Funding</a:t>
                      </a:r>
                    </a:p>
                  </a:txBody>
                  <a:tcPr marT="45723" marB="45723"/>
                </a:tc>
                <a:extLst>
                  <a:ext uri="{0D108BD9-81ED-4DB2-BD59-A6C34878D82A}"/>
                </a:extLst>
              </a:tr>
              <a:tr h="827314">
                <a:tc>
                  <a:txBody>
                    <a:bodyPr/>
                    <a:lstStyle/>
                    <a:p>
                      <a:r>
                        <a:rPr lang="en-US" sz="1050" b="0" dirty="0">
                          <a:solidFill>
                            <a:schemeClr val="bg1">
                              <a:lumMod val="10000"/>
                            </a:schemeClr>
                          </a:solidFill>
                        </a:rPr>
                        <a:t>Addressing</a:t>
                      </a:r>
                      <a:r>
                        <a:rPr lang="en-US" sz="1050" b="0" baseline="0" dirty="0">
                          <a:solidFill>
                            <a:schemeClr val="bg1">
                              <a:lumMod val="10000"/>
                            </a:schemeClr>
                          </a:solidFill>
                        </a:rPr>
                        <a:t> Immediate Funding Needs and Program Growth</a:t>
                      </a:r>
                      <a:endParaRPr lang="en-US" sz="1050" b="0" dirty="0">
                        <a:solidFill>
                          <a:schemeClr val="bg1">
                            <a:lumMod val="10000"/>
                          </a:schemeClr>
                        </a:solidFill>
                      </a:endParaRPr>
                    </a:p>
                  </a:txBody>
                  <a:tcPr marT="45723" marB="45723"/>
                </a:tc>
                <a:tc>
                  <a:txBody>
                    <a:bodyPr/>
                    <a:lstStyle/>
                    <a:p>
                      <a:pPr marL="0" indent="0">
                        <a:buFont typeface="Arial" panose="020B0604020202020204" pitchFamily="34" charset="0"/>
                        <a:buNone/>
                      </a:pPr>
                      <a:r>
                        <a:rPr lang="en-US" sz="1050" dirty="0">
                          <a:solidFill>
                            <a:schemeClr val="bg1">
                              <a:lumMod val="10000"/>
                            </a:schemeClr>
                          </a:solidFill>
                        </a:rPr>
                        <a:t>To address</a:t>
                      </a:r>
                      <a:r>
                        <a:rPr lang="en-US" sz="1050" baseline="0" dirty="0">
                          <a:solidFill>
                            <a:schemeClr val="bg1">
                              <a:lumMod val="10000"/>
                            </a:schemeClr>
                          </a:solidFill>
                        </a:rPr>
                        <a:t> immediate pressures experience by First Nations (population increases, cost of education service delivery, teacher salaries, transportation etc.)</a:t>
                      </a:r>
                      <a:endParaRPr lang="en-US" sz="1050" dirty="0">
                        <a:solidFill>
                          <a:schemeClr val="bg1">
                            <a:lumMod val="10000"/>
                          </a:schemeClr>
                        </a:solidFill>
                      </a:endParaRPr>
                    </a:p>
                  </a:txBody>
                  <a:tcPr marT="45723" marB="45723"/>
                </a:tc>
                <a:tc>
                  <a:txBody>
                    <a:bodyPr/>
                    <a:lstStyle/>
                    <a:p>
                      <a:r>
                        <a:rPr lang="en-US" sz="1050" dirty="0">
                          <a:solidFill>
                            <a:schemeClr val="bg1">
                              <a:lumMod val="10000"/>
                            </a:schemeClr>
                          </a:solidFill>
                        </a:rPr>
                        <a:t>$747.6</a:t>
                      </a:r>
                      <a:r>
                        <a:rPr lang="en-US" sz="1050" baseline="0" dirty="0">
                          <a:solidFill>
                            <a:schemeClr val="bg1">
                              <a:lumMod val="10000"/>
                            </a:schemeClr>
                          </a:solidFill>
                        </a:rPr>
                        <a:t>M over five years</a:t>
                      </a:r>
                    </a:p>
                    <a:p>
                      <a:r>
                        <a:rPr lang="en-US" sz="1050" baseline="0" dirty="0">
                          <a:solidFill>
                            <a:schemeClr val="bg1">
                              <a:lumMod val="10000"/>
                            </a:schemeClr>
                          </a:solidFill>
                        </a:rPr>
                        <a:t>*including $35.8M for 2016-17</a:t>
                      </a:r>
                      <a:endParaRPr lang="en-US" sz="1050" dirty="0">
                        <a:solidFill>
                          <a:schemeClr val="bg1">
                            <a:lumMod val="10000"/>
                          </a:schemeClr>
                        </a:solidFill>
                      </a:endParaRPr>
                    </a:p>
                  </a:txBody>
                  <a:tcPr marT="45723" marB="45723"/>
                </a:tc>
                <a:extLst>
                  <a:ext uri="{0D108BD9-81ED-4DB2-BD59-A6C34878D82A}"/>
                </a:extLst>
              </a:tr>
              <a:tr h="465367">
                <a:tc>
                  <a:txBody>
                    <a:bodyPr/>
                    <a:lstStyle/>
                    <a:p>
                      <a:r>
                        <a:rPr lang="en-US" sz="1050" b="0" dirty="0">
                          <a:solidFill>
                            <a:schemeClr val="bg1">
                              <a:lumMod val="10000"/>
                            </a:schemeClr>
                          </a:solidFill>
                        </a:rPr>
                        <a:t>Language</a:t>
                      </a:r>
                      <a:r>
                        <a:rPr lang="en-US" sz="1050" b="0" baseline="0" dirty="0">
                          <a:solidFill>
                            <a:schemeClr val="bg1">
                              <a:lumMod val="10000"/>
                            </a:schemeClr>
                          </a:solidFill>
                        </a:rPr>
                        <a:t> and Culture</a:t>
                      </a:r>
                      <a:endParaRPr lang="en-US" sz="1050" b="0" dirty="0">
                        <a:solidFill>
                          <a:schemeClr val="bg1">
                            <a:lumMod val="10000"/>
                          </a:schemeClr>
                        </a:solidFill>
                      </a:endParaRPr>
                    </a:p>
                  </a:txBody>
                  <a:tcPr marT="45723" marB="45723"/>
                </a:tc>
                <a:tc>
                  <a:txBody>
                    <a:bodyPr/>
                    <a:lstStyle/>
                    <a:p>
                      <a:r>
                        <a:rPr lang="en-US" sz="1050" dirty="0">
                          <a:solidFill>
                            <a:schemeClr val="bg1">
                              <a:lumMod val="10000"/>
                            </a:schemeClr>
                          </a:solidFill>
                        </a:rPr>
                        <a:t>To improve effectiveness</a:t>
                      </a:r>
                      <a:r>
                        <a:rPr lang="en-US" sz="1050" baseline="0" dirty="0">
                          <a:solidFill>
                            <a:schemeClr val="bg1">
                              <a:lumMod val="10000"/>
                            </a:schemeClr>
                          </a:solidFill>
                        </a:rPr>
                        <a:t> of classroom instruction through curriculum and language development</a:t>
                      </a:r>
                      <a:endParaRPr lang="en-US" sz="1050" dirty="0">
                        <a:solidFill>
                          <a:schemeClr val="bg1">
                            <a:lumMod val="10000"/>
                          </a:schemeClr>
                        </a:solidFill>
                      </a:endParaRPr>
                    </a:p>
                  </a:txBody>
                  <a:tcPr marT="45723" marB="45723"/>
                </a:tc>
                <a:tc>
                  <a:txBody>
                    <a:bodyPr/>
                    <a:lstStyle/>
                    <a:p>
                      <a:r>
                        <a:rPr lang="en-US" sz="1050" dirty="0">
                          <a:solidFill>
                            <a:schemeClr val="bg1">
                              <a:lumMod val="10000"/>
                            </a:schemeClr>
                          </a:solidFill>
                        </a:rPr>
                        <a:t>$275M over five years </a:t>
                      </a:r>
                      <a:br>
                        <a:rPr lang="en-US" sz="1050" dirty="0">
                          <a:solidFill>
                            <a:schemeClr val="bg1">
                              <a:lumMod val="10000"/>
                            </a:schemeClr>
                          </a:solidFill>
                        </a:rPr>
                      </a:br>
                      <a:r>
                        <a:rPr lang="en-US" sz="1050" dirty="0">
                          <a:solidFill>
                            <a:schemeClr val="bg1">
                              <a:lumMod val="10000"/>
                            </a:schemeClr>
                          </a:solidFill>
                        </a:rPr>
                        <a:t>*including</a:t>
                      </a:r>
                      <a:r>
                        <a:rPr lang="en-US" sz="1050" baseline="0" dirty="0">
                          <a:solidFill>
                            <a:schemeClr val="bg1">
                              <a:lumMod val="10000"/>
                            </a:schemeClr>
                          </a:solidFill>
                        </a:rPr>
                        <a:t> $55M in 2016-17</a:t>
                      </a:r>
                      <a:endParaRPr lang="en-US" sz="1050" dirty="0">
                        <a:solidFill>
                          <a:schemeClr val="bg1">
                            <a:lumMod val="10000"/>
                          </a:schemeClr>
                        </a:solidFill>
                      </a:endParaRPr>
                    </a:p>
                  </a:txBody>
                  <a:tcPr marT="45723" marB="45723"/>
                </a:tc>
                <a:extLst>
                  <a:ext uri="{0D108BD9-81ED-4DB2-BD59-A6C34878D82A}"/>
                </a:extLst>
              </a:tr>
              <a:tr h="695531">
                <a:tc>
                  <a:txBody>
                    <a:bodyPr/>
                    <a:lstStyle/>
                    <a:p>
                      <a:r>
                        <a:rPr lang="en-US" sz="1050" b="0" dirty="0">
                          <a:solidFill>
                            <a:schemeClr val="bg1">
                              <a:lumMod val="10000"/>
                            </a:schemeClr>
                          </a:solidFill>
                        </a:rPr>
                        <a:t>Special Needs Education</a:t>
                      </a:r>
                    </a:p>
                  </a:txBody>
                  <a:tcPr marT="45723" marB="45723"/>
                </a:tc>
                <a:tc>
                  <a:txBody>
                    <a:bodyPr/>
                    <a:lstStyle/>
                    <a:p>
                      <a:r>
                        <a:rPr lang="en-US" sz="1050" dirty="0">
                          <a:solidFill>
                            <a:schemeClr val="bg1">
                              <a:lumMod val="10000"/>
                            </a:schemeClr>
                          </a:solidFill>
                        </a:rPr>
                        <a:t>Funding</a:t>
                      </a:r>
                      <a:r>
                        <a:rPr lang="en-US" sz="1050" baseline="0" dirty="0">
                          <a:solidFill>
                            <a:schemeClr val="bg1">
                              <a:lumMod val="10000"/>
                            </a:schemeClr>
                          </a:solidFill>
                        </a:rPr>
                        <a:t> for direct services to students and indirect activities that support effective delivery of services for high-cost special needs student body</a:t>
                      </a:r>
                      <a:endParaRPr lang="en-US" sz="1050" dirty="0">
                        <a:solidFill>
                          <a:schemeClr val="bg1">
                            <a:lumMod val="10000"/>
                          </a:schemeClr>
                        </a:solidFill>
                      </a:endParaRPr>
                    </a:p>
                  </a:txBody>
                  <a:tcPr marT="45723" marB="45723"/>
                </a:tc>
                <a:tc>
                  <a:txBody>
                    <a:bodyPr/>
                    <a:lstStyle/>
                    <a:p>
                      <a:r>
                        <a:rPr lang="en-US" sz="1050" dirty="0">
                          <a:solidFill>
                            <a:schemeClr val="bg1">
                              <a:lumMod val="10000"/>
                            </a:schemeClr>
                          </a:solidFill>
                        </a:rPr>
                        <a:t>$577.5M over</a:t>
                      </a:r>
                      <a:r>
                        <a:rPr lang="en-US" sz="1050" baseline="0" dirty="0">
                          <a:solidFill>
                            <a:schemeClr val="bg1">
                              <a:lumMod val="10000"/>
                            </a:schemeClr>
                          </a:solidFill>
                        </a:rPr>
                        <a:t> five years</a:t>
                      </a:r>
                      <a:br>
                        <a:rPr lang="en-US" sz="1050" baseline="0" dirty="0">
                          <a:solidFill>
                            <a:schemeClr val="bg1">
                              <a:lumMod val="10000"/>
                            </a:schemeClr>
                          </a:solidFill>
                        </a:rPr>
                      </a:br>
                      <a:r>
                        <a:rPr lang="en-US" sz="1050" baseline="0" dirty="0">
                          <a:solidFill>
                            <a:schemeClr val="bg1">
                              <a:lumMod val="10000"/>
                            </a:schemeClr>
                          </a:solidFill>
                        </a:rPr>
                        <a:t>*including $115.5M in 2016-17</a:t>
                      </a:r>
                      <a:endParaRPr lang="en-US" sz="1050" dirty="0">
                        <a:solidFill>
                          <a:schemeClr val="bg1">
                            <a:lumMod val="10000"/>
                          </a:schemeClr>
                        </a:solidFill>
                      </a:endParaRPr>
                    </a:p>
                  </a:txBody>
                  <a:tcPr marT="45723" marB="45723"/>
                </a:tc>
                <a:extLst>
                  <a:ext uri="{0D108BD9-81ED-4DB2-BD59-A6C34878D82A}"/>
                </a:extLst>
              </a:tr>
              <a:tr h="484644">
                <a:tc>
                  <a:txBody>
                    <a:bodyPr/>
                    <a:lstStyle/>
                    <a:p>
                      <a:r>
                        <a:rPr lang="en-US" sz="1050" b="0" dirty="0">
                          <a:solidFill>
                            <a:schemeClr val="bg1">
                              <a:lumMod val="10000"/>
                            </a:schemeClr>
                          </a:solidFill>
                        </a:rPr>
                        <a:t>Literacy</a:t>
                      </a:r>
                      <a:r>
                        <a:rPr lang="en-US" sz="1050" b="0" baseline="0" dirty="0">
                          <a:solidFill>
                            <a:schemeClr val="bg1">
                              <a:lumMod val="10000"/>
                            </a:schemeClr>
                          </a:solidFill>
                        </a:rPr>
                        <a:t> and Numeracy</a:t>
                      </a:r>
                      <a:endParaRPr lang="en-US" sz="1050" b="0" dirty="0">
                        <a:solidFill>
                          <a:schemeClr val="bg1">
                            <a:lumMod val="10000"/>
                          </a:schemeClr>
                        </a:solidFill>
                      </a:endParaRPr>
                    </a:p>
                  </a:txBody>
                  <a:tcPr marT="45723" marB="45723"/>
                </a:tc>
                <a:tc>
                  <a:txBody>
                    <a:bodyPr/>
                    <a:lstStyle/>
                    <a:p>
                      <a:r>
                        <a:rPr lang="en-US" sz="1050" dirty="0">
                          <a:solidFill>
                            <a:schemeClr val="bg1">
                              <a:lumMod val="10000"/>
                            </a:schemeClr>
                          </a:solidFill>
                        </a:rPr>
                        <a:t>Increased</a:t>
                      </a:r>
                      <a:r>
                        <a:rPr lang="en-US" sz="1050" baseline="0" dirty="0">
                          <a:solidFill>
                            <a:schemeClr val="bg1">
                              <a:lumMod val="10000"/>
                            </a:schemeClr>
                          </a:solidFill>
                        </a:rPr>
                        <a:t> funding for literacy and numeracy programs</a:t>
                      </a:r>
                      <a:endParaRPr lang="en-US" sz="1050" dirty="0">
                        <a:solidFill>
                          <a:schemeClr val="bg1">
                            <a:lumMod val="10000"/>
                          </a:schemeClr>
                        </a:solidFill>
                      </a:endParaRPr>
                    </a:p>
                  </a:txBody>
                  <a:tcPr marT="45723" marB="45723"/>
                </a:tc>
                <a:tc>
                  <a:txBody>
                    <a:bodyPr/>
                    <a:lstStyle/>
                    <a:p>
                      <a:r>
                        <a:rPr lang="en-US" sz="1050" dirty="0">
                          <a:solidFill>
                            <a:schemeClr val="bg1">
                              <a:lumMod val="10000"/>
                            </a:schemeClr>
                          </a:solidFill>
                        </a:rPr>
                        <a:t>$100M over give years</a:t>
                      </a:r>
                      <a:br>
                        <a:rPr lang="en-US" sz="1050" dirty="0">
                          <a:solidFill>
                            <a:schemeClr val="bg1">
                              <a:lumMod val="10000"/>
                            </a:schemeClr>
                          </a:solidFill>
                        </a:rPr>
                      </a:br>
                      <a:r>
                        <a:rPr lang="en-US" sz="1050" dirty="0">
                          <a:solidFill>
                            <a:schemeClr val="bg1">
                              <a:lumMod val="10000"/>
                            </a:schemeClr>
                          </a:solidFill>
                        </a:rPr>
                        <a:t>*including $20M in 2016-17</a:t>
                      </a:r>
                    </a:p>
                  </a:txBody>
                  <a:tcPr marT="45723" marB="45723"/>
                </a:tc>
                <a:extLst>
                  <a:ext uri="{0D108BD9-81ED-4DB2-BD59-A6C34878D82A}"/>
                </a:extLst>
              </a:tr>
              <a:tr h="695531">
                <a:tc>
                  <a:txBody>
                    <a:bodyPr/>
                    <a:lstStyle/>
                    <a:p>
                      <a:r>
                        <a:rPr lang="en-US" sz="1050" b="1" dirty="0">
                          <a:solidFill>
                            <a:schemeClr val="tx1"/>
                          </a:solidFill>
                        </a:rPr>
                        <a:t>Implementing</a:t>
                      </a:r>
                      <a:r>
                        <a:rPr lang="en-US" sz="1050" b="1" baseline="0" dirty="0">
                          <a:solidFill>
                            <a:schemeClr val="tx1"/>
                          </a:solidFill>
                        </a:rPr>
                        <a:t> Transformation</a:t>
                      </a:r>
                      <a:endParaRPr lang="en-US" sz="1050" b="1" dirty="0">
                        <a:solidFill>
                          <a:schemeClr val="tx1"/>
                        </a:solidFill>
                      </a:endParaRPr>
                    </a:p>
                  </a:txBody>
                  <a:tcPr marT="45723" marB="45723">
                    <a:solidFill>
                      <a:srgbClr val="FFFF00"/>
                    </a:solidFill>
                  </a:tcPr>
                </a:tc>
                <a:tc>
                  <a:txBody>
                    <a:bodyPr/>
                    <a:lstStyle/>
                    <a:p>
                      <a:r>
                        <a:rPr lang="en-US" sz="1050" b="1" dirty="0">
                          <a:solidFill>
                            <a:schemeClr val="tx1"/>
                          </a:solidFill>
                        </a:rPr>
                        <a:t>Includes</a:t>
                      </a:r>
                      <a:r>
                        <a:rPr lang="en-US" sz="1050" b="1" baseline="0" dirty="0">
                          <a:solidFill>
                            <a:schemeClr val="tx1"/>
                          </a:solidFill>
                        </a:rPr>
                        <a:t> funding for start-up costs, alternative education service delivery models and education systems transformation agreements </a:t>
                      </a:r>
                      <a:endParaRPr lang="en-US" sz="1050" b="1" dirty="0">
                        <a:solidFill>
                          <a:schemeClr val="tx1"/>
                        </a:solidFill>
                      </a:endParaRPr>
                    </a:p>
                  </a:txBody>
                  <a:tcPr marT="45723" marB="45723">
                    <a:solidFill>
                      <a:srgbClr val="FFFF00"/>
                    </a:solidFill>
                  </a:tcPr>
                </a:tc>
                <a:tc>
                  <a:txBody>
                    <a:bodyPr/>
                    <a:lstStyle/>
                    <a:p>
                      <a:r>
                        <a:rPr lang="en-US" sz="1050" b="1" dirty="0">
                          <a:solidFill>
                            <a:schemeClr val="tx1"/>
                          </a:solidFill>
                        </a:rPr>
                        <a:t>$824.1M over year years</a:t>
                      </a:r>
                      <a:br>
                        <a:rPr lang="en-US" sz="1050" b="1" dirty="0">
                          <a:solidFill>
                            <a:schemeClr val="tx1"/>
                          </a:solidFill>
                        </a:rPr>
                      </a:br>
                      <a:r>
                        <a:rPr lang="en-US" sz="1050" b="1" dirty="0">
                          <a:solidFill>
                            <a:schemeClr val="tx1"/>
                          </a:solidFill>
                        </a:rPr>
                        <a:t>*</a:t>
                      </a:r>
                      <a:r>
                        <a:rPr lang="en-US" sz="1050" b="1" baseline="0" dirty="0">
                          <a:solidFill>
                            <a:schemeClr val="tx1"/>
                          </a:solidFill>
                        </a:rPr>
                        <a:t>including up to $46.6M in 2016-17</a:t>
                      </a:r>
                      <a:endParaRPr lang="en-US" sz="1050" b="1" dirty="0">
                        <a:solidFill>
                          <a:schemeClr val="tx1"/>
                        </a:solidFill>
                      </a:endParaRPr>
                    </a:p>
                  </a:txBody>
                  <a:tcPr marT="45723" marB="45723">
                    <a:solidFill>
                      <a:srgbClr val="FFFF00"/>
                    </a:solidFill>
                  </a:tcPr>
                </a:tc>
                <a:extLst>
                  <a:ext uri="{0D108BD9-81ED-4DB2-BD59-A6C34878D82A}"/>
                </a:extLst>
              </a:tr>
              <a:tr h="646341">
                <a:tc>
                  <a:txBody>
                    <a:bodyPr/>
                    <a:lstStyle/>
                    <a:p>
                      <a:r>
                        <a:rPr lang="en-US" sz="1050" b="0" dirty="0">
                          <a:solidFill>
                            <a:schemeClr val="bg1">
                              <a:lumMod val="10000"/>
                            </a:schemeClr>
                          </a:solidFill>
                        </a:rPr>
                        <a:t>Innovation,</a:t>
                      </a:r>
                      <a:r>
                        <a:rPr lang="en-US" sz="1050" b="0" baseline="0" dirty="0">
                          <a:solidFill>
                            <a:schemeClr val="bg1">
                              <a:lumMod val="10000"/>
                            </a:schemeClr>
                          </a:solidFill>
                        </a:rPr>
                        <a:t> Research, Measurement and Evaluation</a:t>
                      </a:r>
                      <a:endParaRPr lang="en-US" sz="1050" b="0" dirty="0">
                        <a:solidFill>
                          <a:schemeClr val="bg1">
                            <a:lumMod val="10000"/>
                          </a:schemeClr>
                        </a:solidFill>
                      </a:endParaRPr>
                    </a:p>
                  </a:txBody>
                  <a:tcPr marT="45723" marB="45723"/>
                </a:tc>
                <a:tc>
                  <a:txBody>
                    <a:bodyPr/>
                    <a:lstStyle/>
                    <a:p>
                      <a:r>
                        <a:rPr lang="en-US" sz="1050" dirty="0">
                          <a:solidFill>
                            <a:schemeClr val="bg1">
                              <a:lumMod val="10000"/>
                            </a:schemeClr>
                          </a:solidFill>
                        </a:rPr>
                        <a:t>To</a:t>
                      </a:r>
                      <a:r>
                        <a:rPr lang="en-US" sz="1050" baseline="0" dirty="0">
                          <a:solidFill>
                            <a:schemeClr val="bg1">
                              <a:lumMod val="10000"/>
                            </a:schemeClr>
                          </a:solidFill>
                        </a:rPr>
                        <a:t> apply latest education innovations and measure/evaluate impact of policies on First Nation education</a:t>
                      </a:r>
                      <a:endParaRPr lang="en-US" sz="1050" dirty="0">
                        <a:solidFill>
                          <a:schemeClr val="bg1">
                            <a:lumMod val="10000"/>
                          </a:schemeClr>
                        </a:solidFill>
                      </a:endParaRPr>
                    </a:p>
                  </a:txBody>
                  <a:tcPr marT="45723" marB="45723"/>
                </a:tc>
                <a:tc>
                  <a:txBody>
                    <a:bodyPr/>
                    <a:lstStyle/>
                    <a:p>
                      <a:r>
                        <a:rPr lang="en-US" sz="1050" dirty="0">
                          <a:solidFill>
                            <a:schemeClr val="bg1">
                              <a:lumMod val="10000"/>
                            </a:schemeClr>
                          </a:solidFill>
                        </a:rPr>
                        <a:t>$37.5M over five</a:t>
                      </a:r>
                      <a:r>
                        <a:rPr lang="en-US" sz="1050" baseline="0" dirty="0">
                          <a:solidFill>
                            <a:schemeClr val="bg1">
                              <a:lumMod val="10000"/>
                            </a:schemeClr>
                          </a:solidFill>
                        </a:rPr>
                        <a:t> years</a:t>
                      </a:r>
                      <a:br>
                        <a:rPr lang="en-US" sz="1050" baseline="0" dirty="0">
                          <a:solidFill>
                            <a:schemeClr val="bg1">
                              <a:lumMod val="10000"/>
                            </a:schemeClr>
                          </a:solidFill>
                        </a:rPr>
                      </a:br>
                      <a:r>
                        <a:rPr lang="en-US" sz="1050" baseline="0" dirty="0">
                          <a:solidFill>
                            <a:schemeClr val="bg1">
                              <a:lumMod val="10000"/>
                            </a:schemeClr>
                          </a:solidFill>
                        </a:rPr>
                        <a:t>*including $7.5M in 2016-17</a:t>
                      </a:r>
                      <a:endParaRPr lang="en-US" sz="1050" dirty="0">
                        <a:solidFill>
                          <a:schemeClr val="bg1">
                            <a:lumMod val="10000"/>
                          </a:schemeClr>
                        </a:solidFill>
                      </a:endParaRPr>
                    </a:p>
                  </a:txBody>
                  <a:tcPr marT="45723" marB="45723"/>
                </a:tc>
                <a:extLst>
                  <a:ext uri="{0D108BD9-81ED-4DB2-BD59-A6C34878D82A}"/>
                </a:extLst>
              </a:tr>
              <a:tr h="484644">
                <a:tc>
                  <a:txBody>
                    <a:bodyPr/>
                    <a:lstStyle/>
                    <a:p>
                      <a:r>
                        <a:rPr lang="en-US" sz="1050" b="0" dirty="0">
                          <a:solidFill>
                            <a:schemeClr val="bg1">
                              <a:lumMod val="10000"/>
                            </a:schemeClr>
                          </a:solidFill>
                        </a:rPr>
                        <a:t>The Martin Aboriginal Education Initiative</a:t>
                      </a:r>
                    </a:p>
                  </a:txBody>
                  <a:tcPr marT="45723" marB="45723"/>
                </a:tc>
                <a:tc>
                  <a:txBody>
                    <a:bodyPr/>
                    <a:lstStyle/>
                    <a:p>
                      <a:r>
                        <a:rPr lang="en-US" sz="1050" dirty="0">
                          <a:solidFill>
                            <a:schemeClr val="bg1">
                              <a:lumMod val="10000"/>
                            </a:schemeClr>
                          </a:solidFill>
                        </a:rPr>
                        <a:t>Support the initiative's partnerships</a:t>
                      </a:r>
                      <a:r>
                        <a:rPr lang="en-US" sz="1050" baseline="0" dirty="0">
                          <a:solidFill>
                            <a:schemeClr val="bg1">
                              <a:lumMod val="10000"/>
                            </a:schemeClr>
                          </a:solidFill>
                        </a:rPr>
                        <a:t> with First Nations to increase literacy rate of students</a:t>
                      </a:r>
                      <a:endParaRPr lang="en-US" sz="1050" dirty="0">
                        <a:solidFill>
                          <a:schemeClr val="bg1">
                            <a:lumMod val="10000"/>
                          </a:schemeClr>
                        </a:solidFill>
                      </a:endParaRPr>
                    </a:p>
                  </a:txBody>
                  <a:tcPr marT="45723" marB="45723"/>
                </a:tc>
                <a:tc>
                  <a:txBody>
                    <a:bodyPr/>
                    <a:lstStyle/>
                    <a:p>
                      <a:r>
                        <a:rPr lang="en-US" sz="1050" dirty="0">
                          <a:solidFill>
                            <a:schemeClr val="bg1">
                              <a:lumMod val="10000"/>
                            </a:schemeClr>
                          </a:solidFill>
                        </a:rPr>
                        <a:t>$30M over</a:t>
                      </a:r>
                      <a:r>
                        <a:rPr lang="en-US" sz="1050" baseline="0" dirty="0">
                          <a:solidFill>
                            <a:schemeClr val="bg1">
                              <a:lumMod val="10000"/>
                            </a:schemeClr>
                          </a:solidFill>
                        </a:rPr>
                        <a:t> five years</a:t>
                      </a:r>
                      <a:br>
                        <a:rPr lang="en-US" sz="1050" baseline="0" dirty="0">
                          <a:solidFill>
                            <a:schemeClr val="bg1">
                              <a:lumMod val="10000"/>
                            </a:schemeClr>
                          </a:solidFill>
                        </a:rPr>
                      </a:br>
                      <a:r>
                        <a:rPr lang="en-US" sz="1050" baseline="0" dirty="0">
                          <a:solidFill>
                            <a:schemeClr val="bg1">
                              <a:lumMod val="10000"/>
                            </a:schemeClr>
                          </a:solidFill>
                        </a:rPr>
                        <a:t>*including $6M in 2016-17</a:t>
                      </a:r>
                      <a:endParaRPr lang="en-US" sz="1050" dirty="0">
                        <a:solidFill>
                          <a:schemeClr val="bg1">
                            <a:lumMod val="10000"/>
                          </a:schemeClr>
                        </a:solidFill>
                      </a:endParaRPr>
                    </a:p>
                  </a:txBody>
                  <a:tcPr marT="45723" marB="45723"/>
                </a:tc>
                <a:extLst>
                  <a:ext uri="{0D108BD9-81ED-4DB2-BD59-A6C34878D82A}"/>
                </a:extLst>
              </a:tr>
            </a:tbl>
          </a:graphicData>
        </a:graphic>
      </p:graphicFrame>
      <p:sp>
        <p:nvSpPr>
          <p:cNvPr id="5" name="TextBox 4"/>
          <p:cNvSpPr txBox="1"/>
          <p:nvPr/>
        </p:nvSpPr>
        <p:spPr>
          <a:xfrm>
            <a:off x="609600" y="6038368"/>
            <a:ext cx="7315200" cy="286232"/>
          </a:xfrm>
          <a:prstGeom prst="rect">
            <a:avLst/>
          </a:prstGeom>
          <a:solidFill>
            <a:schemeClr val="accent6">
              <a:lumMod val="40000"/>
              <a:lumOff val="60000"/>
            </a:schemeClr>
          </a:solidFill>
          <a:ln w="19050">
            <a:solidFill>
              <a:schemeClr val="accent6">
                <a:lumMod val="75000"/>
              </a:schemeClr>
            </a:solidFill>
          </a:ln>
        </p:spPr>
        <p:txBody>
          <a:bodyPr wrap="square" rtlCol="0">
            <a:spAutoFit/>
          </a:bodyPr>
          <a:lstStyle/>
          <a:p>
            <a:pPr algn="ctr"/>
            <a:r>
              <a:rPr lang="en-US" sz="1400" b="1" dirty="0" smtClean="0">
                <a:latin typeface="+mn-lt"/>
              </a:rPr>
              <a:t>2015-16 expenditures: $1.8 billion  /  Forecasted 2016-17 expenditures: $2.15 billion </a:t>
            </a:r>
            <a:endParaRPr lang="en-US" sz="1400" b="1" dirty="0">
              <a:latin typeface="+mn-lt"/>
            </a:endParaRPr>
          </a:p>
        </p:txBody>
      </p:sp>
    </p:spTree>
    <p:extLst>
      <p:ext uri="{BB962C8B-B14F-4D97-AF65-F5344CB8AC3E}">
        <p14:creationId xmlns:p14="http://schemas.microsoft.com/office/powerpoint/2010/main" val="114137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00B6E52-F07A-44C8-B7AE-D6EEC3D50429}" type="slidenum">
              <a:rPr lang="en-CA" smtClean="0">
                <a:solidFill>
                  <a:prstClr val="black"/>
                </a:solidFill>
              </a:rPr>
              <a:pPr>
                <a:defRPr/>
              </a:pPr>
              <a:t>11</a:t>
            </a:fld>
            <a:endParaRPr lang="en-CA" dirty="0">
              <a:solidFill>
                <a:prstClr val="black"/>
              </a:solidFill>
            </a:endParaRPr>
          </a:p>
        </p:txBody>
      </p:sp>
      <p:sp>
        <p:nvSpPr>
          <p:cNvPr id="2" name="Title 1"/>
          <p:cNvSpPr>
            <a:spLocks noGrp="1"/>
          </p:cNvSpPr>
          <p:nvPr>
            <p:ph type="title" idx="4294967295"/>
          </p:nvPr>
        </p:nvSpPr>
        <p:spPr>
          <a:xfrm>
            <a:off x="374650" y="228600"/>
            <a:ext cx="8229600" cy="1143000"/>
          </a:xfrm>
        </p:spPr>
        <p:txBody>
          <a:bodyPr/>
          <a:lstStyle/>
          <a:p>
            <a:r>
              <a:rPr lang="en-US" dirty="0" smtClean="0">
                <a:solidFill>
                  <a:schemeClr val="accent2">
                    <a:lumMod val="50000"/>
                  </a:schemeClr>
                </a:solidFill>
              </a:rPr>
              <a:t>Co-Developed Policy Recommendations for Cabinet</a:t>
            </a:r>
            <a:endParaRPr lang="en-US" dirty="0">
              <a:solidFill>
                <a:schemeClr val="accent2">
                  <a:lumMod val="50000"/>
                </a:schemeClr>
              </a:solidFill>
            </a:endParaRPr>
          </a:p>
        </p:txBody>
      </p:sp>
      <p:sp>
        <p:nvSpPr>
          <p:cNvPr id="5" name="TextBox 4"/>
          <p:cNvSpPr txBox="1"/>
          <p:nvPr/>
        </p:nvSpPr>
        <p:spPr>
          <a:xfrm>
            <a:off x="139700" y="1524000"/>
            <a:ext cx="8699500" cy="4524315"/>
          </a:xfrm>
          <a:prstGeom prst="rect">
            <a:avLst/>
          </a:prstGeom>
          <a:noFill/>
        </p:spPr>
        <p:txBody>
          <a:bodyPr wrap="square" rtlCol="0">
            <a:spAutoFit/>
          </a:bodyPr>
          <a:lstStyle/>
          <a:p>
            <a:r>
              <a:rPr lang="en-US" sz="2400" b="1" dirty="0" smtClean="0">
                <a:latin typeface="+mn-lt"/>
              </a:rPr>
              <a:t>A co-developed policy approach will go to federal Cabinet in Fall 2017 that seeks to:</a:t>
            </a:r>
          </a:p>
          <a:p>
            <a:pPr marL="742950" lvl="1" indent="-285750">
              <a:buFont typeface="Arial" panose="020B0604020202020204" pitchFamily="34" charset="0"/>
              <a:buChar char="•"/>
            </a:pPr>
            <a:r>
              <a:rPr lang="en-US" sz="2000" dirty="0" smtClean="0">
                <a:latin typeface="+mn-lt"/>
              </a:rPr>
              <a:t>Allocate the remaining $665M identified for implementing transformation from Budget 2016 investments.</a:t>
            </a:r>
          </a:p>
          <a:p>
            <a:pPr marL="742950" lvl="1" indent="-285750">
              <a:buFont typeface="Arial" panose="020B0604020202020204" pitchFamily="34" charset="0"/>
              <a:buChar char="•"/>
            </a:pPr>
            <a:r>
              <a:rPr lang="en-US" sz="2000" dirty="0" smtClean="0">
                <a:latin typeface="+mn-lt"/>
              </a:rPr>
              <a:t>As </a:t>
            </a:r>
            <a:r>
              <a:rPr lang="en-US" sz="2000" dirty="0">
                <a:latin typeface="+mn-lt"/>
              </a:rPr>
              <a:t>of 2018-19, support First Nations to develop their own regional education models and approaches through </a:t>
            </a:r>
            <a:r>
              <a:rPr lang="en-US" sz="2000" b="1" dirty="0">
                <a:latin typeface="+mn-lt"/>
              </a:rPr>
              <a:t>Regional Education Agreements </a:t>
            </a:r>
            <a:r>
              <a:rPr lang="en-US" sz="2000" dirty="0">
                <a:latin typeface="+mn-lt"/>
              </a:rPr>
              <a:t>that include a new education funding model that use the provincial education funding model as a base calculation, plus adaptations and enhancements that provide funding for the unique needs of First Nation students, communities and </a:t>
            </a:r>
            <a:r>
              <a:rPr lang="en-US" sz="2000" dirty="0" smtClean="0">
                <a:latin typeface="+mn-lt"/>
              </a:rPr>
              <a:t>schools.</a:t>
            </a:r>
            <a:endParaRPr lang="en-CA" sz="2000" dirty="0" smtClean="0">
              <a:latin typeface="+mn-lt"/>
            </a:endParaRPr>
          </a:p>
          <a:p>
            <a:pPr marL="742950" lvl="1" indent="-285750">
              <a:buFont typeface="Arial" panose="020B0604020202020204" pitchFamily="34" charset="0"/>
              <a:buChar char="•"/>
            </a:pPr>
            <a:r>
              <a:rPr lang="en-US" sz="2000" dirty="0" smtClean="0">
                <a:latin typeface="+mn-lt"/>
              </a:rPr>
              <a:t>If a regional agreement is not in place for 2019-20, First Nations will be funded using </a:t>
            </a:r>
            <a:r>
              <a:rPr lang="en-US" sz="2000" b="1" dirty="0" smtClean="0">
                <a:latin typeface="+mn-lt"/>
              </a:rPr>
              <a:t>regional interim funding models </a:t>
            </a:r>
            <a:r>
              <a:rPr lang="en-US" sz="2000" dirty="0" smtClean="0">
                <a:latin typeface="+mn-lt"/>
              </a:rPr>
              <a:t>that replaces INAC’s outdated, proposal-based programming to provides  sufficient, predictable and sustainable funding to First Nation communities, schools and systems.</a:t>
            </a:r>
            <a:endParaRPr lang="en-CA" dirty="0">
              <a:latin typeface="+mn-lt"/>
            </a:endParaRPr>
          </a:p>
        </p:txBody>
      </p:sp>
    </p:spTree>
    <p:extLst>
      <p:ext uri="{BB962C8B-B14F-4D97-AF65-F5344CB8AC3E}">
        <p14:creationId xmlns:p14="http://schemas.microsoft.com/office/powerpoint/2010/main" val="683757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91837"/>
          <a:stretch/>
        </p:blipFill>
        <p:spPr bwMode="auto">
          <a:xfrm>
            <a:off x="-161133" y="6481365"/>
            <a:ext cx="8669337" cy="5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7625" b="10295"/>
          <a:stretch/>
        </p:blipFill>
        <p:spPr bwMode="auto">
          <a:xfrm>
            <a:off x="-381000" y="914400"/>
            <a:ext cx="2806700"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2031999" y="3088481"/>
            <a:ext cx="317501" cy="2971800"/>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TextBox 3"/>
          <p:cNvSpPr txBox="1"/>
          <p:nvPr/>
        </p:nvSpPr>
        <p:spPr>
          <a:xfrm>
            <a:off x="2362200" y="4097327"/>
            <a:ext cx="4267200" cy="954107"/>
          </a:xfrm>
          <a:prstGeom prst="rect">
            <a:avLst/>
          </a:prstGeom>
          <a:noFill/>
        </p:spPr>
        <p:txBody>
          <a:bodyPr wrap="square" rtlCol="0">
            <a:spAutoFit/>
          </a:bodyPr>
          <a:lstStyle/>
          <a:p>
            <a:r>
              <a:rPr lang="en-US" sz="1600" dirty="0" smtClean="0">
                <a:latin typeface="+mn-lt"/>
              </a:rPr>
              <a:t>Existing INAC Funding for K-12 Education</a:t>
            </a:r>
          </a:p>
          <a:p>
            <a:r>
              <a:rPr lang="en-US" sz="2400" dirty="0" smtClean="0">
                <a:latin typeface="+mn-lt"/>
              </a:rPr>
              <a:t>+</a:t>
            </a:r>
          </a:p>
          <a:p>
            <a:r>
              <a:rPr lang="en-US" sz="1600" dirty="0" smtClean="0">
                <a:latin typeface="+mn-lt"/>
              </a:rPr>
              <a:t>2016 Federal Budget Commitments</a:t>
            </a:r>
            <a:endParaRPr lang="en-CA" sz="1600" dirty="0">
              <a:latin typeface="+mn-lt"/>
            </a:endParaRPr>
          </a:p>
        </p:txBody>
      </p:sp>
      <p:sp>
        <p:nvSpPr>
          <p:cNvPr id="9" name="Right Brace 8"/>
          <p:cNvSpPr/>
          <p:nvPr/>
        </p:nvSpPr>
        <p:spPr>
          <a:xfrm>
            <a:off x="2031998" y="2883691"/>
            <a:ext cx="317501" cy="176962"/>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p:cNvSpPr txBox="1"/>
          <p:nvPr/>
        </p:nvSpPr>
        <p:spPr>
          <a:xfrm>
            <a:off x="2425700" y="2591303"/>
            <a:ext cx="4267200" cy="584775"/>
          </a:xfrm>
          <a:prstGeom prst="rect">
            <a:avLst/>
          </a:prstGeom>
          <a:noFill/>
        </p:spPr>
        <p:txBody>
          <a:bodyPr wrap="square" rtlCol="0">
            <a:spAutoFit/>
          </a:bodyPr>
          <a:lstStyle/>
          <a:p>
            <a:r>
              <a:rPr lang="en-US" sz="1600" i="1" dirty="0" smtClean="0">
                <a:latin typeface="+mn-lt"/>
              </a:rPr>
              <a:t>Implementing Transformation</a:t>
            </a:r>
            <a:endParaRPr lang="en-US" sz="1600" i="1" dirty="0">
              <a:latin typeface="+mn-lt"/>
            </a:endParaRPr>
          </a:p>
          <a:p>
            <a:r>
              <a:rPr lang="en-US" sz="1600" dirty="0" smtClean="0">
                <a:latin typeface="+mn-lt"/>
              </a:rPr>
              <a:t>(Supporting School-Board like Systems)</a:t>
            </a:r>
            <a:endParaRPr lang="en-CA" sz="1600" dirty="0">
              <a:latin typeface="+mn-lt"/>
            </a:endParaRPr>
          </a:p>
        </p:txBody>
      </p:sp>
      <p:sp>
        <p:nvSpPr>
          <p:cNvPr id="14" name="TextBox 13"/>
          <p:cNvSpPr txBox="1"/>
          <p:nvPr/>
        </p:nvSpPr>
        <p:spPr>
          <a:xfrm>
            <a:off x="431799" y="622011"/>
            <a:ext cx="2425699" cy="584775"/>
          </a:xfrm>
          <a:prstGeom prst="rect">
            <a:avLst/>
          </a:prstGeom>
          <a:noFill/>
        </p:spPr>
        <p:txBody>
          <a:bodyPr wrap="square" rtlCol="0">
            <a:spAutoFit/>
          </a:bodyPr>
          <a:lstStyle/>
          <a:p>
            <a:pPr algn="ctr"/>
            <a:r>
              <a:rPr lang="en-US" sz="1600" b="1" dirty="0" smtClean="0">
                <a:solidFill>
                  <a:schemeClr val="tx2">
                    <a:lumMod val="50000"/>
                  </a:schemeClr>
                </a:solidFill>
                <a:latin typeface="+mn-lt"/>
              </a:rPr>
              <a:t>CURRENT POLICY AUTHORITY</a:t>
            </a:r>
            <a:endParaRPr lang="en-CA" sz="1600" b="1" dirty="0">
              <a:solidFill>
                <a:schemeClr val="tx2">
                  <a:lumMod val="50000"/>
                </a:schemeClr>
              </a:solidFill>
              <a:latin typeface="+mn-lt"/>
            </a:endParaRPr>
          </a:p>
        </p:txBody>
      </p:sp>
      <p:sp>
        <p:nvSpPr>
          <p:cNvPr id="15" name="TextBox 14"/>
          <p:cNvSpPr txBox="1"/>
          <p:nvPr/>
        </p:nvSpPr>
        <p:spPr>
          <a:xfrm>
            <a:off x="835023" y="2133600"/>
            <a:ext cx="1619249" cy="584775"/>
          </a:xfrm>
          <a:prstGeom prst="rect">
            <a:avLst/>
          </a:prstGeom>
          <a:solidFill>
            <a:schemeClr val="bg1"/>
          </a:solidFill>
        </p:spPr>
        <p:txBody>
          <a:bodyPr wrap="square" rtlCol="0">
            <a:spAutoFit/>
          </a:bodyPr>
          <a:lstStyle/>
          <a:p>
            <a:pPr algn="ctr"/>
            <a:r>
              <a:rPr lang="en-US" sz="1600" b="1" dirty="0" smtClean="0">
                <a:solidFill>
                  <a:schemeClr val="tx1">
                    <a:lumMod val="85000"/>
                    <a:lumOff val="15000"/>
                  </a:schemeClr>
                </a:solidFill>
                <a:latin typeface="+mn-lt"/>
              </a:rPr>
              <a:t>$18,880</a:t>
            </a:r>
          </a:p>
          <a:p>
            <a:pPr algn="ctr"/>
            <a:r>
              <a:rPr lang="en-US" sz="1600" b="1" dirty="0" smtClean="0">
                <a:solidFill>
                  <a:schemeClr val="tx1">
                    <a:lumMod val="85000"/>
                    <a:lumOff val="15000"/>
                  </a:schemeClr>
                </a:solidFill>
                <a:latin typeface="+mn-lt"/>
              </a:rPr>
              <a:t>Per student</a:t>
            </a:r>
            <a:endParaRPr lang="en-CA" sz="1600" b="1" dirty="0">
              <a:solidFill>
                <a:schemeClr val="tx1">
                  <a:lumMod val="85000"/>
                  <a:lumOff val="15000"/>
                </a:schemeClr>
              </a:solidFill>
              <a:latin typeface="+mn-lt"/>
            </a:endParaRPr>
          </a:p>
        </p:txBody>
      </p:sp>
      <p:sp>
        <p:nvSpPr>
          <p:cNvPr id="19" name="Title 1"/>
          <p:cNvSpPr txBox="1">
            <a:spLocks/>
          </p:cNvSpPr>
          <p:nvPr/>
        </p:nvSpPr>
        <p:spPr>
          <a:xfrm>
            <a:off x="392903" y="25400"/>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solidFill>
                  <a:schemeClr val="accent2">
                    <a:lumMod val="50000"/>
                  </a:schemeClr>
                </a:solidFill>
              </a:rPr>
              <a:t>New Education Funding Approach</a:t>
            </a:r>
            <a:endParaRPr lang="en-US" sz="2400" dirty="0">
              <a:solidFill>
                <a:schemeClr val="accent2">
                  <a:lumMod val="50000"/>
                </a:schemeClr>
              </a:solidFill>
            </a:endParaRPr>
          </a:p>
        </p:txBody>
      </p:sp>
    </p:spTree>
    <p:extLst>
      <p:ext uri="{BB962C8B-B14F-4D97-AF65-F5344CB8AC3E}">
        <p14:creationId xmlns:p14="http://schemas.microsoft.com/office/powerpoint/2010/main" val="2704048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393" b="7440"/>
          <a:stretch/>
        </p:blipFill>
        <p:spPr bwMode="auto">
          <a:xfrm>
            <a:off x="-381000" y="914400"/>
            <a:ext cx="4647404" cy="582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91837"/>
          <a:stretch/>
        </p:blipFill>
        <p:spPr bwMode="auto">
          <a:xfrm>
            <a:off x="-161134" y="6481365"/>
            <a:ext cx="8669337" cy="5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3856035" y="2692975"/>
            <a:ext cx="317501" cy="2107625"/>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a:off x="3856032" y="2579105"/>
            <a:ext cx="317501" cy="88481"/>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p:cNvSpPr txBox="1"/>
          <p:nvPr/>
        </p:nvSpPr>
        <p:spPr>
          <a:xfrm>
            <a:off x="4266403" y="2286718"/>
            <a:ext cx="4267200" cy="584775"/>
          </a:xfrm>
          <a:prstGeom prst="rect">
            <a:avLst/>
          </a:prstGeom>
          <a:noFill/>
        </p:spPr>
        <p:txBody>
          <a:bodyPr wrap="square" rtlCol="0">
            <a:spAutoFit/>
          </a:bodyPr>
          <a:lstStyle/>
          <a:p>
            <a:r>
              <a:rPr lang="en-US" sz="1600" i="1" dirty="0" smtClean="0">
                <a:latin typeface="+mn-lt"/>
              </a:rPr>
              <a:t>Implementing Transformation</a:t>
            </a:r>
            <a:endParaRPr lang="en-US" sz="1600" i="1" dirty="0">
              <a:latin typeface="+mn-lt"/>
            </a:endParaRPr>
          </a:p>
          <a:p>
            <a:r>
              <a:rPr lang="en-US" sz="1600" dirty="0" smtClean="0">
                <a:latin typeface="+mn-lt"/>
              </a:rPr>
              <a:t>(Unlocked to be available to more communities)</a:t>
            </a:r>
            <a:endParaRPr lang="en-CA" sz="1600" dirty="0">
              <a:latin typeface="+mn-lt"/>
            </a:endParaRPr>
          </a:p>
        </p:txBody>
      </p:sp>
      <p:sp>
        <p:nvSpPr>
          <p:cNvPr id="14" name="TextBox 13"/>
          <p:cNvSpPr txBox="1"/>
          <p:nvPr/>
        </p:nvSpPr>
        <p:spPr>
          <a:xfrm>
            <a:off x="779458" y="609022"/>
            <a:ext cx="1730376" cy="584775"/>
          </a:xfrm>
          <a:prstGeom prst="rect">
            <a:avLst/>
          </a:prstGeom>
          <a:noFill/>
          <a:ln>
            <a:solidFill>
              <a:schemeClr val="tx2">
                <a:lumMod val="50000"/>
              </a:schemeClr>
            </a:solidFill>
          </a:ln>
        </p:spPr>
        <p:txBody>
          <a:bodyPr wrap="square" rtlCol="0">
            <a:spAutoFit/>
          </a:bodyPr>
          <a:lstStyle/>
          <a:p>
            <a:pPr algn="ctr"/>
            <a:r>
              <a:rPr lang="en-US" sz="1600" b="1" dirty="0" smtClean="0">
                <a:solidFill>
                  <a:schemeClr val="tx2">
                    <a:lumMod val="50000"/>
                  </a:schemeClr>
                </a:solidFill>
                <a:latin typeface="+mn-lt"/>
              </a:rPr>
              <a:t>CURRENT POLICY AUTHORITY</a:t>
            </a:r>
            <a:endParaRPr lang="en-CA" sz="1600" b="1" dirty="0">
              <a:solidFill>
                <a:schemeClr val="tx2">
                  <a:lumMod val="50000"/>
                </a:schemeClr>
              </a:solidFill>
              <a:latin typeface="+mn-lt"/>
            </a:endParaRPr>
          </a:p>
        </p:txBody>
      </p:sp>
      <p:sp>
        <p:nvSpPr>
          <p:cNvPr id="15" name="TextBox 14"/>
          <p:cNvSpPr txBox="1"/>
          <p:nvPr/>
        </p:nvSpPr>
        <p:spPr>
          <a:xfrm>
            <a:off x="835022" y="2133600"/>
            <a:ext cx="1619249" cy="584775"/>
          </a:xfrm>
          <a:prstGeom prst="rect">
            <a:avLst/>
          </a:prstGeom>
          <a:solidFill>
            <a:schemeClr val="bg1"/>
          </a:solidFill>
        </p:spPr>
        <p:txBody>
          <a:bodyPr wrap="square" rtlCol="0">
            <a:spAutoFit/>
          </a:bodyPr>
          <a:lstStyle/>
          <a:p>
            <a:pPr algn="ctr"/>
            <a:r>
              <a:rPr lang="en-US" sz="1600" b="1" dirty="0" smtClean="0">
                <a:solidFill>
                  <a:schemeClr val="bg1">
                    <a:lumMod val="65000"/>
                  </a:schemeClr>
                </a:solidFill>
                <a:latin typeface="+mn-lt"/>
              </a:rPr>
              <a:t>$18,880</a:t>
            </a:r>
          </a:p>
          <a:p>
            <a:pPr algn="ctr"/>
            <a:r>
              <a:rPr lang="en-US" sz="1600" b="1" dirty="0" smtClean="0">
                <a:solidFill>
                  <a:schemeClr val="bg1">
                    <a:lumMod val="65000"/>
                  </a:schemeClr>
                </a:solidFill>
                <a:latin typeface="+mn-lt"/>
              </a:rPr>
              <a:t>Per student</a:t>
            </a:r>
            <a:endParaRPr lang="en-CA" sz="1600" b="1" dirty="0">
              <a:solidFill>
                <a:schemeClr val="bg1">
                  <a:lumMod val="65000"/>
                </a:schemeClr>
              </a:solidFill>
              <a:latin typeface="+mn-lt"/>
            </a:endParaRPr>
          </a:p>
        </p:txBody>
      </p:sp>
      <p:cxnSp>
        <p:nvCxnSpPr>
          <p:cNvPr id="7" name="Straight Connector 6"/>
          <p:cNvCxnSpPr/>
          <p:nvPr/>
        </p:nvCxnSpPr>
        <p:spPr>
          <a:xfrm>
            <a:off x="2641598" y="622011"/>
            <a:ext cx="0" cy="5859354"/>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93998" y="596033"/>
            <a:ext cx="5494336" cy="584775"/>
          </a:xfrm>
          <a:prstGeom prst="rect">
            <a:avLst/>
          </a:prstGeom>
          <a:noFill/>
          <a:ln>
            <a:solidFill>
              <a:schemeClr val="accent2">
                <a:lumMod val="50000"/>
              </a:schemeClr>
            </a:solidFill>
          </a:ln>
        </p:spPr>
        <p:txBody>
          <a:bodyPr wrap="square" rtlCol="0">
            <a:spAutoFit/>
          </a:bodyPr>
          <a:lstStyle/>
          <a:p>
            <a:pPr algn="ctr"/>
            <a:r>
              <a:rPr lang="en-US" sz="1600" b="1" dirty="0" smtClean="0">
                <a:solidFill>
                  <a:schemeClr val="accent2">
                    <a:lumMod val="50000"/>
                  </a:schemeClr>
                </a:solidFill>
                <a:latin typeface="+mn-lt"/>
              </a:rPr>
              <a:t>NEW POLICY AUTHORITY</a:t>
            </a:r>
          </a:p>
          <a:p>
            <a:pPr algn="ctr"/>
            <a:r>
              <a:rPr lang="en-US" sz="1600" b="1" dirty="0" smtClean="0">
                <a:solidFill>
                  <a:schemeClr val="accent2">
                    <a:lumMod val="50000"/>
                  </a:schemeClr>
                </a:solidFill>
                <a:latin typeface="+mn-lt"/>
              </a:rPr>
              <a:t>(Memorandum to Cabinet)</a:t>
            </a:r>
            <a:endParaRPr lang="en-CA" sz="1600" b="1" dirty="0">
              <a:solidFill>
                <a:schemeClr val="accent2">
                  <a:lumMod val="50000"/>
                </a:schemeClr>
              </a:solidFill>
              <a:latin typeface="+mn-lt"/>
            </a:endParaRPr>
          </a:p>
        </p:txBody>
      </p:sp>
      <p:sp>
        <p:nvSpPr>
          <p:cNvPr id="17" name="TextBox 16"/>
          <p:cNvSpPr txBox="1"/>
          <p:nvPr/>
        </p:nvSpPr>
        <p:spPr>
          <a:xfrm>
            <a:off x="4317998" y="3410520"/>
            <a:ext cx="3124200" cy="830997"/>
          </a:xfrm>
          <a:prstGeom prst="rect">
            <a:avLst/>
          </a:prstGeom>
          <a:noFill/>
        </p:spPr>
        <p:txBody>
          <a:bodyPr wrap="square" rtlCol="0">
            <a:spAutoFit/>
          </a:bodyPr>
          <a:lstStyle/>
          <a:p>
            <a:r>
              <a:rPr lang="en-US" sz="1600" dirty="0" smtClean="0">
                <a:latin typeface="+mn-lt"/>
              </a:rPr>
              <a:t>Increased immediate needs funding to support all communities</a:t>
            </a:r>
          </a:p>
          <a:p>
            <a:endParaRPr lang="en-US" sz="1600" dirty="0" smtClean="0">
              <a:latin typeface="+mn-lt"/>
            </a:endParaRPr>
          </a:p>
        </p:txBody>
      </p:sp>
      <p:sp>
        <p:nvSpPr>
          <p:cNvPr id="21" name="Right Brace 20"/>
          <p:cNvSpPr/>
          <p:nvPr/>
        </p:nvSpPr>
        <p:spPr>
          <a:xfrm>
            <a:off x="3849684" y="4876800"/>
            <a:ext cx="317501" cy="117692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TextBox 21"/>
          <p:cNvSpPr txBox="1"/>
          <p:nvPr/>
        </p:nvSpPr>
        <p:spPr>
          <a:xfrm>
            <a:off x="4330698" y="5172873"/>
            <a:ext cx="3124200" cy="584775"/>
          </a:xfrm>
          <a:prstGeom prst="rect">
            <a:avLst/>
          </a:prstGeom>
          <a:noFill/>
        </p:spPr>
        <p:txBody>
          <a:bodyPr wrap="square" rtlCol="0">
            <a:spAutoFit/>
          </a:bodyPr>
          <a:lstStyle/>
          <a:p>
            <a:r>
              <a:rPr lang="en-US" sz="1600" dirty="0" smtClean="0">
                <a:latin typeface="+mn-lt"/>
              </a:rPr>
              <a:t>Proposal-based programs remain</a:t>
            </a:r>
          </a:p>
          <a:p>
            <a:endParaRPr lang="en-US" sz="1600" dirty="0" smtClean="0">
              <a:latin typeface="+mn-lt"/>
            </a:endParaRPr>
          </a:p>
        </p:txBody>
      </p:sp>
      <p:sp>
        <p:nvSpPr>
          <p:cNvPr id="23" name="TextBox 22"/>
          <p:cNvSpPr txBox="1"/>
          <p:nvPr/>
        </p:nvSpPr>
        <p:spPr>
          <a:xfrm>
            <a:off x="2655886" y="1867187"/>
            <a:ext cx="1619249" cy="584775"/>
          </a:xfrm>
          <a:prstGeom prst="rect">
            <a:avLst/>
          </a:prstGeom>
          <a:solidFill>
            <a:schemeClr val="bg1"/>
          </a:solidFill>
        </p:spPr>
        <p:txBody>
          <a:bodyPr wrap="square" rtlCol="0">
            <a:spAutoFit/>
          </a:bodyPr>
          <a:lstStyle/>
          <a:p>
            <a:pPr algn="ctr"/>
            <a:r>
              <a:rPr lang="en-US" sz="1600" b="1" dirty="0" smtClean="0">
                <a:solidFill>
                  <a:schemeClr val="tx1">
                    <a:lumMod val="85000"/>
                    <a:lumOff val="15000"/>
                  </a:schemeClr>
                </a:solidFill>
                <a:latin typeface="+mn-lt"/>
              </a:rPr>
              <a:t>$20,270</a:t>
            </a:r>
          </a:p>
          <a:p>
            <a:pPr algn="ctr"/>
            <a:r>
              <a:rPr lang="en-US" sz="1600" b="1" dirty="0" smtClean="0">
                <a:solidFill>
                  <a:schemeClr val="tx1">
                    <a:lumMod val="85000"/>
                    <a:lumOff val="15000"/>
                  </a:schemeClr>
                </a:solidFill>
                <a:latin typeface="+mn-lt"/>
              </a:rPr>
              <a:t>Per student</a:t>
            </a:r>
            <a:endParaRPr lang="en-CA" sz="1600" b="1" dirty="0">
              <a:solidFill>
                <a:schemeClr val="tx1">
                  <a:lumMod val="85000"/>
                  <a:lumOff val="15000"/>
                </a:schemeClr>
              </a:solidFill>
              <a:latin typeface="+mn-lt"/>
            </a:endParaRPr>
          </a:p>
        </p:txBody>
      </p:sp>
      <p:sp>
        <p:nvSpPr>
          <p:cNvPr id="24" name="Title 1"/>
          <p:cNvSpPr txBox="1">
            <a:spLocks/>
          </p:cNvSpPr>
          <p:nvPr/>
        </p:nvSpPr>
        <p:spPr>
          <a:xfrm>
            <a:off x="392903" y="25400"/>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solidFill>
                  <a:schemeClr val="accent2">
                    <a:lumMod val="50000"/>
                  </a:schemeClr>
                </a:solidFill>
              </a:rPr>
              <a:t>New Education Funding Approach</a:t>
            </a:r>
            <a:endParaRPr lang="en-US" sz="2400" dirty="0">
              <a:solidFill>
                <a:schemeClr val="accent2">
                  <a:lumMod val="50000"/>
                </a:schemeClr>
              </a:solidFill>
            </a:endParaRPr>
          </a:p>
        </p:txBody>
      </p:sp>
    </p:spTree>
    <p:extLst>
      <p:ext uri="{BB962C8B-B14F-4D97-AF65-F5344CB8AC3E}">
        <p14:creationId xmlns:p14="http://schemas.microsoft.com/office/powerpoint/2010/main" val="3698127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3824" b="7440"/>
          <a:stretch/>
        </p:blipFill>
        <p:spPr bwMode="auto">
          <a:xfrm>
            <a:off x="-381000" y="914400"/>
            <a:ext cx="6603998" cy="582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91837"/>
          <a:stretch/>
        </p:blipFill>
        <p:spPr bwMode="auto">
          <a:xfrm>
            <a:off x="-161134" y="6481365"/>
            <a:ext cx="8669337" cy="5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a:off x="5697534" y="2718375"/>
            <a:ext cx="341314" cy="3136037"/>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a:off x="5697534" y="2286718"/>
            <a:ext cx="317501" cy="41955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p:cNvSpPr txBox="1"/>
          <p:nvPr/>
        </p:nvSpPr>
        <p:spPr>
          <a:xfrm>
            <a:off x="6140448" y="2134462"/>
            <a:ext cx="2443955" cy="584775"/>
          </a:xfrm>
          <a:prstGeom prst="rect">
            <a:avLst/>
          </a:prstGeom>
          <a:noFill/>
        </p:spPr>
        <p:txBody>
          <a:bodyPr wrap="square" rtlCol="0">
            <a:spAutoFit/>
          </a:bodyPr>
          <a:lstStyle/>
          <a:p>
            <a:r>
              <a:rPr lang="en-US" sz="1600" b="1" dirty="0" smtClean="0">
                <a:solidFill>
                  <a:schemeClr val="accent2">
                    <a:lumMod val="50000"/>
                  </a:schemeClr>
                </a:solidFill>
                <a:latin typeface="+mn-lt"/>
              </a:rPr>
              <a:t>Regional Education Agreements</a:t>
            </a:r>
            <a:endParaRPr lang="en-CA" sz="1600" b="1" dirty="0">
              <a:solidFill>
                <a:schemeClr val="accent2">
                  <a:lumMod val="50000"/>
                </a:schemeClr>
              </a:solidFill>
              <a:latin typeface="+mn-lt"/>
            </a:endParaRPr>
          </a:p>
        </p:txBody>
      </p:sp>
      <p:sp>
        <p:nvSpPr>
          <p:cNvPr id="14" name="TextBox 13"/>
          <p:cNvSpPr txBox="1"/>
          <p:nvPr/>
        </p:nvSpPr>
        <p:spPr>
          <a:xfrm>
            <a:off x="779458" y="609022"/>
            <a:ext cx="1730376" cy="584775"/>
          </a:xfrm>
          <a:prstGeom prst="rect">
            <a:avLst/>
          </a:prstGeom>
          <a:noFill/>
          <a:ln>
            <a:solidFill>
              <a:schemeClr val="tx2">
                <a:lumMod val="50000"/>
              </a:schemeClr>
            </a:solidFill>
          </a:ln>
        </p:spPr>
        <p:txBody>
          <a:bodyPr wrap="square" rtlCol="0">
            <a:spAutoFit/>
          </a:bodyPr>
          <a:lstStyle/>
          <a:p>
            <a:pPr algn="ctr"/>
            <a:r>
              <a:rPr lang="en-US" sz="1600" b="1" dirty="0" smtClean="0">
                <a:solidFill>
                  <a:schemeClr val="tx2">
                    <a:lumMod val="50000"/>
                  </a:schemeClr>
                </a:solidFill>
                <a:latin typeface="+mn-lt"/>
              </a:rPr>
              <a:t>CURRENT POLICY AUTHORITY</a:t>
            </a:r>
            <a:endParaRPr lang="en-CA" sz="1600" b="1" dirty="0">
              <a:solidFill>
                <a:schemeClr val="tx2">
                  <a:lumMod val="50000"/>
                </a:schemeClr>
              </a:solidFill>
              <a:latin typeface="+mn-lt"/>
            </a:endParaRPr>
          </a:p>
        </p:txBody>
      </p:sp>
      <p:sp>
        <p:nvSpPr>
          <p:cNvPr id="15" name="TextBox 14"/>
          <p:cNvSpPr txBox="1"/>
          <p:nvPr/>
        </p:nvSpPr>
        <p:spPr>
          <a:xfrm>
            <a:off x="835022" y="2133600"/>
            <a:ext cx="1619249" cy="584775"/>
          </a:xfrm>
          <a:prstGeom prst="rect">
            <a:avLst/>
          </a:prstGeom>
          <a:solidFill>
            <a:schemeClr val="bg1"/>
          </a:solidFill>
        </p:spPr>
        <p:txBody>
          <a:bodyPr wrap="square" rtlCol="0">
            <a:spAutoFit/>
          </a:bodyPr>
          <a:lstStyle/>
          <a:p>
            <a:pPr algn="ctr"/>
            <a:r>
              <a:rPr lang="en-US" sz="1600" b="1" dirty="0" smtClean="0">
                <a:solidFill>
                  <a:schemeClr val="bg1">
                    <a:lumMod val="65000"/>
                  </a:schemeClr>
                </a:solidFill>
                <a:latin typeface="+mn-lt"/>
              </a:rPr>
              <a:t>$18,880</a:t>
            </a:r>
          </a:p>
          <a:p>
            <a:pPr algn="ctr"/>
            <a:r>
              <a:rPr lang="en-US" sz="1600" b="1" dirty="0" smtClean="0">
                <a:solidFill>
                  <a:schemeClr val="bg1">
                    <a:lumMod val="65000"/>
                  </a:schemeClr>
                </a:solidFill>
                <a:latin typeface="+mn-lt"/>
              </a:rPr>
              <a:t>Per student</a:t>
            </a:r>
            <a:endParaRPr lang="en-CA" sz="1600" b="1" dirty="0">
              <a:solidFill>
                <a:schemeClr val="bg1">
                  <a:lumMod val="65000"/>
                </a:schemeClr>
              </a:solidFill>
              <a:latin typeface="+mn-lt"/>
            </a:endParaRPr>
          </a:p>
        </p:txBody>
      </p:sp>
      <p:cxnSp>
        <p:nvCxnSpPr>
          <p:cNvPr id="7" name="Straight Connector 6"/>
          <p:cNvCxnSpPr/>
          <p:nvPr/>
        </p:nvCxnSpPr>
        <p:spPr>
          <a:xfrm>
            <a:off x="2641598" y="622011"/>
            <a:ext cx="0" cy="5859354"/>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93998" y="596033"/>
            <a:ext cx="5494336" cy="584775"/>
          </a:xfrm>
          <a:prstGeom prst="rect">
            <a:avLst/>
          </a:prstGeom>
          <a:noFill/>
          <a:ln>
            <a:solidFill>
              <a:schemeClr val="accent2">
                <a:lumMod val="50000"/>
              </a:schemeClr>
            </a:solidFill>
          </a:ln>
        </p:spPr>
        <p:txBody>
          <a:bodyPr wrap="square" rtlCol="0">
            <a:spAutoFit/>
          </a:bodyPr>
          <a:lstStyle/>
          <a:p>
            <a:pPr algn="ctr"/>
            <a:r>
              <a:rPr lang="en-US" sz="1600" b="1" dirty="0" smtClean="0">
                <a:solidFill>
                  <a:schemeClr val="accent2">
                    <a:lumMod val="50000"/>
                  </a:schemeClr>
                </a:solidFill>
                <a:latin typeface="+mn-lt"/>
              </a:rPr>
              <a:t>NEW POLICY AUTHORITY</a:t>
            </a:r>
          </a:p>
          <a:p>
            <a:pPr algn="ctr"/>
            <a:r>
              <a:rPr lang="en-US" sz="1600" b="1" dirty="0" smtClean="0">
                <a:solidFill>
                  <a:schemeClr val="accent2">
                    <a:lumMod val="50000"/>
                  </a:schemeClr>
                </a:solidFill>
                <a:latin typeface="+mn-lt"/>
              </a:rPr>
              <a:t>(Memorandum to Cabinet)</a:t>
            </a:r>
            <a:endParaRPr lang="en-CA" sz="1600" b="1" dirty="0">
              <a:solidFill>
                <a:schemeClr val="accent2">
                  <a:lumMod val="50000"/>
                </a:schemeClr>
              </a:solidFill>
              <a:latin typeface="+mn-lt"/>
            </a:endParaRPr>
          </a:p>
        </p:txBody>
      </p:sp>
      <p:sp>
        <p:nvSpPr>
          <p:cNvPr id="17" name="TextBox 16"/>
          <p:cNvSpPr txBox="1"/>
          <p:nvPr/>
        </p:nvSpPr>
        <p:spPr>
          <a:xfrm>
            <a:off x="6158702" y="2743200"/>
            <a:ext cx="2502695" cy="4278094"/>
          </a:xfrm>
          <a:prstGeom prst="rect">
            <a:avLst/>
          </a:prstGeom>
          <a:noFill/>
        </p:spPr>
        <p:txBody>
          <a:bodyPr wrap="square" rtlCol="0">
            <a:spAutoFit/>
          </a:bodyPr>
          <a:lstStyle/>
          <a:p>
            <a:r>
              <a:rPr lang="en-US" sz="1600" u="sng" dirty="0" smtClean="0">
                <a:latin typeface="+mn-lt"/>
              </a:rPr>
              <a:t>NEW</a:t>
            </a:r>
            <a:r>
              <a:rPr lang="en-US" sz="1600" dirty="0" smtClean="0">
                <a:latin typeface="+mn-lt"/>
              </a:rPr>
              <a:t> Regional Interim Funding Formulas</a:t>
            </a:r>
          </a:p>
          <a:p>
            <a:r>
              <a:rPr lang="en-US" sz="1600" dirty="0" smtClean="0">
                <a:latin typeface="+mn-lt"/>
              </a:rPr>
              <a:t>(using provincial funding as base PLUS adaptations for unique First Nation cost drivers)</a:t>
            </a:r>
          </a:p>
          <a:p>
            <a:endParaRPr lang="en-US" sz="1600" dirty="0" smtClean="0">
              <a:latin typeface="+mn-lt"/>
            </a:endParaRPr>
          </a:p>
          <a:p>
            <a:r>
              <a:rPr lang="en-US" sz="1600" u="sng" dirty="0" smtClean="0">
                <a:latin typeface="+mn-lt"/>
              </a:rPr>
              <a:t>NEW</a:t>
            </a:r>
            <a:r>
              <a:rPr lang="en-US" sz="1600" dirty="0" smtClean="0">
                <a:latin typeface="+mn-lt"/>
              </a:rPr>
              <a:t> Core Funding: Language &amp; Culture; Full-Day Kindergarten; Second-Level Services</a:t>
            </a:r>
          </a:p>
          <a:p>
            <a:endParaRPr lang="en-US" sz="1600" dirty="0" smtClean="0">
              <a:latin typeface="+mn-lt"/>
            </a:endParaRPr>
          </a:p>
          <a:p>
            <a:endParaRPr lang="en-US" sz="1600" dirty="0">
              <a:latin typeface="+mn-lt"/>
            </a:endParaRPr>
          </a:p>
          <a:p>
            <a:endParaRPr lang="en-US" sz="1600" dirty="0" smtClean="0">
              <a:latin typeface="+mn-lt"/>
            </a:endParaRPr>
          </a:p>
          <a:p>
            <a:endParaRPr lang="en-US" sz="1600" dirty="0">
              <a:latin typeface="+mn-lt"/>
            </a:endParaRPr>
          </a:p>
          <a:p>
            <a:endParaRPr lang="en-US" sz="1600" dirty="0" smtClean="0">
              <a:latin typeface="+mn-lt"/>
            </a:endParaRPr>
          </a:p>
          <a:p>
            <a:endParaRPr lang="en-US" sz="1600" dirty="0" smtClean="0">
              <a:latin typeface="+mn-lt"/>
            </a:endParaRPr>
          </a:p>
        </p:txBody>
      </p:sp>
      <p:sp>
        <p:nvSpPr>
          <p:cNvPr id="21" name="Right Brace 20"/>
          <p:cNvSpPr/>
          <p:nvPr/>
        </p:nvSpPr>
        <p:spPr>
          <a:xfrm>
            <a:off x="5721347" y="5867400"/>
            <a:ext cx="317501" cy="18632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TextBox 21"/>
          <p:cNvSpPr txBox="1"/>
          <p:nvPr/>
        </p:nvSpPr>
        <p:spPr>
          <a:xfrm>
            <a:off x="6146003" y="5791284"/>
            <a:ext cx="2489995" cy="338554"/>
          </a:xfrm>
          <a:prstGeom prst="rect">
            <a:avLst/>
          </a:prstGeom>
          <a:noFill/>
        </p:spPr>
        <p:txBody>
          <a:bodyPr wrap="square" rtlCol="0">
            <a:spAutoFit/>
          </a:bodyPr>
          <a:lstStyle/>
          <a:p>
            <a:r>
              <a:rPr lang="en-US" sz="1600" dirty="0" smtClean="0">
                <a:latin typeface="+mn-lt"/>
              </a:rPr>
              <a:t>Some proposal programs</a:t>
            </a:r>
          </a:p>
        </p:txBody>
      </p:sp>
      <p:sp>
        <p:nvSpPr>
          <p:cNvPr id="23" name="TextBox 22"/>
          <p:cNvSpPr txBox="1"/>
          <p:nvPr/>
        </p:nvSpPr>
        <p:spPr>
          <a:xfrm>
            <a:off x="2655886" y="1867187"/>
            <a:ext cx="1619249" cy="584775"/>
          </a:xfrm>
          <a:prstGeom prst="rect">
            <a:avLst/>
          </a:prstGeom>
          <a:solidFill>
            <a:schemeClr val="bg1"/>
          </a:solidFill>
        </p:spPr>
        <p:txBody>
          <a:bodyPr wrap="square" rtlCol="0">
            <a:spAutoFit/>
          </a:bodyPr>
          <a:lstStyle/>
          <a:p>
            <a:pPr algn="ctr"/>
            <a:r>
              <a:rPr lang="en-US" sz="1600" b="1" dirty="0" smtClean="0">
                <a:solidFill>
                  <a:schemeClr val="bg1">
                    <a:lumMod val="65000"/>
                  </a:schemeClr>
                </a:solidFill>
                <a:latin typeface="+mn-lt"/>
              </a:rPr>
              <a:t>$20,270</a:t>
            </a:r>
          </a:p>
          <a:p>
            <a:pPr algn="ctr"/>
            <a:r>
              <a:rPr lang="en-US" sz="1600" b="1" dirty="0" smtClean="0">
                <a:solidFill>
                  <a:schemeClr val="bg1">
                    <a:lumMod val="65000"/>
                  </a:schemeClr>
                </a:solidFill>
                <a:latin typeface="+mn-lt"/>
              </a:rPr>
              <a:t>Per student</a:t>
            </a:r>
            <a:endParaRPr lang="en-CA" sz="1600" b="1" dirty="0">
              <a:solidFill>
                <a:schemeClr val="bg1">
                  <a:lumMod val="65000"/>
                </a:schemeClr>
              </a:solidFill>
              <a:latin typeface="+mn-lt"/>
            </a:endParaRPr>
          </a:p>
        </p:txBody>
      </p:sp>
      <p:sp>
        <p:nvSpPr>
          <p:cNvPr id="18" name="TextBox 17"/>
          <p:cNvSpPr txBox="1"/>
          <p:nvPr/>
        </p:nvSpPr>
        <p:spPr>
          <a:xfrm>
            <a:off x="4527549" y="1524287"/>
            <a:ext cx="1619249" cy="584775"/>
          </a:xfrm>
          <a:prstGeom prst="rect">
            <a:avLst/>
          </a:prstGeom>
          <a:solidFill>
            <a:schemeClr val="bg1"/>
          </a:solidFill>
        </p:spPr>
        <p:txBody>
          <a:bodyPr wrap="square" rtlCol="0">
            <a:spAutoFit/>
          </a:bodyPr>
          <a:lstStyle/>
          <a:p>
            <a:pPr algn="ctr"/>
            <a:r>
              <a:rPr lang="en-US" sz="1600" b="1" dirty="0" smtClean="0">
                <a:solidFill>
                  <a:schemeClr val="tx1">
                    <a:lumMod val="85000"/>
                    <a:lumOff val="15000"/>
                  </a:schemeClr>
                </a:solidFill>
                <a:latin typeface="+mn-lt"/>
              </a:rPr>
              <a:t>$22,460</a:t>
            </a:r>
          </a:p>
          <a:p>
            <a:pPr algn="ctr"/>
            <a:r>
              <a:rPr lang="en-US" sz="1600" b="1" dirty="0" smtClean="0">
                <a:solidFill>
                  <a:schemeClr val="tx1">
                    <a:lumMod val="85000"/>
                    <a:lumOff val="15000"/>
                  </a:schemeClr>
                </a:solidFill>
                <a:latin typeface="+mn-lt"/>
              </a:rPr>
              <a:t>Per student</a:t>
            </a:r>
            <a:endParaRPr lang="en-CA" sz="1600" b="1" dirty="0">
              <a:solidFill>
                <a:schemeClr val="tx1">
                  <a:lumMod val="85000"/>
                  <a:lumOff val="15000"/>
                </a:schemeClr>
              </a:solidFill>
              <a:latin typeface="+mn-lt"/>
            </a:endParaRPr>
          </a:p>
        </p:txBody>
      </p:sp>
      <p:sp>
        <p:nvSpPr>
          <p:cNvPr id="19" name="Title 1"/>
          <p:cNvSpPr txBox="1">
            <a:spLocks/>
          </p:cNvSpPr>
          <p:nvPr/>
        </p:nvSpPr>
        <p:spPr>
          <a:xfrm>
            <a:off x="392903" y="25400"/>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solidFill>
                  <a:schemeClr val="accent2">
                    <a:lumMod val="50000"/>
                  </a:schemeClr>
                </a:solidFill>
              </a:rPr>
              <a:t>New Education Funding Approach</a:t>
            </a:r>
            <a:endParaRPr lang="en-US" sz="2400" dirty="0">
              <a:solidFill>
                <a:schemeClr val="accent2">
                  <a:lumMod val="50000"/>
                </a:schemeClr>
              </a:solidFill>
            </a:endParaRPr>
          </a:p>
        </p:txBody>
      </p:sp>
    </p:spTree>
    <p:extLst>
      <p:ext uri="{BB962C8B-B14F-4D97-AF65-F5344CB8AC3E}">
        <p14:creationId xmlns:p14="http://schemas.microsoft.com/office/powerpoint/2010/main" val="1506787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16" b="7440"/>
          <a:stretch/>
        </p:blipFill>
        <p:spPr bwMode="auto">
          <a:xfrm>
            <a:off x="-381000" y="914400"/>
            <a:ext cx="8026398" cy="582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91837"/>
          <a:stretch/>
        </p:blipFill>
        <p:spPr bwMode="auto">
          <a:xfrm>
            <a:off x="-161134" y="6481365"/>
            <a:ext cx="8669337" cy="5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392903" y="25400"/>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smtClean="0">
                <a:solidFill>
                  <a:schemeClr val="accent2">
                    <a:lumMod val="50000"/>
                  </a:schemeClr>
                </a:solidFill>
              </a:rPr>
              <a:t>New Education Funding Approach</a:t>
            </a:r>
            <a:endParaRPr lang="en-US" sz="2400" dirty="0">
              <a:solidFill>
                <a:schemeClr val="accent2">
                  <a:lumMod val="50000"/>
                </a:schemeClr>
              </a:solidFill>
            </a:endParaRPr>
          </a:p>
        </p:txBody>
      </p:sp>
      <p:sp>
        <p:nvSpPr>
          <p:cNvPr id="3" name="Right Brace 2"/>
          <p:cNvSpPr/>
          <p:nvPr/>
        </p:nvSpPr>
        <p:spPr>
          <a:xfrm>
            <a:off x="7474741" y="3048000"/>
            <a:ext cx="341314" cy="2831237"/>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a:off x="7498554" y="2057401"/>
            <a:ext cx="317501" cy="990600"/>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TextBox 12"/>
          <p:cNvSpPr txBox="1"/>
          <p:nvPr/>
        </p:nvSpPr>
        <p:spPr>
          <a:xfrm>
            <a:off x="7816055" y="2109062"/>
            <a:ext cx="1421603" cy="830997"/>
          </a:xfrm>
          <a:prstGeom prst="rect">
            <a:avLst/>
          </a:prstGeom>
          <a:noFill/>
        </p:spPr>
        <p:txBody>
          <a:bodyPr wrap="square" rtlCol="0">
            <a:spAutoFit/>
          </a:bodyPr>
          <a:lstStyle/>
          <a:p>
            <a:r>
              <a:rPr lang="en-US" sz="1600" b="1" dirty="0" smtClean="0">
                <a:solidFill>
                  <a:schemeClr val="accent2">
                    <a:lumMod val="50000"/>
                  </a:schemeClr>
                </a:solidFill>
                <a:latin typeface="+mn-lt"/>
              </a:rPr>
              <a:t>Regional Education Agreements</a:t>
            </a:r>
            <a:endParaRPr lang="en-CA" sz="1600" b="1" dirty="0">
              <a:solidFill>
                <a:schemeClr val="accent2">
                  <a:lumMod val="50000"/>
                </a:schemeClr>
              </a:solidFill>
              <a:latin typeface="+mn-lt"/>
            </a:endParaRPr>
          </a:p>
        </p:txBody>
      </p:sp>
      <p:sp>
        <p:nvSpPr>
          <p:cNvPr id="14" name="TextBox 13"/>
          <p:cNvSpPr txBox="1"/>
          <p:nvPr/>
        </p:nvSpPr>
        <p:spPr>
          <a:xfrm>
            <a:off x="779458" y="609022"/>
            <a:ext cx="1730376" cy="584775"/>
          </a:xfrm>
          <a:prstGeom prst="rect">
            <a:avLst/>
          </a:prstGeom>
          <a:noFill/>
          <a:ln>
            <a:solidFill>
              <a:schemeClr val="tx2">
                <a:lumMod val="50000"/>
              </a:schemeClr>
            </a:solidFill>
          </a:ln>
        </p:spPr>
        <p:txBody>
          <a:bodyPr wrap="square" rtlCol="0">
            <a:spAutoFit/>
          </a:bodyPr>
          <a:lstStyle/>
          <a:p>
            <a:pPr algn="ctr"/>
            <a:r>
              <a:rPr lang="en-US" sz="1600" b="1" dirty="0" smtClean="0">
                <a:solidFill>
                  <a:schemeClr val="tx2">
                    <a:lumMod val="50000"/>
                  </a:schemeClr>
                </a:solidFill>
                <a:latin typeface="+mn-lt"/>
              </a:rPr>
              <a:t>CURRENT POLICY AUTHORITY</a:t>
            </a:r>
            <a:endParaRPr lang="en-CA" sz="1600" b="1" dirty="0">
              <a:solidFill>
                <a:schemeClr val="tx2">
                  <a:lumMod val="50000"/>
                </a:schemeClr>
              </a:solidFill>
              <a:latin typeface="+mn-lt"/>
            </a:endParaRPr>
          </a:p>
        </p:txBody>
      </p:sp>
      <p:sp>
        <p:nvSpPr>
          <p:cNvPr id="15" name="TextBox 14"/>
          <p:cNvSpPr txBox="1"/>
          <p:nvPr/>
        </p:nvSpPr>
        <p:spPr>
          <a:xfrm>
            <a:off x="835022" y="2133600"/>
            <a:ext cx="1619249" cy="584775"/>
          </a:xfrm>
          <a:prstGeom prst="rect">
            <a:avLst/>
          </a:prstGeom>
          <a:solidFill>
            <a:schemeClr val="bg1"/>
          </a:solidFill>
        </p:spPr>
        <p:txBody>
          <a:bodyPr wrap="square" rtlCol="0">
            <a:spAutoFit/>
          </a:bodyPr>
          <a:lstStyle/>
          <a:p>
            <a:pPr algn="ctr"/>
            <a:r>
              <a:rPr lang="en-US" sz="1600" b="1" dirty="0" smtClean="0">
                <a:solidFill>
                  <a:schemeClr val="bg1">
                    <a:lumMod val="65000"/>
                  </a:schemeClr>
                </a:solidFill>
                <a:latin typeface="+mn-lt"/>
              </a:rPr>
              <a:t>$18,880</a:t>
            </a:r>
          </a:p>
          <a:p>
            <a:pPr algn="ctr"/>
            <a:r>
              <a:rPr lang="en-US" sz="1600" b="1" dirty="0" smtClean="0">
                <a:solidFill>
                  <a:schemeClr val="bg1">
                    <a:lumMod val="65000"/>
                  </a:schemeClr>
                </a:solidFill>
                <a:latin typeface="+mn-lt"/>
              </a:rPr>
              <a:t>Per student</a:t>
            </a:r>
            <a:endParaRPr lang="en-CA" sz="1600" b="1" dirty="0">
              <a:solidFill>
                <a:schemeClr val="bg1">
                  <a:lumMod val="65000"/>
                </a:schemeClr>
              </a:solidFill>
              <a:latin typeface="+mn-lt"/>
            </a:endParaRPr>
          </a:p>
        </p:txBody>
      </p:sp>
      <p:cxnSp>
        <p:nvCxnSpPr>
          <p:cNvPr id="7" name="Straight Connector 6"/>
          <p:cNvCxnSpPr/>
          <p:nvPr/>
        </p:nvCxnSpPr>
        <p:spPr>
          <a:xfrm>
            <a:off x="2641598" y="622011"/>
            <a:ext cx="0" cy="5859354"/>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93998" y="596033"/>
            <a:ext cx="5494336" cy="584775"/>
          </a:xfrm>
          <a:prstGeom prst="rect">
            <a:avLst/>
          </a:prstGeom>
          <a:noFill/>
          <a:ln>
            <a:solidFill>
              <a:schemeClr val="accent2">
                <a:lumMod val="50000"/>
              </a:schemeClr>
            </a:solidFill>
          </a:ln>
        </p:spPr>
        <p:txBody>
          <a:bodyPr wrap="square" rtlCol="0">
            <a:spAutoFit/>
          </a:bodyPr>
          <a:lstStyle/>
          <a:p>
            <a:pPr algn="ctr"/>
            <a:r>
              <a:rPr lang="en-US" sz="1600" b="1" dirty="0" smtClean="0">
                <a:solidFill>
                  <a:schemeClr val="accent2">
                    <a:lumMod val="50000"/>
                  </a:schemeClr>
                </a:solidFill>
                <a:latin typeface="+mn-lt"/>
              </a:rPr>
              <a:t>NEW POLICY AUTHORITY</a:t>
            </a:r>
          </a:p>
          <a:p>
            <a:pPr algn="ctr"/>
            <a:r>
              <a:rPr lang="en-US" sz="1600" b="1" dirty="0" smtClean="0">
                <a:solidFill>
                  <a:schemeClr val="accent2">
                    <a:lumMod val="50000"/>
                  </a:schemeClr>
                </a:solidFill>
                <a:latin typeface="+mn-lt"/>
              </a:rPr>
              <a:t>(Memorandum to Cabinet)</a:t>
            </a:r>
            <a:endParaRPr lang="en-CA" sz="1600" b="1" dirty="0">
              <a:solidFill>
                <a:schemeClr val="accent2">
                  <a:lumMod val="50000"/>
                </a:schemeClr>
              </a:solidFill>
              <a:latin typeface="+mn-lt"/>
            </a:endParaRPr>
          </a:p>
        </p:txBody>
      </p:sp>
      <p:sp>
        <p:nvSpPr>
          <p:cNvPr id="17" name="TextBox 16"/>
          <p:cNvSpPr txBox="1"/>
          <p:nvPr/>
        </p:nvSpPr>
        <p:spPr>
          <a:xfrm>
            <a:off x="7884611" y="3429000"/>
            <a:ext cx="1247184" cy="2308324"/>
          </a:xfrm>
          <a:prstGeom prst="rect">
            <a:avLst/>
          </a:prstGeom>
          <a:noFill/>
        </p:spPr>
        <p:txBody>
          <a:bodyPr wrap="square" rtlCol="0">
            <a:spAutoFit/>
          </a:bodyPr>
          <a:lstStyle/>
          <a:p>
            <a:r>
              <a:rPr lang="en-US" sz="1600" dirty="0" smtClean="0">
                <a:latin typeface="+mn-lt"/>
              </a:rPr>
              <a:t>Until regions determine their Agreement, they are on Interim Funding Formula</a:t>
            </a:r>
          </a:p>
          <a:p>
            <a:endParaRPr lang="en-US" sz="1600" dirty="0" smtClean="0">
              <a:latin typeface="+mn-lt"/>
            </a:endParaRPr>
          </a:p>
        </p:txBody>
      </p:sp>
      <p:sp>
        <p:nvSpPr>
          <p:cNvPr id="23" name="TextBox 22"/>
          <p:cNvSpPr txBox="1"/>
          <p:nvPr/>
        </p:nvSpPr>
        <p:spPr>
          <a:xfrm>
            <a:off x="2655886" y="1867187"/>
            <a:ext cx="1619249" cy="584775"/>
          </a:xfrm>
          <a:prstGeom prst="rect">
            <a:avLst/>
          </a:prstGeom>
          <a:solidFill>
            <a:schemeClr val="bg1"/>
          </a:solidFill>
        </p:spPr>
        <p:txBody>
          <a:bodyPr wrap="square" rtlCol="0">
            <a:spAutoFit/>
          </a:bodyPr>
          <a:lstStyle/>
          <a:p>
            <a:pPr algn="ctr"/>
            <a:r>
              <a:rPr lang="en-US" sz="1600" b="1" dirty="0" smtClean="0">
                <a:solidFill>
                  <a:schemeClr val="bg1">
                    <a:lumMod val="65000"/>
                  </a:schemeClr>
                </a:solidFill>
                <a:latin typeface="+mn-lt"/>
              </a:rPr>
              <a:t>$20,270</a:t>
            </a:r>
          </a:p>
          <a:p>
            <a:pPr algn="ctr"/>
            <a:r>
              <a:rPr lang="en-US" sz="1600" b="1" dirty="0" smtClean="0">
                <a:solidFill>
                  <a:schemeClr val="bg1">
                    <a:lumMod val="65000"/>
                  </a:schemeClr>
                </a:solidFill>
                <a:latin typeface="+mn-lt"/>
              </a:rPr>
              <a:t>Per student</a:t>
            </a:r>
            <a:endParaRPr lang="en-CA" sz="1600" b="1" dirty="0">
              <a:solidFill>
                <a:schemeClr val="bg1">
                  <a:lumMod val="65000"/>
                </a:schemeClr>
              </a:solidFill>
              <a:latin typeface="+mn-lt"/>
            </a:endParaRPr>
          </a:p>
        </p:txBody>
      </p:sp>
      <p:sp>
        <p:nvSpPr>
          <p:cNvPr id="18" name="TextBox 17"/>
          <p:cNvSpPr txBox="1"/>
          <p:nvPr/>
        </p:nvSpPr>
        <p:spPr>
          <a:xfrm>
            <a:off x="4527549" y="1524287"/>
            <a:ext cx="1619249" cy="584775"/>
          </a:xfrm>
          <a:prstGeom prst="rect">
            <a:avLst/>
          </a:prstGeom>
          <a:solidFill>
            <a:schemeClr val="bg1"/>
          </a:solidFill>
        </p:spPr>
        <p:txBody>
          <a:bodyPr wrap="square" rtlCol="0">
            <a:spAutoFit/>
          </a:bodyPr>
          <a:lstStyle/>
          <a:p>
            <a:pPr algn="ctr"/>
            <a:r>
              <a:rPr lang="en-US" sz="1600" b="1" dirty="0" smtClean="0">
                <a:solidFill>
                  <a:schemeClr val="bg1">
                    <a:lumMod val="65000"/>
                  </a:schemeClr>
                </a:solidFill>
                <a:latin typeface="+mn-lt"/>
              </a:rPr>
              <a:t>$22,460</a:t>
            </a:r>
          </a:p>
          <a:p>
            <a:pPr algn="ctr"/>
            <a:r>
              <a:rPr lang="en-US" sz="1600" b="1" dirty="0" smtClean="0">
                <a:solidFill>
                  <a:schemeClr val="bg1">
                    <a:lumMod val="65000"/>
                  </a:schemeClr>
                </a:solidFill>
                <a:latin typeface="+mn-lt"/>
              </a:rPr>
              <a:t>Per student</a:t>
            </a:r>
            <a:endParaRPr lang="en-CA" sz="1600" b="1" dirty="0">
              <a:solidFill>
                <a:schemeClr val="bg1">
                  <a:lumMod val="65000"/>
                </a:schemeClr>
              </a:solidFill>
              <a:latin typeface="+mn-lt"/>
            </a:endParaRPr>
          </a:p>
        </p:txBody>
      </p:sp>
      <p:sp>
        <p:nvSpPr>
          <p:cNvPr id="19" name="TextBox 18"/>
          <p:cNvSpPr txBox="1"/>
          <p:nvPr/>
        </p:nvSpPr>
        <p:spPr>
          <a:xfrm>
            <a:off x="6309017" y="1307811"/>
            <a:ext cx="1619249" cy="584775"/>
          </a:xfrm>
          <a:prstGeom prst="rect">
            <a:avLst/>
          </a:prstGeom>
          <a:solidFill>
            <a:schemeClr val="bg1"/>
          </a:solidFill>
        </p:spPr>
        <p:txBody>
          <a:bodyPr wrap="square" rtlCol="0">
            <a:spAutoFit/>
          </a:bodyPr>
          <a:lstStyle/>
          <a:p>
            <a:pPr algn="ctr"/>
            <a:r>
              <a:rPr lang="en-US" sz="1600" b="1" dirty="0" smtClean="0">
                <a:solidFill>
                  <a:schemeClr val="tx1">
                    <a:lumMod val="85000"/>
                    <a:lumOff val="15000"/>
                  </a:schemeClr>
                </a:solidFill>
                <a:latin typeface="+mn-lt"/>
              </a:rPr>
              <a:t>$24,000</a:t>
            </a:r>
          </a:p>
          <a:p>
            <a:pPr algn="ctr"/>
            <a:r>
              <a:rPr lang="en-US" sz="1600" b="1" dirty="0" smtClean="0">
                <a:solidFill>
                  <a:schemeClr val="tx1">
                    <a:lumMod val="85000"/>
                    <a:lumOff val="15000"/>
                  </a:schemeClr>
                </a:solidFill>
                <a:latin typeface="+mn-lt"/>
              </a:rPr>
              <a:t>Per student</a:t>
            </a:r>
            <a:endParaRPr lang="en-CA" sz="1600" b="1" dirty="0">
              <a:solidFill>
                <a:schemeClr val="tx1">
                  <a:lumMod val="85000"/>
                  <a:lumOff val="15000"/>
                </a:schemeClr>
              </a:solidFill>
              <a:latin typeface="+mn-lt"/>
            </a:endParaRPr>
          </a:p>
        </p:txBody>
      </p:sp>
    </p:spTree>
    <p:extLst>
      <p:ext uri="{BB962C8B-B14F-4D97-AF65-F5344CB8AC3E}">
        <p14:creationId xmlns:p14="http://schemas.microsoft.com/office/powerpoint/2010/main" val="2211269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4648200"/>
          </a:xfrm>
        </p:spPr>
      </p:pic>
      <p:sp>
        <p:nvSpPr>
          <p:cNvPr id="6146" name="Title 1"/>
          <p:cNvSpPr>
            <a:spLocks noGrp="1"/>
          </p:cNvSpPr>
          <p:nvPr>
            <p:ph type="title"/>
          </p:nvPr>
        </p:nvSpPr>
        <p:spPr>
          <a:xfrm>
            <a:off x="488950" y="685800"/>
            <a:ext cx="8229600" cy="1143000"/>
          </a:xfrm>
        </p:spPr>
        <p:txBody>
          <a:bodyPr/>
          <a:lstStyle/>
          <a:p>
            <a:pPr eaLnBrk="1" hangingPunct="1">
              <a:defRPr/>
            </a:pPr>
            <a:r>
              <a:rPr lang="en-US" b="1" dirty="0" smtClean="0">
                <a:solidFill>
                  <a:schemeClr val="accent2">
                    <a:lumMod val="75000"/>
                  </a:schemeClr>
                </a:solidFill>
              </a:rPr>
              <a:t>Next Steps</a:t>
            </a:r>
            <a:endParaRPr lang="en-CA" b="1" dirty="0" smtClean="0">
              <a:solidFill>
                <a:schemeClr val="accent2">
                  <a:lumMod val="75000"/>
                </a:schemeClr>
              </a:solidFill>
            </a:endParaRPr>
          </a:p>
        </p:txBody>
      </p:sp>
      <p:sp>
        <p:nvSpPr>
          <p:cNvPr id="4" name="TextBox 3"/>
          <p:cNvSpPr txBox="1"/>
          <p:nvPr/>
        </p:nvSpPr>
        <p:spPr>
          <a:xfrm>
            <a:off x="762000" y="2133600"/>
            <a:ext cx="7683500" cy="19559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latin typeface="+mn-lt"/>
              </a:rPr>
              <a:t>Important </a:t>
            </a:r>
            <a:r>
              <a:rPr lang="en-US" b="1" dirty="0" smtClean="0"/>
              <a:t>events in the coming weeks</a:t>
            </a:r>
            <a:endParaRPr lang="en-US" b="1" dirty="0">
              <a:latin typeface="+mn-lt"/>
            </a:endParaRPr>
          </a:p>
          <a:p>
            <a:pPr marL="742950" lvl="1" indent="-285750">
              <a:buFont typeface="Arial" panose="020B0604020202020204" pitchFamily="34" charset="0"/>
              <a:buChar char="•"/>
            </a:pPr>
            <a:r>
              <a:rPr lang="en-US" sz="1600" b="1" dirty="0" smtClean="0">
                <a:latin typeface="+mn-lt"/>
              </a:rPr>
              <a:t>November 2nd</a:t>
            </a:r>
            <a:r>
              <a:rPr lang="en-US" sz="1600" dirty="0" smtClean="0">
                <a:latin typeface="+mn-lt"/>
              </a:rPr>
              <a:t>: CCOE </a:t>
            </a:r>
            <a:r>
              <a:rPr lang="en-US" sz="1600" dirty="0" smtClean="0"/>
              <a:t>meeting with Minister Philpott in Ottawa to discuss First Nation policy recommendations </a:t>
            </a:r>
            <a:endParaRPr lang="en-US" sz="1600" dirty="0">
              <a:latin typeface="+mn-lt"/>
            </a:endParaRPr>
          </a:p>
          <a:p>
            <a:pPr marL="742950" lvl="1" indent="-285750">
              <a:buFont typeface="Arial" panose="020B0604020202020204" pitchFamily="34" charset="0"/>
              <a:buChar char="•"/>
            </a:pPr>
            <a:r>
              <a:rPr lang="en-US" sz="1600" b="1" dirty="0">
                <a:latin typeface="+mn-lt"/>
              </a:rPr>
              <a:t>December 5-7</a:t>
            </a:r>
            <a:r>
              <a:rPr lang="en-US" sz="1600" dirty="0">
                <a:latin typeface="+mn-lt"/>
              </a:rPr>
              <a:t>: </a:t>
            </a:r>
            <a:r>
              <a:rPr lang="en-US" sz="1600" dirty="0" smtClean="0">
                <a:latin typeface="+mn-lt"/>
              </a:rPr>
              <a:t>Validation </a:t>
            </a:r>
            <a:r>
              <a:rPr lang="en-US" sz="1600" dirty="0">
                <a:latin typeface="+mn-lt"/>
              </a:rPr>
              <a:t>of </a:t>
            </a:r>
            <a:r>
              <a:rPr lang="en-US" sz="1600" dirty="0" smtClean="0">
                <a:latin typeface="+mn-lt"/>
              </a:rPr>
              <a:t>First Nations’ policy recommendations for elementary and secondary education  at </a:t>
            </a:r>
            <a:r>
              <a:rPr lang="en-US" sz="1600" dirty="0">
                <a:latin typeface="+mn-lt"/>
              </a:rPr>
              <a:t>Special Chiefs Assembly</a:t>
            </a:r>
          </a:p>
          <a:p>
            <a:pPr marL="742950" lvl="1" indent="-285750">
              <a:buFont typeface="Arial" panose="020B0604020202020204" pitchFamily="34" charset="0"/>
              <a:buChar char="•"/>
            </a:pPr>
            <a:r>
              <a:rPr lang="en-US" sz="1600" b="1" dirty="0" smtClean="0">
                <a:latin typeface="+mn-lt"/>
              </a:rPr>
              <a:t>TBC</a:t>
            </a:r>
            <a:r>
              <a:rPr lang="en-US" sz="1600" dirty="0" smtClean="0">
                <a:latin typeface="+mn-lt"/>
              </a:rPr>
              <a:t>: </a:t>
            </a:r>
            <a:r>
              <a:rPr lang="en-US" sz="1600" dirty="0" smtClean="0"/>
              <a:t>Memorandum to federal Cabinet presenting policy recommendations for consideration and approval</a:t>
            </a:r>
            <a:endParaRPr lang="en-US" sz="16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45804" y="1600200"/>
            <a:ext cx="765239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971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429000"/>
          </a:xfrm>
          <a:prstGeom prst="rect">
            <a:avLst/>
          </a:prstGeom>
        </p:spPr>
      </p:pic>
      <p:grpSp>
        <p:nvGrpSpPr>
          <p:cNvPr id="7" name="Group 6"/>
          <p:cNvGrpSpPr/>
          <p:nvPr/>
        </p:nvGrpSpPr>
        <p:grpSpPr>
          <a:xfrm>
            <a:off x="5791200" y="5156200"/>
            <a:ext cx="2313861" cy="1121339"/>
            <a:chOff x="6296740" y="5029200"/>
            <a:chExt cx="2313861" cy="1121339"/>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740" y="5029200"/>
              <a:ext cx="2313861" cy="87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740" y="5662327"/>
              <a:ext cx="2209801" cy="48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5" name="Content Placeholder 4"/>
          <p:cNvGraphicFramePr>
            <a:graphicFrameLocks noGrp="1"/>
          </p:cNvGraphicFramePr>
          <p:nvPr>
            <p:ph idx="4294967295"/>
            <p:extLst>
              <p:ext uri="{D42A27DB-BD31-4B8C-83A1-F6EECF244321}">
                <p14:modId xmlns:p14="http://schemas.microsoft.com/office/powerpoint/2010/main" val="3973031889"/>
              </p:ext>
            </p:extLst>
          </p:nvPr>
        </p:nvGraphicFramePr>
        <p:xfrm>
          <a:off x="4651375" y="1143000"/>
          <a:ext cx="4492625" cy="4038600"/>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nvSpPr>
        <p:spPr>
          <a:xfrm>
            <a:off x="476956" y="1598549"/>
            <a:ext cx="4114800" cy="3570208"/>
          </a:xfrm>
          <a:prstGeom prst="rect">
            <a:avLst/>
          </a:prstGeom>
        </p:spPr>
        <p:txBody>
          <a:bodyPr wrap="square">
            <a:spAutoFit/>
          </a:bodyPr>
          <a:lstStyle/>
          <a:p>
            <a:pPr eaLnBrk="1" hangingPunct="1">
              <a:spcAft>
                <a:spcPts val="600"/>
              </a:spcAft>
            </a:pPr>
            <a:r>
              <a:rPr lang="en-US" altLang="en-US" sz="2400" b="1" dirty="0" smtClean="0">
                <a:solidFill>
                  <a:schemeClr val="accent2">
                    <a:lumMod val="50000"/>
                  </a:schemeClr>
                </a:solidFill>
                <a:latin typeface="+mj-lt"/>
              </a:rPr>
              <a:t>Demographics</a:t>
            </a:r>
          </a:p>
          <a:p>
            <a:pPr marL="285750" indent="-285750" eaLnBrk="1" hangingPunct="1">
              <a:spcAft>
                <a:spcPts val="600"/>
              </a:spcAft>
              <a:buFont typeface="Arial" panose="020B0604020202020204" pitchFamily="34" charset="0"/>
              <a:buChar char="•"/>
            </a:pPr>
            <a:r>
              <a:rPr lang="en-US" altLang="en-US" sz="2400" dirty="0" smtClean="0">
                <a:latin typeface="+mj-lt"/>
              </a:rPr>
              <a:t>Approximately 108,000 </a:t>
            </a:r>
            <a:r>
              <a:rPr lang="en-US" altLang="en-US" sz="2400" dirty="0">
                <a:latin typeface="+mj-lt"/>
              </a:rPr>
              <a:t>First </a:t>
            </a:r>
            <a:r>
              <a:rPr lang="en-US" altLang="en-US" sz="2400" dirty="0" smtClean="0">
                <a:latin typeface="+mj-lt"/>
              </a:rPr>
              <a:t>Nation elementary and secondary students live on reserve, aged 4-21 years</a:t>
            </a:r>
          </a:p>
          <a:p>
            <a:pPr marL="285750" indent="-285750" eaLnBrk="1" hangingPunct="1">
              <a:spcAft>
                <a:spcPts val="600"/>
              </a:spcAft>
              <a:buFont typeface="Arial" panose="020B0604020202020204" pitchFamily="34" charset="0"/>
              <a:buChar char="•"/>
            </a:pPr>
            <a:r>
              <a:rPr lang="en-US" altLang="en-US" sz="2400" dirty="0" smtClean="0">
                <a:latin typeface="+mj-lt"/>
              </a:rPr>
              <a:t>On average, provincial tuition costs account for about 1/3 of total INAC expenditures on First Nation education</a:t>
            </a:r>
            <a:endParaRPr lang="en-US" altLang="en-US" sz="2400" dirty="0">
              <a:latin typeface="+mj-lt"/>
            </a:endParaRPr>
          </a:p>
        </p:txBody>
      </p:sp>
      <p:sp>
        <p:nvSpPr>
          <p:cNvPr id="9" name="Title 1"/>
          <p:cNvSpPr txBox="1">
            <a:spLocks/>
          </p:cNvSpPr>
          <p:nvPr/>
        </p:nvSpPr>
        <p:spPr bwMode="auto">
          <a:xfrm>
            <a:off x="457200" y="189232"/>
            <a:ext cx="8229600" cy="152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smtClean="0">
                <a:solidFill>
                  <a:schemeClr val="accent2">
                    <a:lumMod val="75000"/>
                  </a:schemeClr>
                </a:solidFill>
              </a:rPr>
              <a:t>Context</a:t>
            </a:r>
            <a:endParaRPr lang="en-CA" b="1" dirty="0" smtClean="0">
              <a:solidFill>
                <a:schemeClr val="accent2">
                  <a:lumMod val="75000"/>
                </a:schemeClr>
              </a:solidFill>
            </a:endParaRPr>
          </a:p>
        </p:txBody>
      </p:sp>
    </p:spTree>
    <p:extLst>
      <p:ext uri="{BB962C8B-B14F-4D97-AF65-F5344CB8AC3E}">
        <p14:creationId xmlns:p14="http://schemas.microsoft.com/office/powerpoint/2010/main" val="202005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429000"/>
          </a:xfrm>
          <a:prstGeom prst="rect">
            <a:avLst/>
          </a:prstGeom>
        </p:spPr>
      </p:pic>
      <p:sp>
        <p:nvSpPr>
          <p:cNvPr id="3" name="TextBox 2"/>
          <p:cNvSpPr txBox="1"/>
          <p:nvPr/>
        </p:nvSpPr>
        <p:spPr>
          <a:xfrm>
            <a:off x="2514600" y="990600"/>
            <a:ext cx="5372100" cy="341632"/>
          </a:xfrm>
          <a:prstGeom prst="rect">
            <a:avLst/>
          </a:prstGeom>
          <a:noFill/>
        </p:spPr>
        <p:txBody>
          <a:bodyPr wrap="square" rtlCol="0">
            <a:spAutoFit/>
          </a:bodyPr>
          <a:lstStyle/>
          <a:p>
            <a:pPr marL="285750" indent="-285750">
              <a:buFont typeface="Arial" panose="020B0604020202020204" pitchFamily="34" charset="0"/>
              <a:buChar char="•"/>
            </a:pPr>
            <a:endParaRPr lang="en-US"/>
          </a:p>
        </p:txBody>
      </p:sp>
      <p:sp>
        <p:nvSpPr>
          <p:cNvPr id="4" name="Rectangle 3"/>
          <p:cNvSpPr/>
          <p:nvPr/>
        </p:nvSpPr>
        <p:spPr>
          <a:xfrm>
            <a:off x="495300" y="1509050"/>
            <a:ext cx="8191500" cy="4016484"/>
          </a:xfrm>
          <a:prstGeom prst="rect">
            <a:avLst/>
          </a:prstGeom>
        </p:spPr>
        <p:txBody>
          <a:bodyPr wrap="square">
            <a:spAutoFit/>
          </a:bodyPr>
          <a:lstStyle/>
          <a:p>
            <a:pPr>
              <a:spcAft>
                <a:spcPts val="600"/>
              </a:spcAft>
            </a:pPr>
            <a:r>
              <a:rPr lang="en-US" altLang="en-US" sz="2400" b="1" dirty="0" smtClean="0">
                <a:solidFill>
                  <a:schemeClr val="accent2">
                    <a:lumMod val="50000"/>
                  </a:schemeClr>
                </a:solidFill>
              </a:rPr>
              <a:t>Educational Outcomes</a:t>
            </a:r>
            <a:endParaRPr lang="en-US" altLang="en-US" sz="2400" b="1" dirty="0">
              <a:solidFill>
                <a:schemeClr val="accent2">
                  <a:lumMod val="50000"/>
                </a:schemeClr>
              </a:solidFill>
            </a:endParaRPr>
          </a:p>
          <a:p>
            <a:pPr marL="285750" indent="-285750">
              <a:spcAft>
                <a:spcPts val="600"/>
              </a:spcAft>
              <a:buFont typeface="Arial" panose="020B0604020202020204" pitchFamily="34" charset="0"/>
              <a:buChar char="•"/>
            </a:pPr>
            <a:r>
              <a:rPr lang="en-CA" sz="2400" dirty="0" smtClean="0">
                <a:latin typeface="+mn-lt"/>
              </a:rPr>
              <a:t>Educational attainment among First Nation students is improving, but there remains an unacceptable outcome gap, as compared to the non-Indigenous population.</a:t>
            </a:r>
          </a:p>
          <a:p>
            <a:pPr marL="285750" indent="-285750">
              <a:spcAft>
                <a:spcPts val="600"/>
              </a:spcAft>
              <a:buFont typeface="Arial" panose="020B0604020202020204" pitchFamily="34" charset="0"/>
              <a:buChar char="•"/>
            </a:pPr>
            <a:r>
              <a:rPr lang="en-CA" sz="2400" dirty="0" smtClean="0">
                <a:latin typeface="+mn-lt"/>
              </a:rPr>
              <a:t>Only about 60% of First Nation people aged 25-64 have completed high school, and less than half have a post-secondary diploma or certificate.</a:t>
            </a:r>
          </a:p>
          <a:p>
            <a:pPr marL="285750" indent="-285750">
              <a:spcAft>
                <a:spcPts val="600"/>
              </a:spcAft>
              <a:buFont typeface="Arial" panose="020B0604020202020204" pitchFamily="34" charset="0"/>
              <a:buChar char="•"/>
            </a:pPr>
            <a:r>
              <a:rPr lang="en-CA" sz="2400" dirty="0" smtClean="0">
                <a:latin typeface="+mn-lt"/>
              </a:rPr>
              <a:t>Guided by the Truth and Reconciliation Commission’s Calls to Action, we all need to work together to better serve First Nation students to overcome this educational attainment gap</a:t>
            </a:r>
          </a:p>
        </p:txBody>
      </p:sp>
      <p:sp>
        <p:nvSpPr>
          <p:cNvPr id="5" name="Title 1"/>
          <p:cNvSpPr txBox="1">
            <a:spLocks/>
          </p:cNvSpPr>
          <p:nvPr/>
        </p:nvSpPr>
        <p:spPr bwMode="auto">
          <a:xfrm>
            <a:off x="444500" y="189232"/>
            <a:ext cx="8229600" cy="131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smtClean="0">
                <a:solidFill>
                  <a:schemeClr val="accent2">
                    <a:lumMod val="75000"/>
                  </a:schemeClr>
                </a:solidFill>
              </a:rPr>
              <a:t>Context</a:t>
            </a:r>
            <a:endParaRPr lang="en-CA" b="1" dirty="0" smtClean="0">
              <a:solidFill>
                <a:schemeClr val="accent2">
                  <a:lumMod val="75000"/>
                </a:schemeClr>
              </a:solidFill>
            </a:endParaRPr>
          </a:p>
        </p:txBody>
      </p:sp>
    </p:spTree>
    <p:extLst>
      <p:ext uri="{BB962C8B-B14F-4D97-AF65-F5344CB8AC3E}">
        <p14:creationId xmlns:p14="http://schemas.microsoft.com/office/powerpoint/2010/main" val="23738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148387"/>
          </a:xfrm>
          <a:prstGeom prst="rect">
            <a:avLst/>
          </a:prstGeom>
        </p:spPr>
      </p:pic>
      <p:sp>
        <p:nvSpPr>
          <p:cNvPr id="3" name="TextBox 2"/>
          <p:cNvSpPr txBox="1"/>
          <p:nvPr/>
        </p:nvSpPr>
        <p:spPr>
          <a:xfrm>
            <a:off x="2514600" y="990600"/>
            <a:ext cx="5372100" cy="341632"/>
          </a:xfrm>
          <a:prstGeom prst="rect">
            <a:avLst/>
          </a:prstGeom>
          <a:noFill/>
        </p:spPr>
        <p:txBody>
          <a:bodyPr wrap="square" rtlCol="0">
            <a:spAutoFit/>
          </a:bodyPr>
          <a:lstStyle/>
          <a:p>
            <a:pPr marL="285750" indent="-285750">
              <a:buFont typeface="Arial" panose="020B0604020202020204" pitchFamily="34" charset="0"/>
              <a:buChar char="•"/>
            </a:pPr>
            <a:endParaRPr lang="en-US"/>
          </a:p>
        </p:txBody>
      </p:sp>
      <p:sp>
        <p:nvSpPr>
          <p:cNvPr id="4" name="Rectangle 3"/>
          <p:cNvSpPr/>
          <p:nvPr/>
        </p:nvSpPr>
        <p:spPr>
          <a:xfrm>
            <a:off x="495300" y="1332232"/>
            <a:ext cx="8191500" cy="5632311"/>
          </a:xfrm>
          <a:prstGeom prst="rect">
            <a:avLst/>
          </a:prstGeom>
        </p:spPr>
        <p:txBody>
          <a:bodyPr wrap="square">
            <a:spAutoFit/>
          </a:bodyPr>
          <a:lstStyle/>
          <a:p>
            <a:pPr indent="-285750">
              <a:spcBef>
                <a:spcPts val="0"/>
              </a:spcBef>
              <a:spcAft>
                <a:spcPts val="0"/>
              </a:spcAft>
            </a:pPr>
            <a:r>
              <a:rPr lang="en-CA" sz="2400" b="1" dirty="0" smtClean="0">
                <a:solidFill>
                  <a:schemeClr val="accent2">
                    <a:lumMod val="50000"/>
                  </a:schemeClr>
                </a:solidFill>
                <a:latin typeface="+mn-lt"/>
              </a:rPr>
              <a:t>Section 35 of the Constitution</a:t>
            </a:r>
          </a:p>
          <a:p>
            <a:pPr indent="-285750">
              <a:spcBef>
                <a:spcPts val="0"/>
              </a:spcBef>
              <a:spcAft>
                <a:spcPts val="0"/>
              </a:spcAft>
            </a:pPr>
            <a:r>
              <a:rPr lang="en-CA" sz="2400" dirty="0" smtClean="0">
                <a:latin typeface="+mn-lt"/>
              </a:rPr>
              <a:t>Recognizes and affirms the inherent and Treaty rights of First Nations and other Indigenous Peoples.</a:t>
            </a:r>
          </a:p>
          <a:p>
            <a:pPr indent="-285750">
              <a:spcBef>
                <a:spcPts val="0"/>
              </a:spcBef>
              <a:spcAft>
                <a:spcPts val="0"/>
              </a:spcAft>
            </a:pPr>
            <a:endParaRPr lang="en-CA" sz="2400" dirty="0" smtClean="0">
              <a:latin typeface="+mn-lt"/>
            </a:endParaRPr>
          </a:p>
          <a:p>
            <a:pPr indent="-285750">
              <a:spcBef>
                <a:spcPts val="0"/>
              </a:spcBef>
              <a:spcAft>
                <a:spcPts val="0"/>
              </a:spcAft>
            </a:pPr>
            <a:r>
              <a:rPr lang="en-CA" sz="2400" b="1" dirty="0" smtClean="0">
                <a:solidFill>
                  <a:schemeClr val="accent2">
                    <a:lumMod val="50000"/>
                  </a:schemeClr>
                </a:solidFill>
                <a:latin typeface="+mn-lt"/>
              </a:rPr>
              <a:t>United Nations Declaration on the Rights of Indigenous Peoples </a:t>
            </a:r>
          </a:p>
          <a:p>
            <a:pPr indent="-285750">
              <a:spcBef>
                <a:spcPts val="0"/>
              </a:spcBef>
              <a:spcAft>
                <a:spcPts val="0"/>
              </a:spcAft>
            </a:pPr>
            <a:r>
              <a:rPr lang="en-CA" sz="2400" dirty="0" smtClean="0">
                <a:latin typeface="+mn-lt"/>
              </a:rPr>
              <a:t>Indigenous Peoples have the right to establish and control their education systems and institutions providing education in their own languages, in a manner appropriate to their cultural methods of teaching and learning.</a:t>
            </a:r>
          </a:p>
          <a:p>
            <a:pPr indent="-285750">
              <a:spcBef>
                <a:spcPts val="0"/>
              </a:spcBef>
              <a:spcAft>
                <a:spcPts val="0"/>
              </a:spcAft>
            </a:pPr>
            <a:endParaRPr lang="en-CA" sz="2400" b="1" dirty="0" smtClean="0">
              <a:latin typeface="+mn-lt"/>
            </a:endParaRPr>
          </a:p>
          <a:p>
            <a:pPr indent="-285750">
              <a:spcBef>
                <a:spcPts val="0"/>
              </a:spcBef>
              <a:spcAft>
                <a:spcPts val="0"/>
              </a:spcAft>
            </a:pPr>
            <a:r>
              <a:rPr lang="en-CA" sz="2400" b="1" dirty="0" smtClean="0">
                <a:solidFill>
                  <a:schemeClr val="accent2">
                    <a:lumMod val="50000"/>
                  </a:schemeClr>
                </a:solidFill>
                <a:latin typeface="+mn-lt"/>
              </a:rPr>
              <a:t>Truth and Reconciliation Commission (TRC)</a:t>
            </a:r>
          </a:p>
          <a:p>
            <a:pPr indent="-285750">
              <a:spcBef>
                <a:spcPts val="0"/>
              </a:spcBef>
              <a:spcAft>
                <a:spcPts val="0"/>
              </a:spcAft>
            </a:pPr>
            <a:r>
              <a:rPr lang="en-CA" sz="2400" dirty="0" smtClean="0">
                <a:latin typeface="+mn-lt"/>
              </a:rPr>
              <a:t>Among the 94 Calls to Action, many speak to the role of schools in</a:t>
            </a:r>
            <a:r>
              <a:rPr lang="en-US" sz="2400" dirty="0" smtClean="0">
                <a:latin typeface="+mn-lt"/>
              </a:rPr>
              <a:t> advancing </a:t>
            </a:r>
            <a:r>
              <a:rPr lang="en-CA" sz="2400" dirty="0" smtClean="0">
                <a:latin typeface="+mn-lt"/>
              </a:rPr>
              <a:t>reconciliation and building better relations between Indigenous Peoples and other Canadians.</a:t>
            </a:r>
            <a:endParaRPr lang="en-CA" sz="2400" b="1" dirty="0" smtClean="0">
              <a:latin typeface="+mn-lt"/>
            </a:endParaRPr>
          </a:p>
          <a:p>
            <a:pPr indent="-285750"/>
            <a:endParaRPr lang="en-CA" sz="2400" dirty="0" smtClean="0">
              <a:latin typeface="+mn-lt"/>
            </a:endParaRPr>
          </a:p>
        </p:txBody>
      </p:sp>
      <p:sp>
        <p:nvSpPr>
          <p:cNvPr id="7" name="Title 1"/>
          <p:cNvSpPr txBox="1">
            <a:spLocks/>
          </p:cNvSpPr>
          <p:nvPr/>
        </p:nvSpPr>
        <p:spPr bwMode="auto">
          <a:xfrm>
            <a:off x="457200" y="533400"/>
            <a:ext cx="8229600" cy="79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b="1" dirty="0" smtClean="0">
                <a:solidFill>
                  <a:schemeClr val="accent2">
                    <a:lumMod val="75000"/>
                  </a:schemeClr>
                </a:solidFill>
              </a:rPr>
              <a:t>Context</a:t>
            </a:r>
            <a:endParaRPr lang="en-CA" b="1" dirty="0" smtClean="0">
              <a:solidFill>
                <a:schemeClr val="accent2">
                  <a:lumMod val="75000"/>
                </a:schemeClr>
              </a:solidFill>
            </a:endParaRPr>
          </a:p>
        </p:txBody>
      </p:sp>
    </p:spTree>
    <p:extLst>
      <p:ext uri="{BB962C8B-B14F-4D97-AF65-F5344CB8AC3E}">
        <p14:creationId xmlns:p14="http://schemas.microsoft.com/office/powerpoint/2010/main" val="549816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429000"/>
          </a:xfrm>
          <a:prstGeom prst="rect">
            <a:avLst/>
          </a:prstGeom>
        </p:spPr>
      </p:pic>
      <p:sp>
        <p:nvSpPr>
          <p:cNvPr id="6146" name="Title 1"/>
          <p:cNvSpPr>
            <a:spLocks noGrp="1"/>
          </p:cNvSpPr>
          <p:nvPr>
            <p:ph type="title"/>
          </p:nvPr>
        </p:nvSpPr>
        <p:spPr/>
        <p:txBody>
          <a:bodyPr/>
          <a:lstStyle/>
          <a:p>
            <a:pPr>
              <a:defRPr/>
            </a:pPr>
            <a:r>
              <a:rPr lang="en-US" b="1" dirty="0" smtClean="0">
                <a:solidFill>
                  <a:schemeClr val="accent2">
                    <a:lumMod val="75000"/>
                  </a:schemeClr>
                </a:solidFill>
              </a:rPr>
              <a:t>Background - AFN Mandate</a:t>
            </a:r>
            <a:endParaRPr lang="en-CA" b="1" dirty="0" smtClean="0">
              <a:solidFill>
                <a:schemeClr val="accent2">
                  <a:lumMod val="75000"/>
                </a:schemeClr>
              </a:solidFill>
            </a:endParaRPr>
          </a:p>
        </p:txBody>
      </p:sp>
      <p:sp>
        <p:nvSpPr>
          <p:cNvPr id="4099" name="Content Placeholder 2"/>
          <p:cNvSpPr>
            <a:spLocks noGrp="1"/>
          </p:cNvSpPr>
          <p:nvPr>
            <p:ph idx="1"/>
          </p:nvPr>
        </p:nvSpPr>
        <p:spPr>
          <a:xfrm>
            <a:off x="457200" y="1447800"/>
            <a:ext cx="8229600" cy="4525963"/>
          </a:xfrm>
        </p:spPr>
        <p:txBody>
          <a:bodyPr/>
          <a:lstStyle/>
          <a:p>
            <a:pPr marL="0" indent="0">
              <a:buFont typeface="Arial" panose="020B0604020202020204" pitchFamily="34" charset="0"/>
              <a:buNone/>
            </a:pPr>
            <a:r>
              <a:rPr lang="en-US" altLang="en-US" sz="2400" dirty="0" smtClean="0"/>
              <a:t>AFN Resolutions and key documents calling for a transformation for First Nation education funding:</a:t>
            </a:r>
          </a:p>
          <a:p>
            <a:r>
              <a:rPr lang="en-US" altLang="en-US" sz="2400" dirty="0" smtClean="0"/>
              <a:t>AFN Resolution 35/2014 </a:t>
            </a:r>
            <a:r>
              <a:rPr lang="en-US" altLang="en-US" sz="2400" i="1" dirty="0" smtClean="0"/>
              <a:t>A Federal Act for Funding First Nation Education</a:t>
            </a:r>
          </a:p>
          <a:p>
            <a:r>
              <a:rPr lang="en-US" altLang="en-US" sz="2400" dirty="0" smtClean="0"/>
              <a:t>AFN Resolution 16/2016 </a:t>
            </a:r>
            <a:r>
              <a:rPr lang="en-US" altLang="en-US" sz="2400" i="1" dirty="0" smtClean="0"/>
              <a:t>Honourable Process to develop recommendations to support First Nations Education Reform</a:t>
            </a:r>
          </a:p>
          <a:p>
            <a:r>
              <a:rPr lang="en-US" altLang="en-US" sz="2400" dirty="0" smtClean="0"/>
              <a:t>2010 AFN policy document </a:t>
            </a:r>
            <a:r>
              <a:rPr lang="en-US" altLang="en-US" sz="2400" i="1" dirty="0" smtClean="0"/>
              <a:t>First Nations Control of First Nations Education </a:t>
            </a:r>
            <a:endParaRPr lang="en-CA" altLang="en-US" sz="2400" i="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962400"/>
          </a:xfrm>
          <a:prstGeom prst="rect">
            <a:avLst/>
          </a:prstGeom>
        </p:spPr>
      </p:pic>
      <p:sp>
        <p:nvSpPr>
          <p:cNvPr id="3" name="Content Placeholder 2"/>
          <p:cNvSpPr>
            <a:spLocks noGrp="1"/>
          </p:cNvSpPr>
          <p:nvPr>
            <p:ph idx="4294967295"/>
          </p:nvPr>
        </p:nvSpPr>
        <p:spPr>
          <a:xfrm>
            <a:off x="381000" y="1216025"/>
            <a:ext cx="8534400" cy="4117975"/>
          </a:xfrm>
        </p:spPr>
        <p:txBody>
          <a:bodyPr/>
          <a:lstStyle/>
          <a:p>
            <a:endParaRPr lang="en-CA" sz="2000" kern="1200" dirty="0" smtClean="0">
              <a:latin typeface="+mj-lt"/>
            </a:endParaRPr>
          </a:p>
          <a:p>
            <a:r>
              <a:rPr lang="en-CA" sz="2000" kern="1200" dirty="0" smtClean="0">
                <a:latin typeface="+mj-lt"/>
              </a:rPr>
              <a:t>First </a:t>
            </a:r>
            <a:r>
              <a:rPr lang="en-CA" sz="2000" kern="1200" dirty="0">
                <a:latin typeface="+mj-lt"/>
              </a:rPr>
              <a:t>Nations</a:t>
            </a:r>
            <a:r>
              <a:rPr lang="en-CA" sz="2000" kern="1200" dirty="0" smtClean="0">
                <a:latin typeface="+mj-lt"/>
              </a:rPr>
              <a:t> first published the concept of </a:t>
            </a:r>
            <a:r>
              <a:rPr lang="en-CA" sz="2000" kern="1200" dirty="0">
                <a:latin typeface="+mj-lt"/>
              </a:rPr>
              <a:t>“Indian Control of Indian </a:t>
            </a:r>
            <a:r>
              <a:rPr lang="en-CA" sz="2000" kern="1200" dirty="0" smtClean="0">
                <a:latin typeface="+mj-lt"/>
              </a:rPr>
              <a:t>Education” in 1972</a:t>
            </a:r>
            <a:endParaRPr lang="en-CA" sz="2000" kern="1200" dirty="0" smtClean="0">
              <a:solidFill>
                <a:schemeClr val="tx1"/>
              </a:solidFill>
              <a:latin typeface="+mj-lt"/>
            </a:endParaRPr>
          </a:p>
          <a:p>
            <a:pPr marL="0" indent="0">
              <a:buNone/>
            </a:pPr>
            <a:endParaRPr lang="en-CA" sz="2000" kern="1200" dirty="0" smtClean="0">
              <a:solidFill>
                <a:schemeClr val="tx1"/>
              </a:solidFill>
              <a:latin typeface="+mj-lt"/>
            </a:endParaRPr>
          </a:p>
          <a:p>
            <a:pPr marL="0" indent="0">
              <a:buNone/>
              <a:tabLst>
                <a:tab pos="746125" algn="l"/>
              </a:tabLst>
            </a:pPr>
            <a:r>
              <a:rPr lang="en-CA" sz="2000" i="1" kern="1200" dirty="0">
                <a:solidFill>
                  <a:schemeClr val="tx1"/>
                </a:solidFill>
                <a:latin typeface="+mj-lt"/>
              </a:rPr>
              <a:t>	</a:t>
            </a:r>
            <a:endParaRPr lang="en-CA" sz="2000" i="1" kern="1200" dirty="0" smtClean="0">
              <a:solidFill>
                <a:schemeClr val="tx1"/>
              </a:solidFill>
              <a:latin typeface="+mj-lt"/>
            </a:endParaRPr>
          </a:p>
          <a:p>
            <a:pPr marL="0" indent="0">
              <a:buNone/>
              <a:tabLst>
                <a:tab pos="746125" algn="l"/>
              </a:tabLst>
            </a:pPr>
            <a:endParaRPr lang="en-CA" sz="2000" i="1" kern="1200" dirty="0" smtClean="0">
              <a:solidFill>
                <a:schemeClr val="tx1"/>
              </a:solidFill>
              <a:latin typeface="+mj-lt"/>
            </a:endParaRPr>
          </a:p>
          <a:p>
            <a:pPr marL="0" indent="0">
              <a:buNone/>
              <a:tabLst>
                <a:tab pos="746125" algn="l"/>
              </a:tabLst>
            </a:pPr>
            <a:endParaRPr lang="en-CA" sz="2000" i="1" kern="1200" dirty="0">
              <a:solidFill>
                <a:schemeClr val="tx1"/>
              </a:solidFill>
              <a:latin typeface="+mj-lt"/>
            </a:endParaRPr>
          </a:p>
          <a:p>
            <a:pPr marL="0" indent="0">
              <a:buNone/>
              <a:tabLst>
                <a:tab pos="746125" algn="l"/>
              </a:tabLst>
            </a:pPr>
            <a:endParaRPr lang="en-US" sz="2000" i="1" kern="1200" dirty="0" smtClean="0">
              <a:solidFill>
                <a:schemeClr val="tx1"/>
              </a:solidFill>
              <a:latin typeface="+mj-lt"/>
            </a:endParaRPr>
          </a:p>
          <a:p>
            <a:pPr marL="0" indent="0">
              <a:buNone/>
              <a:tabLst>
                <a:tab pos="746125" algn="l"/>
              </a:tabLst>
            </a:pPr>
            <a:endParaRPr lang="en-CA" sz="2000" i="1" kern="1200" dirty="0" smtClean="0">
              <a:solidFill>
                <a:schemeClr val="tx1"/>
              </a:solidFill>
              <a:latin typeface="+mj-lt"/>
            </a:endParaRPr>
          </a:p>
          <a:p>
            <a:r>
              <a:rPr lang="en-US" sz="2000" dirty="0" smtClean="0">
                <a:solidFill>
                  <a:schemeClr val="tx1"/>
                </a:solidFill>
                <a:latin typeface="+mj-lt"/>
              </a:rPr>
              <a:t>First Nation control means that First Nations are able to exercise their inherent rights to education by developing their own policies and laws to provide linguistically and culturally-appropriate education that meets the individual and collective needs of their learners.</a:t>
            </a:r>
          </a:p>
          <a:p>
            <a:r>
              <a:rPr lang="en-US" sz="2000" dirty="0" smtClean="0">
                <a:solidFill>
                  <a:schemeClr val="tx1"/>
                </a:solidFill>
                <a:latin typeface="+mj-lt"/>
              </a:rPr>
              <a:t>AFN Chiefs-in-Assembly endorsed First Nation Control of First Nation Education as an AFN policy document in 2010.</a:t>
            </a:r>
          </a:p>
        </p:txBody>
      </p:sp>
      <p:sp>
        <p:nvSpPr>
          <p:cNvPr id="2" name="Rounded Rectangle 1"/>
          <p:cNvSpPr/>
          <p:nvPr/>
        </p:nvSpPr>
        <p:spPr bwMode="auto">
          <a:xfrm>
            <a:off x="914399" y="2514600"/>
            <a:ext cx="7258051" cy="1828800"/>
          </a:xfrm>
          <a:prstGeom prst="roundRect">
            <a:avLst/>
          </a:prstGeom>
          <a:solidFill>
            <a:schemeClr val="accent2">
              <a:lumMod val="75000"/>
            </a:schemeClr>
          </a:solidFill>
          <a:ln w="25400" cap="flat" cmpd="sng" algn="ctr">
            <a:solidFill>
              <a:schemeClr val="accent2">
                <a:lumMod val="5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15888" algn="ctr">
              <a:buNone/>
              <a:tabLst>
                <a:tab pos="746125" algn="l"/>
              </a:tabLst>
            </a:pPr>
            <a:r>
              <a:rPr lang="en-CA" sz="2000" i="1" dirty="0" smtClean="0">
                <a:solidFill>
                  <a:schemeClr val="bg1"/>
                </a:solidFill>
                <a:latin typeface="+mj-lt"/>
              </a:rPr>
              <a:t>The </a:t>
            </a:r>
            <a:r>
              <a:rPr lang="en-CA" sz="2000" i="1" dirty="0">
                <a:solidFill>
                  <a:schemeClr val="bg1"/>
                </a:solidFill>
                <a:latin typeface="+mj-lt"/>
              </a:rPr>
              <a:t>time has come for a radical change in Indian education. </a:t>
            </a:r>
            <a:r>
              <a:rPr lang="en-CA" sz="2000" i="1" dirty="0" smtClean="0">
                <a:solidFill>
                  <a:schemeClr val="bg1"/>
                </a:solidFill>
                <a:latin typeface="+mj-lt"/>
              </a:rPr>
              <a:t>Our </a:t>
            </a:r>
            <a:r>
              <a:rPr lang="en-CA" sz="2000" i="1" dirty="0">
                <a:solidFill>
                  <a:schemeClr val="bg1"/>
                </a:solidFill>
                <a:latin typeface="+mj-lt"/>
              </a:rPr>
              <a:t>aim is to make education relevant to the philosophy and </a:t>
            </a:r>
            <a:r>
              <a:rPr lang="en-CA" sz="2000" i="1" dirty="0" smtClean="0">
                <a:solidFill>
                  <a:schemeClr val="bg1"/>
                </a:solidFill>
                <a:latin typeface="+mj-lt"/>
              </a:rPr>
              <a:t>needs </a:t>
            </a:r>
            <a:r>
              <a:rPr lang="en-CA" sz="2000" i="1" dirty="0">
                <a:solidFill>
                  <a:schemeClr val="bg1"/>
                </a:solidFill>
                <a:latin typeface="+mj-lt"/>
              </a:rPr>
              <a:t>of the Indian people. We want education to give our </a:t>
            </a:r>
            <a:r>
              <a:rPr lang="en-CA" sz="2000" i="1" dirty="0" smtClean="0">
                <a:solidFill>
                  <a:schemeClr val="bg1"/>
                </a:solidFill>
                <a:latin typeface="+mj-lt"/>
              </a:rPr>
              <a:t>children </a:t>
            </a:r>
            <a:r>
              <a:rPr lang="en-CA" sz="2000" i="1" dirty="0">
                <a:solidFill>
                  <a:schemeClr val="bg1"/>
                </a:solidFill>
                <a:latin typeface="+mj-lt"/>
              </a:rPr>
              <a:t>a strong sense of identity, with confidence in their </a:t>
            </a:r>
            <a:r>
              <a:rPr lang="en-CA" sz="2000" i="1" dirty="0" smtClean="0">
                <a:solidFill>
                  <a:schemeClr val="bg1"/>
                </a:solidFill>
                <a:latin typeface="+mj-lt"/>
              </a:rPr>
              <a:t>personal </a:t>
            </a:r>
            <a:r>
              <a:rPr lang="en-CA" sz="2000" i="1" dirty="0">
                <a:solidFill>
                  <a:schemeClr val="bg1"/>
                </a:solidFill>
                <a:latin typeface="+mj-lt"/>
              </a:rPr>
              <a:t>worth and ability</a:t>
            </a:r>
            <a:r>
              <a:rPr lang="en-CA" sz="2000" dirty="0">
                <a:solidFill>
                  <a:schemeClr val="bg1"/>
                </a:solidFill>
                <a:latin typeface="+mj-lt"/>
              </a:rPr>
              <a:t>.”</a:t>
            </a:r>
          </a:p>
        </p:txBody>
      </p:sp>
      <p:sp>
        <p:nvSpPr>
          <p:cNvPr id="7" name="Title 1"/>
          <p:cNvSpPr>
            <a:spLocks noGrp="1"/>
          </p:cNvSpPr>
          <p:nvPr>
            <p:ph type="title"/>
          </p:nvPr>
        </p:nvSpPr>
        <p:spPr/>
        <p:txBody>
          <a:bodyPr/>
          <a:lstStyle/>
          <a:p>
            <a:pPr>
              <a:defRPr/>
            </a:pPr>
            <a:r>
              <a:rPr lang="en-US" sz="3200" b="1" dirty="0" smtClean="0">
                <a:solidFill>
                  <a:schemeClr val="accent2">
                    <a:lumMod val="75000"/>
                  </a:schemeClr>
                </a:solidFill>
              </a:rPr>
              <a:t/>
            </a:r>
            <a:br>
              <a:rPr lang="en-US" sz="3200" b="1" dirty="0" smtClean="0">
                <a:solidFill>
                  <a:schemeClr val="accent2">
                    <a:lumMod val="75000"/>
                  </a:schemeClr>
                </a:solidFill>
              </a:rPr>
            </a:br>
            <a:r>
              <a:rPr lang="en-US" sz="3200" b="1" dirty="0" smtClean="0">
                <a:solidFill>
                  <a:schemeClr val="accent2">
                    <a:lumMod val="75000"/>
                  </a:schemeClr>
                </a:solidFill>
              </a:rPr>
              <a:t>First Nation Control of First Nation Education</a:t>
            </a:r>
            <a:endParaRPr lang="en-CA" sz="3200" b="1" dirty="0" smtClean="0">
              <a:solidFill>
                <a:schemeClr val="accent2">
                  <a:lumMod val="75000"/>
                </a:schemeClr>
              </a:solidFill>
            </a:endParaRPr>
          </a:p>
        </p:txBody>
      </p:sp>
    </p:spTree>
    <p:extLst>
      <p:ext uri="{BB962C8B-B14F-4D97-AF65-F5344CB8AC3E}">
        <p14:creationId xmlns:p14="http://schemas.microsoft.com/office/powerpoint/2010/main" val="112237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81800" y="5983288"/>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E7F75D-C955-4055-B7EC-C882D6A7BAD7}" type="slidenum">
              <a:rPr lang="en-US" altLang="en-US">
                <a:solidFill>
                  <a:srgbClr val="898989"/>
                </a:solidFill>
                <a:latin typeface="Calibri" panose="020F0502020204030204" pitchFamily="34" charset="0"/>
              </a:rPr>
              <a:pPr eaLnBrk="1" hangingPunct="1"/>
              <a:t>8</a:t>
            </a:fld>
            <a:endParaRPr lang="en-US" altLang="en-US">
              <a:solidFill>
                <a:srgbClr val="898989"/>
              </a:solidFill>
              <a:latin typeface="Calibri" panose="020F0502020204030204" pitchFamily="34" charset="0"/>
            </a:endParaRPr>
          </a:p>
        </p:txBody>
      </p:sp>
      <p:sp>
        <p:nvSpPr>
          <p:cNvPr id="3" name="Title 2"/>
          <p:cNvSpPr>
            <a:spLocks noGrp="1"/>
          </p:cNvSpPr>
          <p:nvPr>
            <p:ph type="title"/>
          </p:nvPr>
        </p:nvSpPr>
        <p:spPr/>
        <p:txBody>
          <a:bodyPr/>
          <a:lstStyle/>
          <a:p>
            <a:pPr>
              <a:defRPr/>
            </a:pPr>
            <a:r>
              <a:rPr lang="en-CA" sz="3600" b="1" dirty="0" smtClean="0">
                <a:solidFill>
                  <a:srgbClr val="C00000"/>
                </a:solidFill>
              </a:rPr>
              <a:t>Background - Joint AFN/INAC Process</a:t>
            </a:r>
            <a:endParaRPr lang="en-CA" b="1" dirty="0">
              <a:solidFill>
                <a:srgbClr val="C00000"/>
              </a:solidFill>
            </a:endParaRPr>
          </a:p>
        </p:txBody>
      </p:sp>
      <p:sp>
        <p:nvSpPr>
          <p:cNvPr id="2" name="Rounded Rectangle 1"/>
          <p:cNvSpPr/>
          <p:nvPr/>
        </p:nvSpPr>
        <p:spPr>
          <a:xfrm>
            <a:off x="3200400" y="1397000"/>
            <a:ext cx="2819400" cy="711200"/>
          </a:xfrm>
          <a:prstGeom prst="roundRect">
            <a:avLst/>
          </a:prstGeom>
          <a:solidFill>
            <a:schemeClr val="bg1">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100" b="1" dirty="0"/>
              <a:t>AFN/INAC</a:t>
            </a:r>
          </a:p>
          <a:p>
            <a:pPr algn="ctr">
              <a:defRPr/>
            </a:pPr>
            <a:r>
              <a:rPr lang="en-CA" sz="1100" b="1" dirty="0"/>
              <a:t>Joint Working Committee</a:t>
            </a:r>
          </a:p>
          <a:p>
            <a:pPr algn="ctr">
              <a:defRPr/>
            </a:pPr>
            <a:r>
              <a:rPr lang="en-CA" sz="1050" b="1" dirty="0"/>
              <a:t>(CCOE / INAC)</a:t>
            </a:r>
          </a:p>
        </p:txBody>
      </p:sp>
      <p:sp>
        <p:nvSpPr>
          <p:cNvPr id="7" name="Oval 6"/>
          <p:cNvSpPr>
            <a:spLocks noChangeAspect="1"/>
          </p:cNvSpPr>
          <p:nvPr/>
        </p:nvSpPr>
        <p:spPr>
          <a:xfrm>
            <a:off x="738188" y="4892675"/>
            <a:ext cx="1096962" cy="1279525"/>
          </a:xfrm>
          <a:prstGeom prst="ellipse">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CA" sz="1100" b="1" dirty="0"/>
              <a:t>Education Statutory Funding</a:t>
            </a:r>
          </a:p>
        </p:txBody>
      </p:sp>
      <p:sp>
        <p:nvSpPr>
          <p:cNvPr id="8" name="Oval 7"/>
          <p:cNvSpPr>
            <a:spLocks noChangeAspect="1"/>
          </p:cNvSpPr>
          <p:nvPr/>
        </p:nvSpPr>
        <p:spPr>
          <a:xfrm>
            <a:off x="2414588" y="4892675"/>
            <a:ext cx="1096962" cy="1279525"/>
          </a:xfrm>
          <a:prstGeom prst="ellipse">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anchor="ctr"/>
          <a:lstStyle/>
          <a:p>
            <a:pPr algn="ctr">
              <a:defRPr/>
            </a:pPr>
            <a:r>
              <a:rPr lang="en-CA" sz="1100" b="1" dirty="0"/>
              <a:t>Funding</a:t>
            </a:r>
          </a:p>
          <a:p>
            <a:pPr algn="ctr">
              <a:defRPr/>
            </a:pPr>
            <a:r>
              <a:rPr lang="en-CA" sz="1100" b="1" dirty="0"/>
              <a:t>Mechanisms</a:t>
            </a:r>
          </a:p>
        </p:txBody>
      </p:sp>
      <p:sp>
        <p:nvSpPr>
          <p:cNvPr id="9" name="Oval 8"/>
          <p:cNvSpPr>
            <a:spLocks noChangeAspect="1"/>
          </p:cNvSpPr>
          <p:nvPr/>
        </p:nvSpPr>
        <p:spPr>
          <a:xfrm>
            <a:off x="4084638" y="4892675"/>
            <a:ext cx="1096962" cy="1279525"/>
          </a:xfrm>
          <a:prstGeom prst="ellipse">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CA" sz="900" b="1" dirty="0"/>
          </a:p>
        </p:txBody>
      </p:sp>
      <p:sp>
        <p:nvSpPr>
          <p:cNvPr id="14" name="Rectangle 13"/>
          <p:cNvSpPr/>
          <p:nvPr/>
        </p:nvSpPr>
        <p:spPr>
          <a:xfrm>
            <a:off x="609600" y="2854325"/>
            <a:ext cx="1335088" cy="1017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00" b="1" dirty="0"/>
              <a:t>Chiefs Committee on Education</a:t>
            </a:r>
          </a:p>
          <a:p>
            <a:pPr algn="ctr">
              <a:defRPr/>
            </a:pPr>
            <a:r>
              <a:rPr lang="en-CA" sz="1000" b="1" dirty="0"/>
              <a:t>(CCOE)</a:t>
            </a:r>
          </a:p>
        </p:txBody>
      </p:sp>
      <p:sp>
        <p:nvSpPr>
          <p:cNvPr id="15" name="Rectangle 14"/>
          <p:cNvSpPr/>
          <p:nvPr/>
        </p:nvSpPr>
        <p:spPr>
          <a:xfrm>
            <a:off x="4800600" y="2854325"/>
            <a:ext cx="2297113" cy="10175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CA" sz="1000" b="1" dirty="0"/>
              <a:t>Government of Canada</a:t>
            </a:r>
          </a:p>
          <a:p>
            <a:pPr algn="ctr">
              <a:defRPr/>
            </a:pPr>
            <a:r>
              <a:rPr lang="en-CA" sz="1000" b="1" dirty="0"/>
              <a:t>-------------------------------------</a:t>
            </a:r>
            <a:endParaRPr lang="en-CA" sz="900" b="1" dirty="0"/>
          </a:p>
          <a:p>
            <a:pPr algn="ctr">
              <a:defRPr/>
            </a:pPr>
            <a:r>
              <a:rPr lang="en-CA" sz="1000" b="1" dirty="0"/>
              <a:t>Indigenous and Northern Affairs Canada </a:t>
            </a:r>
          </a:p>
          <a:p>
            <a:pPr algn="ctr">
              <a:defRPr/>
            </a:pPr>
            <a:r>
              <a:rPr lang="en-CA" sz="1000" b="1" dirty="0"/>
              <a:t>(INAC)</a:t>
            </a:r>
          </a:p>
        </p:txBody>
      </p:sp>
      <p:sp>
        <p:nvSpPr>
          <p:cNvPr id="16" name="Left-Right Arrow 15"/>
          <p:cNvSpPr/>
          <p:nvPr/>
        </p:nvSpPr>
        <p:spPr>
          <a:xfrm>
            <a:off x="2033588" y="3284538"/>
            <a:ext cx="404812" cy="127000"/>
          </a:xfrm>
          <a:prstGeom prst="leftRigh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6155" name="TextBox 17"/>
          <p:cNvSpPr txBox="1">
            <a:spLocks noChangeAspect="1"/>
          </p:cNvSpPr>
          <p:nvPr/>
        </p:nvSpPr>
        <p:spPr bwMode="auto">
          <a:xfrm>
            <a:off x="4136712" y="5172075"/>
            <a:ext cx="101662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CA" altLang="en-US" sz="1100" b="1" dirty="0" smtClean="0">
                <a:solidFill>
                  <a:schemeClr val="bg1"/>
                </a:solidFill>
              </a:rPr>
              <a:t>Northern </a:t>
            </a:r>
          </a:p>
          <a:p>
            <a:pPr algn="ctr" eaLnBrk="1" hangingPunct="1"/>
            <a:r>
              <a:rPr lang="en-CA" altLang="en-US" sz="1100" b="1" dirty="0" smtClean="0">
                <a:solidFill>
                  <a:schemeClr val="bg1"/>
                </a:solidFill>
              </a:rPr>
              <a:t>And Remote</a:t>
            </a:r>
          </a:p>
          <a:p>
            <a:pPr algn="ctr" eaLnBrk="1" hangingPunct="1"/>
            <a:r>
              <a:rPr lang="en-CA" altLang="en-US" sz="1100" b="1" dirty="0" smtClean="0">
                <a:solidFill>
                  <a:schemeClr val="bg1"/>
                </a:solidFill>
              </a:rPr>
              <a:t>Task Team</a:t>
            </a:r>
            <a:endParaRPr lang="en-CA" altLang="en-US" sz="1100" b="1" dirty="0">
              <a:solidFill>
                <a:schemeClr val="bg1"/>
              </a:solidFill>
            </a:endParaRPr>
          </a:p>
        </p:txBody>
      </p:sp>
      <p:sp>
        <p:nvSpPr>
          <p:cNvPr id="19" name="Oval 18"/>
          <p:cNvSpPr>
            <a:spLocks noChangeAspect="1"/>
          </p:cNvSpPr>
          <p:nvPr/>
        </p:nvSpPr>
        <p:spPr>
          <a:xfrm>
            <a:off x="7315200" y="4892675"/>
            <a:ext cx="1096963" cy="1279525"/>
          </a:xfrm>
          <a:prstGeom prst="ellipse">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anchor="ctr"/>
          <a:lstStyle/>
          <a:p>
            <a:pPr algn="ctr">
              <a:defRPr/>
            </a:pPr>
            <a:r>
              <a:rPr lang="en-CA" sz="1100" b="1" dirty="0"/>
              <a:t>Post-Secondary Education</a:t>
            </a:r>
          </a:p>
        </p:txBody>
      </p:sp>
      <p:sp>
        <p:nvSpPr>
          <p:cNvPr id="20" name="Oval 19"/>
          <p:cNvSpPr>
            <a:spLocks noChangeAspect="1"/>
          </p:cNvSpPr>
          <p:nvPr/>
        </p:nvSpPr>
        <p:spPr>
          <a:xfrm>
            <a:off x="5691188" y="4892675"/>
            <a:ext cx="1096962" cy="1279525"/>
          </a:xfrm>
          <a:prstGeom prst="ellipse">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lIns="0" rIns="0" anchor="ctr"/>
          <a:lstStyle/>
          <a:p>
            <a:pPr algn="ctr">
              <a:defRPr/>
            </a:pPr>
            <a:r>
              <a:rPr lang="en-CA" sz="1100" b="1" dirty="0"/>
              <a:t>Early Childhood Education</a:t>
            </a:r>
          </a:p>
        </p:txBody>
      </p:sp>
      <p:sp>
        <p:nvSpPr>
          <p:cNvPr id="22" name="Left Arrow 21"/>
          <p:cNvSpPr/>
          <p:nvPr/>
        </p:nvSpPr>
        <p:spPr>
          <a:xfrm rot="5400000">
            <a:off x="3148806" y="4074319"/>
            <a:ext cx="358775" cy="103188"/>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4" name="Left Arrow 23"/>
          <p:cNvSpPr/>
          <p:nvPr/>
        </p:nvSpPr>
        <p:spPr>
          <a:xfrm rot="16200000">
            <a:off x="6082506" y="4460082"/>
            <a:ext cx="434975" cy="103188"/>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5" name="Rectangle 24"/>
          <p:cNvSpPr/>
          <p:nvPr/>
        </p:nvSpPr>
        <p:spPr>
          <a:xfrm>
            <a:off x="1295400" y="4264025"/>
            <a:ext cx="6643688" cy="60325"/>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dirty="0"/>
          </a:p>
        </p:txBody>
      </p:sp>
      <p:sp>
        <p:nvSpPr>
          <p:cNvPr id="26" name="Left Arrow 25"/>
          <p:cNvSpPr/>
          <p:nvPr/>
        </p:nvSpPr>
        <p:spPr>
          <a:xfrm rot="16200000">
            <a:off x="7708107" y="4428331"/>
            <a:ext cx="433388" cy="104775"/>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7" name="Left Arrow 26"/>
          <p:cNvSpPr/>
          <p:nvPr/>
        </p:nvSpPr>
        <p:spPr>
          <a:xfrm rot="16200000">
            <a:off x="2759075" y="4460875"/>
            <a:ext cx="433388" cy="103188"/>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8" name="Left Arrow 27"/>
          <p:cNvSpPr/>
          <p:nvPr/>
        </p:nvSpPr>
        <p:spPr>
          <a:xfrm rot="16200000">
            <a:off x="1062832" y="4444206"/>
            <a:ext cx="465138" cy="104775"/>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29" name="TextBox 28"/>
          <p:cNvSpPr txBox="1"/>
          <p:nvPr/>
        </p:nvSpPr>
        <p:spPr>
          <a:xfrm>
            <a:off x="3856038" y="6273800"/>
            <a:ext cx="1874837" cy="338138"/>
          </a:xfrm>
          <a:prstGeom prst="rect">
            <a:avLst/>
          </a:prstGeom>
          <a:solidFill>
            <a:srgbClr val="FFFFFF">
              <a:alpha val="89804"/>
            </a:srgbClr>
          </a:solidFill>
        </p:spPr>
        <p:txBody>
          <a:bodyPr wrap="none">
            <a:spAutoFit/>
          </a:bodyPr>
          <a:lstStyle/>
          <a:p>
            <a:pPr>
              <a:defRPr/>
            </a:pPr>
            <a:r>
              <a:rPr lang="en-CA" sz="1600" b="1" dirty="0">
                <a:solidFill>
                  <a:schemeClr val="bg2">
                    <a:lumMod val="25000"/>
                  </a:schemeClr>
                </a:solidFill>
                <a:latin typeface="Arial" charset="0"/>
                <a:cs typeface="Arial" charset="0"/>
              </a:rPr>
              <a:t>Joint Task Teams</a:t>
            </a:r>
          </a:p>
        </p:txBody>
      </p:sp>
      <p:sp>
        <p:nvSpPr>
          <p:cNvPr id="30" name="Rectangle 29"/>
          <p:cNvSpPr/>
          <p:nvPr/>
        </p:nvSpPr>
        <p:spPr>
          <a:xfrm>
            <a:off x="2489200" y="2867025"/>
            <a:ext cx="1677988" cy="1017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000" b="1" dirty="0"/>
              <a:t>National Indian Education Council (NIEC)</a:t>
            </a:r>
          </a:p>
          <a:p>
            <a:pPr algn="ctr">
              <a:defRPr/>
            </a:pPr>
            <a:r>
              <a:rPr lang="en-CA" sz="1000" b="1" dirty="0"/>
              <a:t>------------------------------</a:t>
            </a:r>
          </a:p>
          <a:p>
            <a:pPr algn="ctr">
              <a:defRPr/>
            </a:pPr>
            <a:r>
              <a:rPr lang="en-CA" sz="1000" b="1" dirty="0"/>
              <a:t>AFN Education</a:t>
            </a:r>
          </a:p>
        </p:txBody>
      </p:sp>
      <p:sp>
        <p:nvSpPr>
          <p:cNvPr id="32" name="Left Arrow 31"/>
          <p:cNvSpPr/>
          <p:nvPr/>
        </p:nvSpPr>
        <p:spPr>
          <a:xfrm rot="16200000">
            <a:off x="4400550" y="4481513"/>
            <a:ext cx="433387" cy="103188"/>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3" name="Left Arrow 32"/>
          <p:cNvSpPr/>
          <p:nvPr/>
        </p:nvSpPr>
        <p:spPr>
          <a:xfrm rot="5400000">
            <a:off x="5781676" y="4083050"/>
            <a:ext cx="379412" cy="103187"/>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4" name="Left Arrow 33"/>
          <p:cNvSpPr/>
          <p:nvPr/>
        </p:nvSpPr>
        <p:spPr>
          <a:xfrm rot="5400000">
            <a:off x="4415632" y="2297906"/>
            <a:ext cx="361950" cy="103187"/>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5" name="Left Arrow 34"/>
          <p:cNvSpPr/>
          <p:nvPr/>
        </p:nvSpPr>
        <p:spPr>
          <a:xfrm rot="16200000">
            <a:off x="5849144" y="2623344"/>
            <a:ext cx="292100" cy="103188"/>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
        <p:nvSpPr>
          <p:cNvPr id="36" name="Rectangle 35"/>
          <p:cNvSpPr/>
          <p:nvPr/>
        </p:nvSpPr>
        <p:spPr>
          <a:xfrm>
            <a:off x="3352800" y="2498725"/>
            <a:ext cx="2670175" cy="60325"/>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dirty="0"/>
          </a:p>
        </p:txBody>
      </p:sp>
      <p:sp>
        <p:nvSpPr>
          <p:cNvPr id="37" name="Left Arrow 36"/>
          <p:cNvSpPr/>
          <p:nvPr/>
        </p:nvSpPr>
        <p:spPr>
          <a:xfrm rot="16200000">
            <a:off x="3232150" y="2624138"/>
            <a:ext cx="290513" cy="103187"/>
          </a:xfrm>
          <a:prstGeom prst="left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685800"/>
            <a:ext cx="8305800" cy="615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330200"/>
            <a:ext cx="8915400" cy="1747838"/>
          </a:xfrm>
        </p:spPr>
        <p:txBody>
          <a:bodyPr>
            <a:normAutofit/>
          </a:bodyPr>
          <a:lstStyle/>
          <a:p>
            <a:pPr>
              <a:defRPr/>
            </a:pPr>
            <a:r>
              <a:rPr lang="en-CA" sz="2800" b="1" dirty="0" smtClean="0">
                <a:solidFill>
                  <a:schemeClr val="accent2">
                    <a:lumMod val="75000"/>
                  </a:schemeClr>
                </a:solidFill>
              </a:rPr>
              <a:t>First Nations Regional Approaches</a:t>
            </a:r>
            <a:endParaRPr lang="en-CA" sz="28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80F9CE-4491-4344-AAF2-CE5A6CD20CB6}" type="slidenum">
              <a:rPr lang="en-US" altLang="en-US">
                <a:solidFill>
                  <a:srgbClr val="898989"/>
                </a:solidFill>
                <a:latin typeface="Calibri" panose="020F0502020204030204" pitchFamily="34" charset="0"/>
              </a:rPr>
              <a:pPr eaLnBrk="1" hangingPunct="1"/>
              <a:t>9</a:t>
            </a:fld>
            <a:endParaRPr lang="en-US" altLang="en-U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2068</TotalTime>
  <Words>1201</Words>
  <Application>Microsoft Office PowerPoint</Application>
  <PresentationFormat>On-screen Show (4:3)</PresentationFormat>
  <Paragraphs>192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Transforming First Nations Education Funding</vt:lpstr>
      <vt:lpstr>PowerPoint Presentation</vt:lpstr>
      <vt:lpstr>PowerPoint Presentation</vt:lpstr>
      <vt:lpstr>PowerPoint Presentation</vt:lpstr>
      <vt:lpstr>PowerPoint Presentation</vt:lpstr>
      <vt:lpstr>Background - AFN Mandate</vt:lpstr>
      <vt:lpstr> First Nation Control of First Nation Education</vt:lpstr>
      <vt:lpstr>Background - Joint AFN/INAC Process</vt:lpstr>
      <vt:lpstr>First Nations Regional Approaches</vt:lpstr>
      <vt:lpstr>Budget 2016 investments</vt:lpstr>
      <vt:lpstr>Co-Developed Policy Recommendations for Cabinet</vt:lpstr>
      <vt:lpstr>PowerPoint Presentation</vt:lpstr>
      <vt:lpstr>PowerPoint Presentation</vt:lpstr>
      <vt:lpstr>PowerPoint Presentation</vt:lpstr>
      <vt:lpstr>PowerPoint Presentation</vt:lpstr>
      <vt:lpstr>Next Steps</vt:lpstr>
    </vt:vector>
  </TitlesOfParts>
  <Company>Chiefs of Ontario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Our Own Path Forward – Education Forum: First Nation Lifelong Learning Table</dc:title>
  <dc:creator>Julia Candlish</dc:creator>
  <cp:lastModifiedBy>Janice Ciavaglia</cp:lastModifiedBy>
  <cp:revision>75</cp:revision>
  <dcterms:created xsi:type="dcterms:W3CDTF">2017-03-27T13:55:52Z</dcterms:created>
  <dcterms:modified xsi:type="dcterms:W3CDTF">2017-10-23T19:01:29Z</dcterms:modified>
</cp:coreProperties>
</file>