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48" r:id="rId1"/>
  </p:sldMasterIdLst>
  <p:notesMasterIdLst>
    <p:notesMasterId r:id="rId11"/>
  </p:notesMasterIdLst>
  <p:sldIdLst>
    <p:sldId id="441" r:id="rId2"/>
    <p:sldId id="423" r:id="rId3"/>
    <p:sldId id="460" r:id="rId4"/>
    <p:sldId id="462" r:id="rId5"/>
    <p:sldId id="461" r:id="rId6"/>
    <p:sldId id="463" r:id="rId7"/>
    <p:sldId id="464" r:id="rId8"/>
    <p:sldId id="465" r:id="rId9"/>
    <p:sldId id="467" r:id="rId10"/>
  </p:sldIdLst>
  <p:sldSz cx="12192000" cy="6858000"/>
  <p:notesSz cx="7010400" cy="9236075"/>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Gaspe" initials="DG" lastIdx="1" clrIdx="0">
    <p:extLst>
      <p:ext uri="{19B8F6BF-5375-455C-9EA6-DF929625EA0E}">
        <p15:presenceInfo xmlns:p15="http://schemas.microsoft.com/office/powerpoint/2012/main" userId="S-1-5-21-842925246-329068152-725345543-6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E03"/>
    <a:srgbClr val="710D03"/>
    <a:srgbClr val="4E3227"/>
    <a:srgbClr val="996633"/>
    <a:srgbClr val="EE3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4" autoAdjust="0"/>
    <p:restoredTop sz="86346" autoAdjust="0"/>
  </p:normalViewPr>
  <p:slideViewPr>
    <p:cSldViewPr>
      <p:cViewPr varScale="1">
        <p:scale>
          <a:sx n="91" d="100"/>
          <a:sy n="91" d="100"/>
        </p:scale>
        <p:origin x="87" y="18"/>
      </p:cViewPr>
      <p:guideLst>
        <p:guide orient="horz" pos="2160"/>
        <p:guide pos="3840"/>
      </p:guideLst>
    </p:cSldViewPr>
  </p:slideViewPr>
  <p:outlineViewPr>
    <p:cViewPr>
      <p:scale>
        <a:sx n="33" d="100"/>
        <a:sy n="33" d="100"/>
      </p:scale>
      <p:origin x="0" y="485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8" d="100"/>
          <a:sy n="68" d="100"/>
        </p:scale>
        <p:origin x="1749"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defTabSz="924967" eaLnBrk="0" hangingPunct="0">
              <a:defRPr sz="1200" b="0" i="0">
                <a:latin typeface="Calibri" panose="020F0502020204030204" pitchFamily="34"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71927" y="0"/>
            <a:ext cx="3038475"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defTabSz="924967" eaLnBrk="0" hangingPunct="0">
              <a:defRPr sz="1200" b="0" i="0">
                <a:latin typeface="Calibri" panose="020F0502020204030204" pitchFamily="34"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427038" y="692150"/>
            <a:ext cx="6156325"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9" y="4387768"/>
            <a:ext cx="5140325" cy="4155919"/>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1" y="8773958"/>
            <a:ext cx="3038475" cy="462119"/>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defTabSz="924967" eaLnBrk="0" hangingPunct="0">
              <a:defRPr sz="1200" b="0" i="0">
                <a:latin typeface="Calibri" panose="020F0502020204030204"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1927" y="8773958"/>
            <a:ext cx="3038475" cy="462119"/>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defTabSz="924967" eaLnBrk="0" hangingPunct="0">
              <a:defRPr sz="1200" b="0" i="0">
                <a:latin typeface="Calibri" panose="020F0502020204030204" pitchFamily="34" charset="0"/>
                <a:cs typeface="+mn-cs"/>
              </a:defRPr>
            </a:lvl1pPr>
          </a:lstStyle>
          <a:p>
            <a:pPr>
              <a:defRPr/>
            </a:pPr>
            <a:fld id="{1475782A-A0F4-4A43-B568-38F429ED003E}" type="slidenum">
              <a:rPr lang="en-US" smtClean="0"/>
              <a:pPr>
                <a:defRPr/>
              </a:pPr>
              <a:t>‹#›</a:t>
            </a:fld>
            <a:endParaRPr lang="en-US" dirty="0"/>
          </a:p>
        </p:txBody>
      </p:sp>
    </p:spTree>
    <p:extLst>
      <p:ext uri="{BB962C8B-B14F-4D97-AF65-F5344CB8AC3E}">
        <p14:creationId xmlns:p14="http://schemas.microsoft.com/office/powerpoint/2010/main" val="1297871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CA" sz="1200" kern="1200" dirty="0">
                <a:solidFill>
                  <a:schemeClr val="tx1"/>
                </a:solidFill>
                <a:effectLst/>
                <a:ea typeface="+mn-ea"/>
                <a:cs typeface="+mn-cs"/>
              </a:rPr>
              <a:t>Water Symposium Overview</a:t>
            </a:r>
          </a:p>
          <a:p>
            <a:r>
              <a:rPr lang="en-CA" sz="1200" kern="1200" dirty="0">
                <a:solidFill>
                  <a:schemeClr val="tx1"/>
                </a:solidFill>
                <a:effectLst/>
                <a:ea typeface="+mn-ea"/>
                <a:cs typeface="+mn-cs"/>
              </a:rPr>
              <a:t> </a:t>
            </a:r>
          </a:p>
          <a:p>
            <a:r>
              <a:rPr lang="en-CA" sz="1200" kern="1200" dirty="0">
                <a:solidFill>
                  <a:schemeClr val="tx1"/>
                </a:solidFill>
                <a:effectLst/>
                <a:ea typeface="+mn-ea"/>
                <a:cs typeface="+mn-cs"/>
              </a:rPr>
              <a:t>Safe Drinking Water for First Nations Legislation Project</a:t>
            </a:r>
            <a:endParaRPr lang="en-CA" dirty="0"/>
          </a:p>
        </p:txBody>
      </p:sp>
      <p:sp>
        <p:nvSpPr>
          <p:cNvPr id="4" name="Slide Number Placeholder 3"/>
          <p:cNvSpPr>
            <a:spLocks noGrp="1"/>
          </p:cNvSpPr>
          <p:nvPr>
            <p:ph type="sldNum" sz="quarter" idx="10"/>
          </p:nvPr>
        </p:nvSpPr>
        <p:spPr/>
        <p:txBody>
          <a:bodyPr/>
          <a:lstStyle/>
          <a:p>
            <a:pPr>
              <a:defRPr/>
            </a:pPr>
            <a:fld id="{1475782A-A0F4-4A43-B568-38F429ED003E}" type="slidenum">
              <a:rPr lang="en-US" smtClean="0"/>
              <a:pPr>
                <a:defRPr/>
              </a:pPr>
              <a:t>1</a:t>
            </a:fld>
            <a:endParaRPr lang="en-US" dirty="0"/>
          </a:p>
        </p:txBody>
      </p:sp>
    </p:spTree>
    <p:extLst>
      <p:ext uri="{BB962C8B-B14F-4D97-AF65-F5344CB8AC3E}">
        <p14:creationId xmlns:p14="http://schemas.microsoft.com/office/powerpoint/2010/main" val="256499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75782A-A0F4-4A43-B568-38F429ED003E}" type="slidenum">
              <a:rPr lang="en-US" smtClean="0"/>
              <a:pPr>
                <a:defRPr/>
              </a:pPr>
              <a:t>2</a:t>
            </a:fld>
            <a:endParaRPr lang="en-US" dirty="0"/>
          </a:p>
        </p:txBody>
      </p:sp>
    </p:spTree>
    <p:extLst>
      <p:ext uri="{BB962C8B-B14F-4D97-AF65-F5344CB8AC3E}">
        <p14:creationId xmlns:p14="http://schemas.microsoft.com/office/powerpoint/2010/main" val="3536186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CE899-0D62-F14A-83D1-001E941580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039"/>
            <a:ext cx="12191999" cy="6849922"/>
          </a:xfrm>
          <a:prstGeom prst="rect">
            <a:avLst/>
          </a:prstGeom>
        </p:spPr>
      </p:pic>
      <p:sp>
        <p:nvSpPr>
          <p:cNvPr id="2" name="Title 1"/>
          <p:cNvSpPr>
            <a:spLocks noGrp="1"/>
          </p:cNvSpPr>
          <p:nvPr>
            <p:ph type="ctrTitle"/>
          </p:nvPr>
        </p:nvSpPr>
        <p:spPr>
          <a:xfrm>
            <a:off x="914400" y="2130426"/>
            <a:ext cx="10363200" cy="1470025"/>
          </a:xfrm>
        </p:spPr>
        <p:txBody>
          <a:bodyPr/>
          <a:lstStyle>
            <a:lvl1pPr>
              <a:defRPr b="0" i="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0" i="0">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5"/>
          <p:cNvSpPr>
            <a:spLocks noGrp="1" noChangeArrowheads="1"/>
          </p:cNvSpPr>
          <p:nvPr>
            <p:ph type="ftr" sz="quarter" idx="10"/>
          </p:nvPr>
        </p:nvSpPr>
        <p:spPr>
          <a:ln/>
        </p:spPr>
        <p:txBody>
          <a:bodyPr/>
          <a:lstStyle>
            <a:lvl1pPr>
              <a:defRPr sz="1200" b="0" i="1">
                <a:solidFill>
                  <a:schemeClr val="bg1"/>
                </a:solidFill>
                <a:latin typeface="Calibri" panose="020F0502020204030204" pitchFamily="34" charset="0"/>
              </a:defRPr>
            </a:lvl1pPr>
          </a:lstStyle>
          <a:p>
            <a:pPr>
              <a:defRPr/>
            </a:pPr>
            <a:r>
              <a:rPr lang="en-US"/>
              <a:t>Prepared May 14, 2019</a:t>
            </a:r>
            <a:endParaRPr lang="en-US" dirty="0"/>
          </a:p>
        </p:txBody>
      </p:sp>
      <p:sp>
        <p:nvSpPr>
          <p:cNvPr id="5" name="Rectangle 6"/>
          <p:cNvSpPr>
            <a:spLocks noGrp="1" noChangeArrowheads="1"/>
          </p:cNvSpPr>
          <p:nvPr>
            <p:ph type="sldNum" sz="quarter" idx="11"/>
          </p:nvPr>
        </p:nvSpPr>
        <p:spPr>
          <a:xfrm>
            <a:off x="9536896" y="6553200"/>
            <a:ext cx="2641600" cy="304800"/>
          </a:xfrm>
          <a:ln/>
        </p:spPr>
        <p:txBody>
          <a:bodyPr/>
          <a:lstStyle>
            <a:lvl1pPr>
              <a:defRPr b="0" i="0">
                <a:latin typeface="Calibri" panose="020F0502020204030204" pitchFamily="34" charset="0"/>
              </a:defRPr>
            </a:lvl1pPr>
          </a:lstStyle>
          <a:p>
            <a:pPr>
              <a:defRPr/>
            </a:pPr>
            <a:fld id="{772E91E0-8FF3-443C-8DCC-FB205C2886B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C12D56-4344-8744-9C11-F7EB927B0A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039"/>
            <a:ext cx="12191997" cy="6849921"/>
          </a:xfrm>
          <a:prstGeom prst="rect">
            <a:avLst/>
          </a:prstGeom>
        </p:spPr>
      </p:pic>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id="{55FF17AE-4992-8248-BECC-A647CFE6FCD1}"/>
              </a:ext>
            </a:extLst>
          </p:cNvPr>
          <p:cNvSpPr>
            <a:spLocks noGrp="1" noChangeArrowheads="1"/>
          </p:cNvSpPr>
          <p:nvPr>
            <p:ph type="ftr" sz="quarter" idx="10"/>
          </p:nvPr>
        </p:nvSpPr>
        <p:spPr>
          <a:xfrm>
            <a:off x="0" y="6553200"/>
            <a:ext cx="3860800" cy="304800"/>
          </a:xfrm>
          <a:ln/>
        </p:spPr>
        <p:txBody>
          <a:bodyPr/>
          <a:lstStyle>
            <a:lvl1pPr>
              <a:defRPr sz="1400" b="0" i="1">
                <a:solidFill>
                  <a:schemeClr val="tx1"/>
                </a:solidFill>
                <a:latin typeface="Calibri" panose="020F0502020204030204" pitchFamily="34" charset="0"/>
              </a:defRPr>
            </a:lvl1pPr>
          </a:lstStyle>
          <a:p>
            <a:pPr>
              <a:defRPr/>
            </a:pPr>
            <a:r>
              <a:rPr lang="en-US" dirty="0"/>
              <a:t>Prepared May 14, 2019</a:t>
            </a:r>
          </a:p>
        </p:txBody>
      </p:sp>
      <p:sp>
        <p:nvSpPr>
          <p:cNvPr id="9" name="Rectangle 6">
            <a:extLst>
              <a:ext uri="{FF2B5EF4-FFF2-40B4-BE49-F238E27FC236}">
                <a16:creationId xmlns:a16="http://schemas.microsoft.com/office/drawing/2014/main" id="{18B77B7B-A3A8-3D4E-B0DF-EBAFFD097F07}"/>
              </a:ext>
            </a:extLst>
          </p:cNvPr>
          <p:cNvSpPr>
            <a:spLocks noGrp="1" noChangeArrowheads="1"/>
          </p:cNvSpPr>
          <p:nvPr>
            <p:ph type="sldNum" sz="quarter" idx="11"/>
          </p:nvPr>
        </p:nvSpPr>
        <p:spPr>
          <a:xfrm>
            <a:off x="9536896" y="6553200"/>
            <a:ext cx="2641600" cy="304800"/>
          </a:xfrm>
          <a:ln/>
        </p:spPr>
        <p:txBody>
          <a:bodyPr/>
          <a:lstStyle>
            <a:lvl1pPr>
              <a:defRPr sz="1200" b="0" i="0">
                <a:solidFill>
                  <a:schemeClr val="tx1"/>
                </a:solidFill>
                <a:latin typeface="Calibri" panose="020F0502020204030204" pitchFamily="34" charset="0"/>
              </a:defRPr>
            </a:lvl1pPr>
          </a:lstStyle>
          <a:p>
            <a:pPr>
              <a:defRPr/>
            </a:pPr>
            <a:fld id="{772E91E0-8FF3-443C-8DCC-FB205C2886B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7373D5-F744-F146-95CE-13C88A7C97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039"/>
            <a:ext cx="12191997" cy="6849921"/>
          </a:xfrm>
          <a:prstGeom prst="rect">
            <a:avLst/>
          </a:prstGeom>
        </p:spPr>
      </p:pic>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914400" y="2514600"/>
            <a:ext cx="5080000" cy="3276600"/>
          </a:xfrm>
        </p:spPr>
        <p:txBody>
          <a:bodyPr/>
          <a:lstStyle>
            <a:lvl1pPr>
              <a:defRPr sz="2800" b="0" i="0">
                <a:latin typeface="Calibri" panose="020F0502020204030204" pitchFamily="34" charset="0"/>
              </a:defRPr>
            </a:lvl1pPr>
            <a:lvl2pPr>
              <a:defRPr sz="2400" b="0" i="0">
                <a:latin typeface="Calibri" panose="020F0502020204030204" pitchFamily="34" charset="0"/>
              </a:defRPr>
            </a:lvl2pPr>
            <a:lvl3pPr>
              <a:defRPr sz="2000" b="0" i="0">
                <a:latin typeface="Calibri" panose="020F0502020204030204" pitchFamily="34" charset="0"/>
              </a:defRPr>
            </a:lvl3pPr>
            <a:lvl4pPr>
              <a:defRPr sz="1800" b="0" i="0">
                <a:latin typeface="Calibri" panose="020F0502020204030204" pitchFamily="34" charset="0"/>
              </a:defRPr>
            </a:lvl4pPr>
            <a:lvl5pPr>
              <a:defRPr sz="1800" b="0" i="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14600"/>
            <a:ext cx="5080000" cy="3276600"/>
          </a:xfrm>
        </p:spPr>
        <p:txBody>
          <a:bodyPr/>
          <a:lstStyle>
            <a:lvl1pPr>
              <a:defRPr sz="2800" b="0" i="0">
                <a:latin typeface="Calibri" panose="020F0502020204030204" pitchFamily="34" charset="0"/>
              </a:defRPr>
            </a:lvl1pPr>
            <a:lvl2pPr>
              <a:defRPr sz="2400" b="0" i="0">
                <a:latin typeface="Calibri" panose="020F0502020204030204" pitchFamily="34" charset="0"/>
              </a:defRPr>
            </a:lvl2pPr>
            <a:lvl3pPr>
              <a:defRPr sz="2000" b="0" i="0">
                <a:latin typeface="Calibri" panose="020F0502020204030204" pitchFamily="34" charset="0"/>
              </a:defRPr>
            </a:lvl3pPr>
            <a:lvl4pPr>
              <a:defRPr sz="1800" b="0" i="0">
                <a:latin typeface="Calibri" panose="020F0502020204030204" pitchFamily="34" charset="0"/>
              </a:defRPr>
            </a:lvl4pPr>
            <a:lvl5pPr>
              <a:defRPr sz="1800" b="0" i="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a:extLst>
              <a:ext uri="{FF2B5EF4-FFF2-40B4-BE49-F238E27FC236}">
                <a16:creationId xmlns:a16="http://schemas.microsoft.com/office/drawing/2014/main" id="{3B074652-1DCB-DD4B-9A4F-DA9ADA07C4FC}"/>
              </a:ext>
            </a:extLst>
          </p:cNvPr>
          <p:cNvSpPr>
            <a:spLocks noGrp="1" noChangeArrowheads="1"/>
          </p:cNvSpPr>
          <p:nvPr>
            <p:ph type="ftr" sz="quarter" idx="10"/>
          </p:nvPr>
        </p:nvSpPr>
        <p:spPr>
          <a:xfrm>
            <a:off x="0" y="6553200"/>
            <a:ext cx="3860800" cy="304800"/>
          </a:xfrm>
          <a:ln/>
        </p:spPr>
        <p:txBody>
          <a:bodyPr/>
          <a:lstStyle>
            <a:lvl1pPr>
              <a:defRPr sz="1400" b="0" i="1">
                <a:solidFill>
                  <a:schemeClr val="tx1"/>
                </a:solidFill>
                <a:latin typeface="Calibri" panose="020F0502020204030204" pitchFamily="34" charset="0"/>
              </a:defRPr>
            </a:lvl1pPr>
          </a:lstStyle>
          <a:p>
            <a:pPr>
              <a:defRPr/>
            </a:pPr>
            <a:r>
              <a:rPr lang="en-US" dirty="0"/>
              <a:t>Prepared May 14, 2019</a:t>
            </a:r>
          </a:p>
        </p:txBody>
      </p:sp>
      <p:sp>
        <p:nvSpPr>
          <p:cNvPr id="12" name="Rectangle 6">
            <a:extLst>
              <a:ext uri="{FF2B5EF4-FFF2-40B4-BE49-F238E27FC236}">
                <a16:creationId xmlns:a16="http://schemas.microsoft.com/office/drawing/2014/main" id="{C010EAB7-CCAC-164D-9978-17032AEF5313}"/>
              </a:ext>
            </a:extLst>
          </p:cNvPr>
          <p:cNvSpPr>
            <a:spLocks noGrp="1" noChangeArrowheads="1"/>
          </p:cNvSpPr>
          <p:nvPr>
            <p:ph type="sldNum" sz="quarter" idx="11"/>
          </p:nvPr>
        </p:nvSpPr>
        <p:spPr>
          <a:xfrm>
            <a:off x="9536896" y="6553200"/>
            <a:ext cx="2641600" cy="304800"/>
          </a:xfrm>
          <a:ln/>
        </p:spPr>
        <p:txBody>
          <a:bodyPr/>
          <a:lstStyle>
            <a:lvl1pPr>
              <a:defRPr sz="1200" b="0" i="0">
                <a:solidFill>
                  <a:schemeClr val="tx1"/>
                </a:solidFill>
                <a:latin typeface="Calibri" panose="020F0502020204030204" pitchFamily="34" charset="0"/>
              </a:defRPr>
            </a:lvl1pPr>
          </a:lstStyle>
          <a:p>
            <a:pPr>
              <a:defRPr/>
            </a:pPr>
            <a:fld id="{772E91E0-8FF3-443C-8DCC-FB205C2886B6}"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0" i="0">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b="0" i="0">
                <a:latin typeface="Calibri" panose="020F0502020204030204" pitchFamily="34" charset="0"/>
              </a:defRPr>
            </a:lvl1pPr>
            <a:lvl2pPr>
              <a:defRPr sz="2000" b="0" i="0">
                <a:latin typeface="Calibri" panose="020F0502020204030204" pitchFamily="34" charset="0"/>
              </a:defRPr>
            </a:lvl2pPr>
            <a:lvl3pPr>
              <a:defRPr sz="1800" b="0" i="0">
                <a:latin typeface="Calibri" panose="020F0502020204030204" pitchFamily="34" charset="0"/>
              </a:defRPr>
            </a:lvl3pPr>
            <a:lvl4pPr>
              <a:defRPr sz="1600" b="0" i="0">
                <a:latin typeface="Calibri" panose="020F0502020204030204" pitchFamily="34" charset="0"/>
              </a:defRPr>
            </a:lvl4pPr>
            <a:lvl5pPr>
              <a:defRPr sz="1600" b="0" i="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b="0" i="0">
                <a:latin typeface="Calibri" panose="020F0502020204030204" pitchFamily="34" charset="0"/>
              </a:defRPr>
            </a:lvl1pPr>
            <a:lvl2pPr>
              <a:defRPr sz="2000" b="0" i="0">
                <a:latin typeface="Calibri" panose="020F0502020204030204" pitchFamily="34" charset="0"/>
              </a:defRPr>
            </a:lvl2pPr>
            <a:lvl3pPr>
              <a:defRPr sz="1800" b="0" i="0">
                <a:latin typeface="Calibri" panose="020F0502020204030204" pitchFamily="34" charset="0"/>
              </a:defRPr>
            </a:lvl3pPr>
            <a:lvl4pPr>
              <a:defRPr sz="1600" b="0" i="0">
                <a:latin typeface="Calibri" panose="020F0502020204030204" pitchFamily="34" charset="0"/>
              </a:defRPr>
            </a:lvl4pPr>
            <a:lvl5pPr>
              <a:defRPr sz="1600" b="0" i="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ftr" sz="quarter" idx="10"/>
          </p:nvPr>
        </p:nvSpPr>
        <p:spPr>
          <a:ln/>
        </p:spPr>
        <p:txBody>
          <a:bodyPr/>
          <a:lstStyle>
            <a:lvl1pPr>
              <a:defRPr b="0" i="0">
                <a:latin typeface="Calibri" panose="020F0502020204030204" pitchFamily="34" charset="0"/>
              </a:defRPr>
            </a:lvl1pPr>
          </a:lstStyle>
          <a:p>
            <a:pPr>
              <a:defRPr/>
            </a:pPr>
            <a:r>
              <a:rPr lang="en-US"/>
              <a:t>Prepared May 14, 2019</a:t>
            </a:r>
            <a:endParaRPr lang="en-US" dirty="0"/>
          </a:p>
        </p:txBody>
      </p:sp>
      <p:sp>
        <p:nvSpPr>
          <p:cNvPr id="8" name="Rectangle 6"/>
          <p:cNvSpPr>
            <a:spLocks noGrp="1" noChangeArrowheads="1"/>
          </p:cNvSpPr>
          <p:nvPr>
            <p:ph type="sldNum" sz="quarter" idx="11"/>
          </p:nvPr>
        </p:nvSpPr>
        <p:spPr>
          <a:ln/>
        </p:spPr>
        <p:txBody>
          <a:bodyPr/>
          <a:lstStyle>
            <a:lvl1pPr>
              <a:defRPr b="0" i="0">
                <a:latin typeface="Calibri" panose="020F0502020204030204" pitchFamily="34" charset="0"/>
              </a:defRPr>
            </a:lvl1pPr>
          </a:lstStyle>
          <a:p>
            <a:pPr>
              <a:defRPr/>
            </a:pPr>
            <a:fld id="{0B06ABF3-2EA5-4248-A790-0AF2AB9D395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p>
        </p:txBody>
      </p:sp>
      <p:sp>
        <p:nvSpPr>
          <p:cNvPr id="3" name="Rectangle 5"/>
          <p:cNvSpPr>
            <a:spLocks noGrp="1" noChangeArrowheads="1"/>
          </p:cNvSpPr>
          <p:nvPr>
            <p:ph type="ftr" sz="quarter" idx="10"/>
          </p:nvPr>
        </p:nvSpPr>
        <p:spPr>
          <a:ln/>
        </p:spPr>
        <p:txBody>
          <a:bodyPr/>
          <a:lstStyle>
            <a:lvl1pPr>
              <a:defRPr b="0" i="0">
                <a:latin typeface="Calibri" panose="020F0502020204030204" pitchFamily="34" charset="0"/>
              </a:defRPr>
            </a:lvl1pPr>
          </a:lstStyle>
          <a:p>
            <a:pPr>
              <a:defRPr/>
            </a:pPr>
            <a:r>
              <a:rPr lang="en-US"/>
              <a:t>Prepared May 14, 2019</a:t>
            </a:r>
            <a:endParaRPr lang="en-US" dirty="0"/>
          </a:p>
        </p:txBody>
      </p:sp>
      <p:sp>
        <p:nvSpPr>
          <p:cNvPr id="4" name="Rectangle 6"/>
          <p:cNvSpPr>
            <a:spLocks noGrp="1" noChangeArrowheads="1"/>
          </p:cNvSpPr>
          <p:nvPr>
            <p:ph type="sldNum" sz="quarter" idx="11"/>
          </p:nvPr>
        </p:nvSpPr>
        <p:spPr>
          <a:ln/>
        </p:spPr>
        <p:txBody>
          <a:bodyPr/>
          <a:lstStyle>
            <a:lvl1pPr>
              <a:defRPr b="0" i="0">
                <a:latin typeface="Calibri" panose="020F0502020204030204" pitchFamily="34" charset="0"/>
              </a:defRPr>
            </a:lvl1pPr>
          </a:lstStyle>
          <a:p>
            <a:pPr>
              <a:defRPr/>
            </a:pPr>
            <a:fld id="{08138B85-0F7F-4D73-8E6B-B0549496E42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b="0" i="0">
                <a:latin typeface="Calibri" panose="020F0502020204030204" pitchFamily="34" charset="0"/>
              </a:defRPr>
            </a:lvl1pPr>
          </a:lstStyle>
          <a:p>
            <a:pPr>
              <a:defRPr/>
            </a:pPr>
            <a:r>
              <a:rPr lang="en-US"/>
              <a:t>Prepared May 14, 2019</a:t>
            </a:r>
            <a:endParaRPr lang="en-US" dirty="0"/>
          </a:p>
        </p:txBody>
      </p:sp>
      <p:sp>
        <p:nvSpPr>
          <p:cNvPr id="3" name="Rectangle 6"/>
          <p:cNvSpPr>
            <a:spLocks noGrp="1" noChangeArrowheads="1"/>
          </p:cNvSpPr>
          <p:nvPr>
            <p:ph type="sldNum" sz="quarter" idx="11"/>
          </p:nvPr>
        </p:nvSpPr>
        <p:spPr>
          <a:ln/>
        </p:spPr>
        <p:txBody>
          <a:bodyPr/>
          <a:lstStyle>
            <a:lvl1pPr>
              <a:defRPr b="0" i="0">
                <a:latin typeface="Calibri" panose="020F0502020204030204" pitchFamily="34" charset="0"/>
              </a:defRPr>
            </a:lvl1pPr>
          </a:lstStyle>
          <a:p>
            <a:pPr>
              <a:defRPr/>
            </a:pPr>
            <a:fld id="{A1554C31-A54D-4D14-BC58-FB2D408CE75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i="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b="0" i="0">
                <a:latin typeface="Calibri" panose="020F0502020204030204" pitchFamily="34" charset="0"/>
              </a:defRPr>
            </a:lvl1pPr>
            <a:lvl2pPr>
              <a:defRPr sz="2800" b="0" i="0">
                <a:latin typeface="Calibri" panose="020F0502020204030204" pitchFamily="34" charset="0"/>
              </a:defRPr>
            </a:lvl2pPr>
            <a:lvl3pPr>
              <a:defRPr sz="2400" b="0" i="0">
                <a:latin typeface="Calibri" panose="020F0502020204030204" pitchFamily="34" charset="0"/>
              </a:defRPr>
            </a:lvl3pPr>
            <a:lvl4pPr>
              <a:defRPr sz="2000" b="0" i="0">
                <a:latin typeface="Calibri" panose="020F0502020204030204" pitchFamily="34" charset="0"/>
              </a:defRPr>
            </a:lvl4pPr>
            <a:lvl5pPr>
              <a:defRPr sz="2000" b="0" i="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b="0" i="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b="0" i="0">
                <a:latin typeface="Calibri" panose="020F0502020204030204" pitchFamily="34" charset="0"/>
              </a:defRPr>
            </a:lvl1pPr>
          </a:lstStyle>
          <a:p>
            <a:pPr>
              <a:defRPr/>
            </a:pPr>
            <a:r>
              <a:rPr lang="en-US"/>
              <a:t>Prepared May 14, 2019</a:t>
            </a:r>
            <a:endParaRPr lang="en-US" dirty="0"/>
          </a:p>
        </p:txBody>
      </p:sp>
      <p:sp>
        <p:nvSpPr>
          <p:cNvPr id="6" name="Rectangle 6"/>
          <p:cNvSpPr>
            <a:spLocks noGrp="1" noChangeArrowheads="1"/>
          </p:cNvSpPr>
          <p:nvPr>
            <p:ph type="sldNum" sz="quarter" idx="11"/>
          </p:nvPr>
        </p:nvSpPr>
        <p:spPr>
          <a:ln/>
        </p:spPr>
        <p:txBody>
          <a:bodyPr/>
          <a:lstStyle>
            <a:lvl1pPr>
              <a:defRPr b="0" i="0">
                <a:latin typeface="Calibri" panose="020F0502020204030204" pitchFamily="34" charset="0"/>
              </a:defRPr>
            </a:lvl1pPr>
          </a:lstStyle>
          <a:p>
            <a:pPr>
              <a:defRPr/>
            </a:pPr>
            <a:fld id="{D830A7A5-C294-434D-8D40-7B2D9E7858B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i="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i="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b="0" i="0">
                <a:latin typeface="Calibri" panose="020F0502020204030204" pitchFamily="34" charset="0"/>
              </a:defRPr>
            </a:lvl1pPr>
          </a:lstStyle>
          <a:p>
            <a:pPr>
              <a:defRPr/>
            </a:pPr>
            <a:r>
              <a:rPr lang="en-US"/>
              <a:t>Prepared May 14, 2019</a:t>
            </a:r>
            <a:endParaRPr lang="en-US" dirty="0"/>
          </a:p>
        </p:txBody>
      </p:sp>
      <p:sp>
        <p:nvSpPr>
          <p:cNvPr id="6" name="Rectangle 6"/>
          <p:cNvSpPr>
            <a:spLocks noGrp="1" noChangeArrowheads="1"/>
          </p:cNvSpPr>
          <p:nvPr>
            <p:ph type="sldNum" sz="quarter" idx="11"/>
          </p:nvPr>
        </p:nvSpPr>
        <p:spPr>
          <a:ln/>
        </p:spPr>
        <p:txBody>
          <a:bodyPr/>
          <a:lstStyle>
            <a:lvl1pPr>
              <a:defRPr b="0" i="0">
                <a:latin typeface="Calibri" panose="020F0502020204030204" pitchFamily="34" charset="0"/>
              </a:defRPr>
            </a:lvl1pPr>
          </a:lstStyle>
          <a:p>
            <a:pPr>
              <a:defRPr/>
            </a:pPr>
            <a:fld id="{AC184310-76E0-4743-8653-5E967DA5F91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71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2514600"/>
            <a:ext cx="103632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0"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i="0">
                <a:solidFill>
                  <a:srgbClr val="4E3227"/>
                </a:solidFill>
                <a:latin typeface="Calibri" panose="020F0502020204030204" pitchFamily="34" charset="0"/>
                <a:cs typeface="+mn-cs"/>
              </a:defRPr>
            </a:lvl1pPr>
          </a:lstStyle>
          <a:p>
            <a:pPr>
              <a:defRPr/>
            </a:pPr>
            <a:r>
              <a:rPr lang="en-US"/>
              <a:t>Prepared May 14, 2019</a:t>
            </a:r>
            <a:endParaRPr lang="en-US" dirty="0"/>
          </a:p>
        </p:txBody>
      </p:sp>
      <p:sp>
        <p:nvSpPr>
          <p:cNvPr id="1030" name="Rectangle 6"/>
          <p:cNvSpPr>
            <a:spLocks noGrp="1" noChangeArrowheads="1"/>
          </p:cNvSpPr>
          <p:nvPr>
            <p:ph type="sldNum" sz="quarter" idx="4"/>
          </p:nvPr>
        </p:nvSpPr>
        <p:spPr bwMode="auto">
          <a:xfrm>
            <a:off x="9550400"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i="0">
                <a:solidFill>
                  <a:schemeClr val="bg1"/>
                </a:solidFill>
                <a:latin typeface="Calibri" panose="020F0502020204030204" pitchFamily="34" charset="0"/>
                <a:cs typeface="+mn-cs"/>
              </a:defRPr>
            </a:lvl1pPr>
          </a:lstStyle>
          <a:p>
            <a:pPr>
              <a:defRPr/>
            </a:pPr>
            <a:fld id="{9EEC7888-FBE9-4A95-93CE-93DC8D54E10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dt="0"/>
  <p:txStyles>
    <p:titleStyle>
      <a:lvl1pPr algn="l" rtl="0" eaLnBrk="0" fontAlgn="base" hangingPunct="0">
        <a:spcBef>
          <a:spcPct val="0"/>
        </a:spcBef>
        <a:spcAft>
          <a:spcPct val="0"/>
        </a:spcAft>
        <a:defRPr sz="3600" b="0" i="0">
          <a:solidFill>
            <a:srgbClr val="730E03"/>
          </a:solidFill>
          <a:latin typeface="Calibri" panose="020F0502020204030204" pitchFamily="34" charset="0"/>
          <a:ea typeface="+mj-ea"/>
          <a:cs typeface="+mj-cs"/>
        </a:defRPr>
      </a:lvl1pPr>
      <a:lvl2pPr algn="l" rtl="0" eaLnBrk="0" fontAlgn="base" hangingPunct="0">
        <a:spcBef>
          <a:spcPct val="0"/>
        </a:spcBef>
        <a:spcAft>
          <a:spcPct val="0"/>
        </a:spcAft>
        <a:defRPr sz="3600">
          <a:solidFill>
            <a:srgbClr val="730E03"/>
          </a:solidFill>
          <a:latin typeface="Futura Hv" pitchFamily="34" charset="0"/>
        </a:defRPr>
      </a:lvl2pPr>
      <a:lvl3pPr algn="l" rtl="0" eaLnBrk="0" fontAlgn="base" hangingPunct="0">
        <a:spcBef>
          <a:spcPct val="0"/>
        </a:spcBef>
        <a:spcAft>
          <a:spcPct val="0"/>
        </a:spcAft>
        <a:defRPr sz="3600">
          <a:solidFill>
            <a:srgbClr val="730E03"/>
          </a:solidFill>
          <a:latin typeface="Futura Hv" pitchFamily="34" charset="0"/>
        </a:defRPr>
      </a:lvl3pPr>
      <a:lvl4pPr algn="l" rtl="0" eaLnBrk="0" fontAlgn="base" hangingPunct="0">
        <a:spcBef>
          <a:spcPct val="0"/>
        </a:spcBef>
        <a:spcAft>
          <a:spcPct val="0"/>
        </a:spcAft>
        <a:defRPr sz="3600">
          <a:solidFill>
            <a:srgbClr val="730E03"/>
          </a:solidFill>
          <a:latin typeface="Futura Hv" pitchFamily="34" charset="0"/>
        </a:defRPr>
      </a:lvl4pPr>
      <a:lvl5pPr algn="l" rtl="0" eaLnBrk="0" fontAlgn="base" hangingPunct="0">
        <a:spcBef>
          <a:spcPct val="0"/>
        </a:spcBef>
        <a:spcAft>
          <a:spcPct val="0"/>
        </a:spcAft>
        <a:defRPr sz="3600">
          <a:solidFill>
            <a:srgbClr val="730E03"/>
          </a:solidFill>
          <a:latin typeface="Futura Hv" pitchFamily="34" charset="0"/>
        </a:defRPr>
      </a:lvl5pPr>
      <a:lvl6pPr marL="457200" algn="l" rtl="0" fontAlgn="base">
        <a:spcBef>
          <a:spcPct val="0"/>
        </a:spcBef>
        <a:spcAft>
          <a:spcPct val="0"/>
        </a:spcAft>
        <a:defRPr sz="3600">
          <a:solidFill>
            <a:srgbClr val="730E03"/>
          </a:solidFill>
          <a:latin typeface="Futura Hv" pitchFamily="34" charset="0"/>
        </a:defRPr>
      </a:lvl6pPr>
      <a:lvl7pPr marL="914400" algn="l" rtl="0" fontAlgn="base">
        <a:spcBef>
          <a:spcPct val="0"/>
        </a:spcBef>
        <a:spcAft>
          <a:spcPct val="0"/>
        </a:spcAft>
        <a:defRPr sz="3600">
          <a:solidFill>
            <a:srgbClr val="730E03"/>
          </a:solidFill>
          <a:latin typeface="Futura Hv" pitchFamily="34" charset="0"/>
        </a:defRPr>
      </a:lvl7pPr>
      <a:lvl8pPr marL="1371600" algn="l" rtl="0" fontAlgn="base">
        <a:spcBef>
          <a:spcPct val="0"/>
        </a:spcBef>
        <a:spcAft>
          <a:spcPct val="0"/>
        </a:spcAft>
        <a:defRPr sz="3600">
          <a:solidFill>
            <a:srgbClr val="730E03"/>
          </a:solidFill>
          <a:latin typeface="Futura Hv" pitchFamily="34" charset="0"/>
        </a:defRPr>
      </a:lvl8pPr>
      <a:lvl9pPr marL="1828800" algn="l" rtl="0" fontAlgn="base">
        <a:spcBef>
          <a:spcPct val="0"/>
        </a:spcBef>
        <a:spcAft>
          <a:spcPct val="0"/>
        </a:spcAft>
        <a:defRPr sz="3600">
          <a:solidFill>
            <a:srgbClr val="730E03"/>
          </a:solidFill>
          <a:latin typeface="Futura Hv" pitchFamily="34" charset="0"/>
        </a:defRPr>
      </a:lvl9pPr>
    </p:titleStyle>
    <p:bodyStyle>
      <a:lvl1pPr marL="342900" indent="-342900" algn="l" rtl="0" eaLnBrk="0" fontAlgn="base" hangingPunct="0">
        <a:spcBef>
          <a:spcPct val="20000"/>
        </a:spcBef>
        <a:spcAft>
          <a:spcPct val="0"/>
        </a:spcAft>
        <a:buChar char="•"/>
        <a:defRPr sz="3200" b="0" i="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b="0" i="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b="0" i="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b="0" i="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b="0" i="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FirstNationsWater@afn.c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31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209800"/>
            <a:ext cx="7772400" cy="2438400"/>
          </a:xfrm>
        </p:spPr>
        <p:txBody>
          <a:bodyPr/>
          <a:lstStyle/>
          <a:p>
            <a:pPr algn="ctr"/>
            <a:r>
              <a:rPr lang="en-US" sz="3200" b="1" dirty="0">
                <a:solidFill>
                  <a:schemeClr val="accent1">
                    <a:lumMod val="50000"/>
                  </a:schemeClr>
                </a:solidFill>
                <a:cs typeface="Calibri" panose="020F0502020204030204" pitchFamily="34" charset="0"/>
              </a:rPr>
              <a:t>Safe Drinking Water for First Nations</a:t>
            </a:r>
            <a:br>
              <a:rPr lang="en-US" sz="3200" b="1" dirty="0">
                <a:solidFill>
                  <a:schemeClr val="accent1">
                    <a:lumMod val="50000"/>
                  </a:schemeClr>
                </a:solidFill>
                <a:cs typeface="Calibri" panose="020F0502020204030204" pitchFamily="34" charset="0"/>
              </a:rPr>
            </a:br>
            <a:r>
              <a:rPr lang="en-US" sz="3200" b="1" dirty="0">
                <a:solidFill>
                  <a:schemeClr val="accent1">
                    <a:lumMod val="50000"/>
                  </a:schemeClr>
                </a:solidFill>
                <a:cs typeface="Calibri" panose="020F0502020204030204" pitchFamily="34" charset="0"/>
              </a:rPr>
              <a:t>Legislation Engagement</a:t>
            </a:r>
            <a:br>
              <a:rPr lang="en-US" sz="3200" b="1" dirty="0">
                <a:solidFill>
                  <a:schemeClr val="accent1">
                    <a:lumMod val="50000"/>
                  </a:schemeClr>
                </a:solidFill>
                <a:cs typeface="Calibri" panose="020F0502020204030204" pitchFamily="34" charset="0"/>
              </a:rPr>
            </a:br>
            <a:r>
              <a:rPr lang="en-US" sz="3200" b="1" dirty="0">
                <a:solidFill>
                  <a:schemeClr val="accent1">
                    <a:lumMod val="50000"/>
                  </a:schemeClr>
                </a:solidFill>
                <a:cs typeface="Calibri" panose="020F0502020204030204" pitchFamily="34" charset="0"/>
              </a:rPr>
              <a:t>Key Options Discussion</a:t>
            </a:r>
          </a:p>
        </p:txBody>
      </p:sp>
      <p:sp>
        <p:nvSpPr>
          <p:cNvPr id="4" name="Footer Placeholder 3">
            <a:extLst>
              <a:ext uri="{FF2B5EF4-FFF2-40B4-BE49-F238E27FC236}">
                <a16:creationId xmlns:a16="http://schemas.microsoft.com/office/drawing/2014/main" id="{4B25F9C5-B9D5-E54D-8AD6-FB4E97BC3CC0}"/>
              </a:ext>
            </a:extLst>
          </p:cNvPr>
          <p:cNvSpPr>
            <a:spLocks noGrp="1"/>
          </p:cNvSpPr>
          <p:nvPr>
            <p:ph type="ftr" sz="quarter" idx="10"/>
          </p:nvPr>
        </p:nvSpPr>
        <p:spPr/>
        <p:txBody>
          <a:bodyPr/>
          <a:lstStyle/>
          <a:p>
            <a:pPr>
              <a:defRPr/>
            </a:pPr>
            <a:r>
              <a:rPr lang="en-US"/>
              <a:t>Prepared May 14, 2019</a:t>
            </a:r>
            <a:endParaRPr lang="en-US" dirty="0"/>
          </a:p>
        </p:txBody>
      </p:sp>
      <p:sp>
        <p:nvSpPr>
          <p:cNvPr id="5" name="Slide Number Placeholder 4">
            <a:extLst>
              <a:ext uri="{FF2B5EF4-FFF2-40B4-BE49-F238E27FC236}">
                <a16:creationId xmlns:a16="http://schemas.microsoft.com/office/drawing/2014/main" id="{DB83F5EF-886E-E644-A71A-50DC963CF59F}"/>
              </a:ext>
            </a:extLst>
          </p:cNvPr>
          <p:cNvSpPr>
            <a:spLocks noGrp="1"/>
          </p:cNvSpPr>
          <p:nvPr>
            <p:ph type="sldNum" sz="quarter" idx="11"/>
          </p:nvPr>
        </p:nvSpPr>
        <p:spPr/>
        <p:txBody>
          <a:bodyPr/>
          <a:lstStyle/>
          <a:p>
            <a:pPr>
              <a:defRPr/>
            </a:pPr>
            <a:fld id="{772E91E0-8FF3-443C-8DCC-FB205C2886B6}" type="slidenum">
              <a:rPr lang="en-US" smtClean="0"/>
              <a:pPr>
                <a:defRPr/>
              </a:pPr>
              <a:t>2</a:t>
            </a:fld>
            <a:endParaRPr lang="en-US" dirty="0"/>
          </a:p>
        </p:txBody>
      </p:sp>
    </p:spTree>
    <p:extLst>
      <p:ext uri="{BB962C8B-B14F-4D97-AF65-F5344CB8AC3E}">
        <p14:creationId xmlns:p14="http://schemas.microsoft.com/office/powerpoint/2010/main" val="420284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CEF-C542-4EEA-9C42-3760C04A2558}"/>
              </a:ext>
            </a:extLst>
          </p:cNvPr>
          <p:cNvSpPr>
            <a:spLocks noGrp="1"/>
          </p:cNvSpPr>
          <p:nvPr>
            <p:ph type="title"/>
          </p:nvPr>
        </p:nvSpPr>
        <p:spPr>
          <a:xfrm>
            <a:off x="2209800" y="1769919"/>
            <a:ext cx="7772400" cy="838200"/>
          </a:xfrm>
        </p:spPr>
        <p:txBody>
          <a:bodyPr/>
          <a:lstStyle/>
          <a:p>
            <a:pPr algn="ctr"/>
            <a:r>
              <a:rPr lang="en-CA" sz="2400" b="1" dirty="0">
                <a:solidFill>
                  <a:schemeClr val="accent1">
                    <a:lumMod val="50000"/>
                  </a:schemeClr>
                </a:solidFill>
                <a:cs typeface="Calibri" panose="020F0502020204030204" pitchFamily="34" charset="0"/>
              </a:rPr>
              <a:t>Rights and Responsibilities to Provide Safe Drinking Water</a:t>
            </a:r>
          </a:p>
        </p:txBody>
      </p:sp>
      <p:graphicFrame>
        <p:nvGraphicFramePr>
          <p:cNvPr id="6" name="Content Placeholder 5">
            <a:extLst>
              <a:ext uri="{FF2B5EF4-FFF2-40B4-BE49-F238E27FC236}">
                <a16:creationId xmlns:a16="http://schemas.microsoft.com/office/drawing/2014/main" id="{E24FB24A-40C9-4169-91D9-AD0AB740A7DF}"/>
              </a:ext>
            </a:extLst>
          </p:cNvPr>
          <p:cNvGraphicFramePr>
            <a:graphicFrameLocks noGrp="1"/>
          </p:cNvGraphicFramePr>
          <p:nvPr>
            <p:ph sz="half" idx="1"/>
            <p:extLst>
              <p:ext uri="{D42A27DB-BD31-4B8C-83A1-F6EECF244321}">
                <p14:modId xmlns:p14="http://schemas.microsoft.com/office/powerpoint/2010/main" val="4281383258"/>
              </p:ext>
            </p:extLst>
          </p:nvPr>
        </p:nvGraphicFramePr>
        <p:xfrm>
          <a:off x="76200" y="2590801"/>
          <a:ext cx="12115800" cy="405384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456547109"/>
                    </a:ext>
                  </a:extLst>
                </a:gridCol>
                <a:gridCol w="4038600">
                  <a:extLst>
                    <a:ext uri="{9D8B030D-6E8A-4147-A177-3AD203B41FA5}">
                      <a16:colId xmlns:a16="http://schemas.microsoft.com/office/drawing/2014/main" val="1379539022"/>
                    </a:ext>
                  </a:extLst>
                </a:gridCol>
                <a:gridCol w="4038600">
                  <a:extLst>
                    <a:ext uri="{9D8B030D-6E8A-4147-A177-3AD203B41FA5}">
                      <a16:colId xmlns:a16="http://schemas.microsoft.com/office/drawing/2014/main" val="1780125294"/>
                    </a:ext>
                  </a:extLst>
                </a:gridCol>
              </a:tblGrid>
              <a:tr h="1219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1: </a:t>
                      </a:r>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Do not characterize ‘aboriginal’ rights to water in the legislation </a:t>
                      </a:r>
                      <a:endParaRPr lang="en-CA" sz="1400" b="1"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endParaRPr lang="en-CA" sz="1600" b="1"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2: Characterize Crown and First Nations water rights directly in the legislation</a:t>
                      </a:r>
                      <a:endParaRPr lang="en-CA" sz="1600" b="1" i="0" dirty="0">
                        <a:latin typeface="Calibri" panose="020F0502020204030204" pitchFamily="34" charset="0"/>
                        <a:cs typeface="Calibri" panose="020F0502020204030204" pitchFamily="34" charset="0"/>
                      </a:endParaRPr>
                    </a:p>
                  </a:txBody>
                  <a:tcPr anchor="ctr"/>
                </a:tc>
                <a:tc>
                  <a:txBody>
                    <a:bodyPr/>
                    <a:lstStyle/>
                    <a:p>
                      <a:pPr algn="l"/>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3:  Characterize Crown and First Nations in an ‘aspirational’ form (in a preamble) with a strong ‘non-derogation and non-abrogation’ of rights clause in the body of legislation</a:t>
                      </a:r>
                      <a:endParaRPr lang="en-CA" sz="1600" b="1"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24732148"/>
                  </a:ext>
                </a:extLst>
              </a:tr>
              <a:tr h="274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GB" sz="1400" b="0" i="0" kern="1200" dirty="0">
                          <a:solidFill>
                            <a:schemeClr val="dk1"/>
                          </a:solidFill>
                          <a:effectLst/>
                          <a:latin typeface="Calibri" panose="020F0502020204030204" pitchFamily="34" charset="0"/>
                          <a:ea typeface="+mn-ea"/>
                          <a:cs typeface="Calibri" panose="020F0502020204030204" pitchFamily="34" charset="0"/>
                        </a:rPr>
                        <a:t>May be easier to pass the legislation, and doesn’t risk committing First Nations to delineating the scope of their rights in a way that might be problematic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00000"/>
                          </a:solidFill>
                          <a:latin typeface="Calibri" panose="020F0502020204030204" pitchFamily="34" charset="0"/>
                          <a:ea typeface="Calibri" panose="020F0502020204030204" pitchFamily="34" charset="0"/>
                          <a:cs typeface="Calibri" panose="020F0502020204030204" pitchFamily="34" charset="0"/>
                        </a:rPr>
                        <a:t>Cons: </a:t>
                      </a:r>
                      <a:r>
                        <a:rPr lang="en-GB" sz="1400" b="0" i="0" kern="1200" dirty="0">
                          <a:solidFill>
                            <a:schemeClr val="dk1"/>
                          </a:solidFill>
                          <a:effectLst/>
                          <a:latin typeface="Calibri" panose="020F0502020204030204" pitchFamily="34" charset="0"/>
                          <a:ea typeface="+mn-ea"/>
                          <a:cs typeface="Calibri" panose="020F0502020204030204" pitchFamily="34" charset="0"/>
                        </a:rPr>
                        <a:t>Silence may be taken as acquiescence and First Nations rights and title may be further disregarded in implementation of the law, loss of an opportunity to agree upon the precise scope and extent of First Nation rights and title, and may undercut the future assertion of First Nations rights and title.</a:t>
                      </a:r>
                      <a:endParaRPr lang="en-CA" sz="1400" b="0" i="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US" sz="1400" b="0" i="0" dirty="0">
                          <a:latin typeface="Calibri" panose="020F0502020204030204" pitchFamily="34" charset="0"/>
                          <a:ea typeface="Calibri" panose="020F0502020204030204" pitchFamily="34" charset="0"/>
                          <a:cs typeface="Calibri" panose="020F0502020204030204" pitchFamily="34" charset="0"/>
                        </a:rPr>
                        <a:t>Provides some certainty to all parties, provides a clear link between the rights and responsibilities of the Crown and First Nations, creates a clear legal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Calibri" panose="020F0502020204030204" pitchFamily="34" charset="0"/>
                          <a:ea typeface="Calibri" panose="020F0502020204030204" pitchFamily="34" charset="0"/>
                          <a:cs typeface="Calibri" panose="020F0502020204030204" pitchFamily="34" charset="0"/>
                        </a:rPr>
                        <a:t>Cons:</a:t>
                      </a:r>
                      <a:r>
                        <a:rPr lang="en-GB" sz="1400" b="0" i="0" kern="1200" dirty="0">
                          <a:solidFill>
                            <a:schemeClr val="dk1"/>
                          </a:solidFill>
                          <a:effectLst/>
                          <a:latin typeface="Calibri" panose="020F0502020204030204" pitchFamily="34" charset="0"/>
                          <a:ea typeface="+mn-ea"/>
                          <a:cs typeface="Calibri" panose="020F0502020204030204" pitchFamily="34" charset="0"/>
                        </a:rPr>
                        <a:t> Complex to negotiate particularly in the form of a statute with national reach, significant potential for creating legal precedents and high possibility of litigation, risks creating a ‘crystallization’ of rights and title that doesn’t let them grow and adapt to new situations.</a:t>
                      </a:r>
                      <a:endParaRPr lang="en-CA" sz="1400" b="0" i="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GB" sz="1400" b="0" i="0" dirty="0">
                          <a:effectLst/>
                          <a:latin typeface="Calibri" panose="020F0502020204030204" pitchFamily="34" charset="0"/>
                          <a:cs typeface="Calibri" panose="020F0502020204030204" pitchFamily="34" charset="0"/>
                        </a:rPr>
                        <a:t>E</a:t>
                      </a:r>
                      <a:r>
                        <a:rPr lang="en-GB" sz="1400" b="0" i="0" dirty="0">
                          <a:effectLst/>
                          <a:latin typeface="Calibri" panose="020F0502020204030204" pitchFamily="34" charset="0"/>
                          <a:ea typeface="Times New Roman" panose="02020603050405020304" pitchFamily="18" charset="0"/>
                        </a:rPr>
                        <a:t>asier to negotiate, non-binding, helps create some guidance for all parties, clearly signals that First Nations do have and assert rights over the subject matter without committing Nations to definitions for all time and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i="0" dirty="0">
                        <a:latin typeface="Calibri" panose="020F0502020204030204" pitchFamily="34" charset="0"/>
                        <a:ea typeface="Calibri" panose="020F0502020204030204" pitchFamily="34" charset="0"/>
                        <a:cs typeface="Times New Roman" panose="02020603050405020304" pitchFamily="18" charset="0"/>
                      </a:endParaRPr>
                    </a:p>
                    <a:p>
                      <a:pPr algn="l"/>
                      <a:r>
                        <a:rPr lang="en-CA" sz="1400" b="0" i="0" dirty="0">
                          <a:latin typeface="Calibri" panose="020F0502020204030204" pitchFamily="34" charset="0"/>
                          <a:cs typeface="Calibri" panose="020F0502020204030204" pitchFamily="34" charset="0"/>
                        </a:rPr>
                        <a:t>Cons: </a:t>
                      </a:r>
                      <a:r>
                        <a:rPr lang="en-GB" sz="1400" b="0" i="0" kern="1200" dirty="0">
                          <a:solidFill>
                            <a:schemeClr val="dk1"/>
                          </a:solidFill>
                          <a:effectLst/>
                          <a:latin typeface="Calibri" panose="020F0502020204030204" pitchFamily="34" charset="0"/>
                          <a:ea typeface="+mn-ea"/>
                          <a:cs typeface="Calibri" panose="020F0502020204030204" pitchFamily="34" charset="0"/>
                        </a:rPr>
                        <a:t>Non-binding, aspirational, leaves uncertainty as to powers and jurisdiction, may be merely postponing difficult discussions that must be had to ensure safe drinking water can be provided.</a:t>
                      </a:r>
                      <a:endParaRPr lang="en-CA" sz="1400" b="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83866289"/>
                  </a:ext>
                </a:extLst>
              </a:tr>
            </a:tbl>
          </a:graphicData>
        </a:graphic>
      </p:graphicFrame>
      <p:sp>
        <p:nvSpPr>
          <p:cNvPr id="5" name="Slide Number Placeholder 4">
            <a:extLst>
              <a:ext uri="{FF2B5EF4-FFF2-40B4-BE49-F238E27FC236}">
                <a16:creationId xmlns:a16="http://schemas.microsoft.com/office/drawing/2014/main" id="{429941E5-ED6D-420B-8E52-60AFBC2459EE}"/>
              </a:ext>
            </a:extLst>
          </p:cNvPr>
          <p:cNvSpPr>
            <a:spLocks noGrp="1"/>
          </p:cNvSpPr>
          <p:nvPr>
            <p:ph type="sldNum" sz="quarter" idx="11"/>
          </p:nvPr>
        </p:nvSpPr>
        <p:spPr>
          <a:xfrm>
            <a:off x="9550400" y="6553200"/>
            <a:ext cx="2641600" cy="304800"/>
          </a:xfrm>
        </p:spPr>
        <p:txBody>
          <a:bodyPr/>
          <a:lstStyle/>
          <a:p>
            <a:pPr>
              <a:defRPr/>
            </a:pPr>
            <a:fld id="{DEF533E7-A7AA-4797-8FD0-97534C5BFA41}" type="slidenum">
              <a:rPr lang="en-US" smtClean="0"/>
              <a:pPr>
                <a:defRPr/>
              </a:pPr>
              <a:t>3</a:t>
            </a:fld>
            <a:endParaRPr lang="en-US" dirty="0"/>
          </a:p>
        </p:txBody>
      </p:sp>
      <p:sp>
        <p:nvSpPr>
          <p:cNvPr id="3" name="Footer Placeholder 2">
            <a:extLst>
              <a:ext uri="{FF2B5EF4-FFF2-40B4-BE49-F238E27FC236}">
                <a16:creationId xmlns:a16="http://schemas.microsoft.com/office/drawing/2014/main" id="{C76BEE9D-762B-E749-98CE-A858719B99D9}"/>
              </a:ext>
            </a:extLst>
          </p:cNvPr>
          <p:cNvSpPr>
            <a:spLocks noGrp="1"/>
          </p:cNvSpPr>
          <p:nvPr>
            <p:ph type="ftr" sz="quarter" idx="10"/>
          </p:nvPr>
        </p:nvSpPr>
        <p:spPr>
          <a:xfrm>
            <a:off x="0" y="6553200"/>
            <a:ext cx="3860800" cy="304800"/>
          </a:xfrm>
        </p:spPr>
        <p:txBody>
          <a:bodyPr/>
          <a:lstStyle/>
          <a:p>
            <a:pPr>
              <a:defRPr/>
            </a:pPr>
            <a:r>
              <a:rPr lang="en-US"/>
              <a:t>Prepared May 14, 2019</a:t>
            </a:r>
            <a:endParaRPr lang="en-US" dirty="0"/>
          </a:p>
        </p:txBody>
      </p:sp>
    </p:spTree>
    <p:extLst>
      <p:ext uri="{BB962C8B-B14F-4D97-AF65-F5344CB8AC3E}">
        <p14:creationId xmlns:p14="http://schemas.microsoft.com/office/powerpoint/2010/main" val="30280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CEF-C542-4EEA-9C42-3760C04A2558}"/>
              </a:ext>
            </a:extLst>
          </p:cNvPr>
          <p:cNvSpPr>
            <a:spLocks noGrp="1"/>
          </p:cNvSpPr>
          <p:nvPr>
            <p:ph type="title"/>
          </p:nvPr>
        </p:nvSpPr>
        <p:spPr>
          <a:xfrm>
            <a:off x="2209800" y="1828800"/>
            <a:ext cx="7772400" cy="664368"/>
          </a:xfrm>
        </p:spPr>
        <p:txBody>
          <a:bodyPr/>
          <a:lstStyle/>
          <a:p>
            <a:pPr algn="ctr"/>
            <a:r>
              <a:rPr lang="en-CA" sz="2400" b="1" dirty="0">
                <a:solidFill>
                  <a:schemeClr val="accent1">
                    <a:lumMod val="50000"/>
                  </a:schemeClr>
                </a:solidFill>
                <a:cs typeface="Calibri" panose="020F0502020204030204" pitchFamily="34" charset="0"/>
              </a:rPr>
              <a:t>Creating First Nation’s Water Governance Institutions</a:t>
            </a:r>
          </a:p>
        </p:txBody>
      </p:sp>
      <p:graphicFrame>
        <p:nvGraphicFramePr>
          <p:cNvPr id="6" name="Content Placeholder 5">
            <a:extLst>
              <a:ext uri="{FF2B5EF4-FFF2-40B4-BE49-F238E27FC236}">
                <a16:creationId xmlns:a16="http://schemas.microsoft.com/office/drawing/2014/main" id="{E24FB24A-40C9-4169-91D9-AD0AB740A7DF}"/>
              </a:ext>
            </a:extLst>
          </p:cNvPr>
          <p:cNvGraphicFramePr>
            <a:graphicFrameLocks noGrp="1"/>
          </p:cNvGraphicFramePr>
          <p:nvPr>
            <p:ph sz="half" idx="1"/>
            <p:extLst>
              <p:ext uri="{D42A27DB-BD31-4B8C-83A1-F6EECF244321}">
                <p14:modId xmlns:p14="http://schemas.microsoft.com/office/powerpoint/2010/main" val="3844887839"/>
              </p:ext>
            </p:extLst>
          </p:nvPr>
        </p:nvGraphicFramePr>
        <p:xfrm>
          <a:off x="76199" y="2433202"/>
          <a:ext cx="12039601" cy="4206240"/>
        </p:xfrm>
        <a:graphic>
          <a:graphicData uri="http://schemas.openxmlformats.org/drawingml/2006/table">
            <a:tbl>
              <a:tblPr firstRow="1" bandRow="1">
                <a:tableStyleId>{5C22544A-7EE6-4342-B048-85BDC9FD1C3A}</a:tableStyleId>
              </a:tblPr>
              <a:tblGrid>
                <a:gridCol w="2785282">
                  <a:extLst>
                    <a:ext uri="{9D8B030D-6E8A-4147-A177-3AD203B41FA5}">
                      <a16:colId xmlns:a16="http://schemas.microsoft.com/office/drawing/2014/main" val="456547109"/>
                    </a:ext>
                  </a:extLst>
                </a:gridCol>
                <a:gridCol w="3504063">
                  <a:extLst>
                    <a:ext uri="{9D8B030D-6E8A-4147-A177-3AD203B41FA5}">
                      <a16:colId xmlns:a16="http://schemas.microsoft.com/office/drawing/2014/main" val="1379539022"/>
                    </a:ext>
                  </a:extLst>
                </a:gridCol>
                <a:gridCol w="2425890">
                  <a:extLst>
                    <a:ext uri="{9D8B030D-6E8A-4147-A177-3AD203B41FA5}">
                      <a16:colId xmlns:a16="http://schemas.microsoft.com/office/drawing/2014/main" val="1780125294"/>
                    </a:ext>
                  </a:extLst>
                </a:gridCol>
                <a:gridCol w="3324366">
                  <a:extLst>
                    <a:ext uri="{9D8B030D-6E8A-4147-A177-3AD203B41FA5}">
                      <a16:colId xmlns:a16="http://schemas.microsoft.com/office/drawing/2014/main" val="3640899026"/>
                    </a:ext>
                  </a:extLst>
                </a:gridCol>
              </a:tblGrid>
              <a:tr h="250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Calibri" panose="020F0502020204030204" pitchFamily="34" charset="0"/>
                          <a:cs typeface="Calibri" panose="020F0502020204030204" pitchFamily="34" charset="0"/>
                        </a:rPr>
                        <a:t>Option 1: Create a water governance approach and structure (i.e. First Nations Water Commission) in the legislation</a:t>
                      </a:r>
                      <a:endParaRPr lang="en-CA" sz="1400" b="1" i="0" dirty="0">
                        <a:latin typeface="Calibri" panose="020F0502020204030204" pitchFamily="34" charset="0"/>
                        <a:cs typeface="Calibri" panose="020F0502020204030204" pitchFamily="34" charset="0"/>
                      </a:endParaRPr>
                    </a:p>
                  </a:txBody>
                  <a:tcPr/>
                </a:tc>
                <a:tc>
                  <a:txBody>
                    <a:bodyPr/>
                    <a:lstStyle/>
                    <a:p>
                      <a:r>
                        <a:rPr lang="en-US" sz="14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2: Create a high-level approach and structure for First Nations water governance to be grow organically at the national level using a First Nations water commission</a:t>
                      </a:r>
                      <a:endParaRPr lang="en-CA" sz="1400" b="1" i="0" dirty="0">
                        <a:solidFill>
                          <a:schemeClr val="tx1"/>
                        </a:solidFill>
                        <a:latin typeface="Calibri" panose="020F0502020204030204" pitchFamily="34" charset="0"/>
                        <a:cs typeface="Calibri" panose="020F0502020204030204" pitchFamily="34" charset="0"/>
                      </a:endParaRPr>
                    </a:p>
                  </a:txBody>
                  <a:tcPr/>
                </a:tc>
                <a:tc>
                  <a:txBody>
                    <a:bodyPr/>
                    <a:lstStyle/>
                    <a:p>
                      <a:r>
                        <a:rPr lang="en-US" sz="14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3: Create an opt-in approach to exercising water governance.</a:t>
                      </a:r>
                      <a:endParaRPr lang="en-CA" sz="1400" b="1" i="0" dirty="0">
                        <a:solidFill>
                          <a:schemeClr val="tx1"/>
                        </a:solidFill>
                        <a:latin typeface="Calibri" panose="020F0502020204030204" pitchFamily="34" charset="0"/>
                        <a:cs typeface="Calibri" panose="020F0502020204030204" pitchFamily="34" charset="0"/>
                      </a:endParaRPr>
                    </a:p>
                  </a:txBody>
                  <a:tcPr/>
                </a:tc>
                <a:tc>
                  <a:txBody>
                    <a:bodyPr/>
                    <a:lstStyle/>
                    <a:p>
                      <a:r>
                        <a:rPr lang="en-CA" sz="1400" b="1" i="0" dirty="0">
                          <a:solidFill>
                            <a:schemeClr val="tx1"/>
                          </a:solidFill>
                          <a:latin typeface="Calibri" panose="020F0502020204030204" pitchFamily="34" charset="0"/>
                          <a:cs typeface="Calibri" panose="020F0502020204030204" pitchFamily="34" charset="0"/>
                        </a:rPr>
                        <a:t>Option 4: Don’t engage the water governance arrangements at all in the legislation</a:t>
                      </a:r>
                    </a:p>
                  </a:txBody>
                  <a:tcPr/>
                </a:tc>
                <a:extLst>
                  <a:ext uri="{0D108BD9-81ED-4DB2-BD59-A6C34878D82A}">
                    <a16:rowId xmlns:a16="http://schemas.microsoft.com/office/drawing/2014/main" val="4024732148"/>
                  </a:ext>
                </a:extLst>
              </a:tr>
              <a:tr h="304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a:t>
                      </a:r>
                      <a:r>
                        <a:rPr lang="en-GB" sz="1300" b="0" i="0" dirty="0">
                          <a:effectLst/>
                          <a:latin typeface="Calibri" panose="020F0502020204030204" pitchFamily="34" charset="0"/>
                          <a:ea typeface="Times New Roman" panose="02020603050405020304" pitchFamily="18" charset="0"/>
                        </a:rPr>
                        <a:t>Provides certainty and clarity to all parties; creates or improves First Nations institutional capacity; can be structured to support local, regional, and national approaches; ensures safe drinking water is in hands of First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00000"/>
                          </a:solidFill>
                          <a:latin typeface="Calibri" panose="020F0502020204030204" pitchFamily="34" charset="0"/>
                          <a:ea typeface="Calibri" panose="020F0502020204030204" pitchFamily="34" charset="0"/>
                          <a:cs typeface="Calibri" panose="020F0502020204030204" pitchFamily="34" charset="0"/>
                        </a:rPr>
                        <a:t>Cons: </a:t>
                      </a:r>
                      <a:r>
                        <a:rPr lang="en-GB" sz="1300" b="0" i="0" dirty="0">
                          <a:effectLst/>
                          <a:latin typeface="Calibri" panose="020F0502020204030204" pitchFamily="34" charset="0"/>
                          <a:ea typeface="Times New Roman" panose="02020603050405020304" pitchFamily="18" charset="0"/>
                        </a:rPr>
                        <a:t>If improperly created, may restrict flexibility and local innovative approaches, may be prejudicial to First Nations’ existing structures and work in progress.</a:t>
                      </a:r>
                      <a:endParaRPr lang="en-CA" sz="1300" b="0" i="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a:t>
                      </a:r>
                      <a:r>
                        <a:rPr lang="en-US" sz="1300" b="0" i="0" dirty="0">
                          <a:latin typeface="Calibri" panose="020F0502020204030204" pitchFamily="34" charset="0"/>
                          <a:ea typeface="Calibri" panose="020F0502020204030204" pitchFamily="34" charset="0"/>
                          <a:cs typeface="Calibri" panose="020F0502020204030204" pitchFamily="34" charset="0"/>
                        </a:rPr>
                        <a:t>Balances certainty and clarity with options to evolve organically, allows some national level governance with room for local approaches, helps address capacity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latin typeface="Calibri" panose="020F0502020204030204" pitchFamily="34" charset="0"/>
                          <a:ea typeface="Calibri" panose="020F0502020204030204" pitchFamily="34" charset="0"/>
                          <a:cs typeface="Calibri" panose="020F0502020204030204" pitchFamily="34" charset="0"/>
                        </a:rPr>
                        <a:t>Cons: Might create a centralized system that some Nations or regions don’t want, may be difficult to negotiate and may have strong opposition from provinces and territories; will need to be approached carefully to ensure that any delegation of authority to a centralized Commission is not used to undercut the Crown’s fiduciary responsibilities, to take inherent jurisdiction and authority from individual Nations, or to divert funding to FN’s and their existing organizations. </a:t>
                      </a:r>
                      <a:endParaRPr lang="en-CA" sz="1300" b="0" i="0" dirty="0">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a:t>
                      </a:r>
                      <a:r>
                        <a:rPr lang="en-US" sz="1300" b="0" i="0" dirty="0">
                          <a:latin typeface="Calibri" panose="020F0502020204030204" pitchFamily="34" charset="0"/>
                          <a:cs typeface="Calibri" panose="020F0502020204030204" pitchFamily="34" charset="0"/>
                        </a:rPr>
                        <a:t>Allows for local variability in readiness of First Nations</a:t>
                      </a:r>
                      <a:endParaRPr lang="en-US" sz="13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latin typeface="Calibri" panose="020F0502020204030204" pitchFamily="34" charset="0"/>
                          <a:cs typeface="Calibri" panose="020F0502020204030204" pitchFamily="34" charset="0"/>
                        </a:rPr>
                        <a:t>Cons: Creates a “patchwork” of systems </a:t>
                      </a:r>
                      <a:r>
                        <a:rPr lang="en-US" sz="1300" b="0" i="0">
                          <a:latin typeface="Calibri" panose="020F0502020204030204" pitchFamily="34" charset="0"/>
                          <a:cs typeface="Calibri" panose="020F0502020204030204" pitchFamily="34" charset="0"/>
                        </a:rPr>
                        <a:t>and approaches. </a:t>
                      </a:r>
                      <a:endParaRPr lang="en-CA"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Easier to accomplish, leaves space for creating governance arrangements in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3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Cons: </a:t>
                      </a:r>
                      <a:r>
                        <a:rPr lang="en-GB" sz="1300" b="0" i="0" dirty="0">
                          <a:effectLst/>
                          <a:latin typeface="Calibri" panose="020F0502020204030204" pitchFamily="34" charset="0"/>
                          <a:ea typeface="Times New Roman" panose="02020603050405020304" pitchFamily="18" charset="0"/>
                        </a:rPr>
                        <a:t>Fails to use this opportunity to make improvements to existing governance approaches, doesn’t provide any clarity on an approach or structures in future.  By default, may leave the administration of water regulation and funding to the same kind of ISC processes and policies which have hampered First Nations’ individual aspirations to attain and sustain clean water and wastewater.</a:t>
                      </a:r>
                      <a:endParaRPr lang="en-CA" sz="13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83866289"/>
                  </a:ext>
                </a:extLst>
              </a:tr>
            </a:tbl>
          </a:graphicData>
        </a:graphic>
      </p:graphicFrame>
      <p:sp>
        <p:nvSpPr>
          <p:cNvPr id="5" name="Slide Number Placeholder 4">
            <a:extLst>
              <a:ext uri="{FF2B5EF4-FFF2-40B4-BE49-F238E27FC236}">
                <a16:creationId xmlns:a16="http://schemas.microsoft.com/office/drawing/2014/main" id="{429941E5-ED6D-420B-8E52-60AFBC2459EE}"/>
              </a:ext>
            </a:extLst>
          </p:cNvPr>
          <p:cNvSpPr>
            <a:spLocks noGrp="1"/>
          </p:cNvSpPr>
          <p:nvPr>
            <p:ph type="sldNum" sz="quarter" idx="11"/>
          </p:nvPr>
        </p:nvSpPr>
        <p:spPr>
          <a:xfrm>
            <a:off x="9550400" y="6553200"/>
            <a:ext cx="2641600" cy="304800"/>
          </a:xfrm>
        </p:spPr>
        <p:txBody>
          <a:bodyPr/>
          <a:lstStyle/>
          <a:p>
            <a:pPr>
              <a:defRPr/>
            </a:pPr>
            <a:fld id="{DEF533E7-A7AA-4797-8FD0-97534C5BFA41}" type="slidenum">
              <a:rPr lang="en-US" smtClean="0"/>
              <a:pPr>
                <a:defRPr/>
              </a:pPr>
              <a:t>4</a:t>
            </a:fld>
            <a:endParaRPr lang="en-US" dirty="0"/>
          </a:p>
        </p:txBody>
      </p:sp>
      <p:sp>
        <p:nvSpPr>
          <p:cNvPr id="3" name="Footer Placeholder 2">
            <a:extLst>
              <a:ext uri="{FF2B5EF4-FFF2-40B4-BE49-F238E27FC236}">
                <a16:creationId xmlns:a16="http://schemas.microsoft.com/office/drawing/2014/main" id="{7AE293B0-326D-4A49-8B1B-3B0A89540E28}"/>
              </a:ext>
            </a:extLst>
          </p:cNvPr>
          <p:cNvSpPr>
            <a:spLocks noGrp="1"/>
          </p:cNvSpPr>
          <p:nvPr>
            <p:ph type="ftr" sz="quarter" idx="10"/>
          </p:nvPr>
        </p:nvSpPr>
        <p:spPr>
          <a:xfrm>
            <a:off x="0" y="6553200"/>
            <a:ext cx="3860800" cy="304800"/>
          </a:xfrm>
        </p:spPr>
        <p:txBody>
          <a:bodyPr/>
          <a:lstStyle/>
          <a:p>
            <a:pPr>
              <a:defRPr/>
            </a:pPr>
            <a:r>
              <a:rPr lang="en-US"/>
              <a:t>Prepared May 14, 2019</a:t>
            </a:r>
            <a:endParaRPr lang="en-US" dirty="0"/>
          </a:p>
        </p:txBody>
      </p:sp>
    </p:spTree>
    <p:extLst>
      <p:ext uri="{BB962C8B-B14F-4D97-AF65-F5344CB8AC3E}">
        <p14:creationId xmlns:p14="http://schemas.microsoft.com/office/powerpoint/2010/main" val="335762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CEF-C542-4EEA-9C42-3760C04A2558}"/>
              </a:ext>
            </a:extLst>
          </p:cNvPr>
          <p:cNvSpPr>
            <a:spLocks noGrp="1"/>
          </p:cNvSpPr>
          <p:nvPr>
            <p:ph type="title"/>
          </p:nvPr>
        </p:nvSpPr>
        <p:spPr>
          <a:xfrm>
            <a:off x="2209800" y="1892622"/>
            <a:ext cx="7772400" cy="838200"/>
          </a:xfrm>
        </p:spPr>
        <p:txBody>
          <a:bodyPr/>
          <a:lstStyle/>
          <a:p>
            <a:pPr algn="ctr"/>
            <a:r>
              <a:rPr lang="en-CA" sz="2400" b="1" dirty="0">
                <a:solidFill>
                  <a:schemeClr val="accent1">
                    <a:lumMod val="50000"/>
                  </a:schemeClr>
                </a:solidFill>
                <a:cs typeface="Calibri" panose="020F0502020204030204" pitchFamily="34" charset="0"/>
              </a:rPr>
              <a:t>Transboundary Governance: Decision Making with Provinces/Territories to Protect/Manage </a:t>
            </a:r>
            <a:r>
              <a:rPr lang="en-CA" sz="2400" b="1" dirty="0" err="1">
                <a:solidFill>
                  <a:schemeClr val="accent1">
                    <a:lumMod val="50000"/>
                  </a:schemeClr>
                </a:solidFill>
                <a:cs typeface="Calibri" panose="020F0502020204030204" pitchFamily="34" charset="0"/>
              </a:rPr>
              <a:t>Sourcewater</a:t>
            </a:r>
            <a:endParaRPr lang="en-CA" b="1" dirty="0">
              <a:solidFill>
                <a:schemeClr val="accent1">
                  <a:lumMod val="50000"/>
                </a:schemeClr>
              </a:solidFill>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E24FB24A-40C9-4169-91D9-AD0AB740A7DF}"/>
              </a:ext>
            </a:extLst>
          </p:cNvPr>
          <p:cNvGraphicFramePr>
            <a:graphicFrameLocks noGrp="1"/>
          </p:cNvGraphicFramePr>
          <p:nvPr>
            <p:ph sz="half" idx="1"/>
            <p:extLst>
              <p:ext uri="{D42A27DB-BD31-4B8C-83A1-F6EECF244321}">
                <p14:modId xmlns:p14="http://schemas.microsoft.com/office/powerpoint/2010/main" val="4190500000"/>
              </p:ext>
            </p:extLst>
          </p:nvPr>
        </p:nvGraphicFramePr>
        <p:xfrm>
          <a:off x="76200" y="2895600"/>
          <a:ext cx="12039600" cy="3962400"/>
        </p:xfrm>
        <a:graphic>
          <a:graphicData uri="http://schemas.openxmlformats.org/drawingml/2006/table">
            <a:tbl>
              <a:tblPr firstRow="1" bandRow="1">
                <a:tableStyleId>{5C22544A-7EE6-4342-B048-85BDC9FD1C3A}</a:tableStyleId>
              </a:tblPr>
              <a:tblGrid>
                <a:gridCol w="4013200">
                  <a:extLst>
                    <a:ext uri="{9D8B030D-6E8A-4147-A177-3AD203B41FA5}">
                      <a16:colId xmlns:a16="http://schemas.microsoft.com/office/drawing/2014/main" val="456547109"/>
                    </a:ext>
                  </a:extLst>
                </a:gridCol>
                <a:gridCol w="4013200">
                  <a:extLst>
                    <a:ext uri="{9D8B030D-6E8A-4147-A177-3AD203B41FA5}">
                      <a16:colId xmlns:a16="http://schemas.microsoft.com/office/drawing/2014/main" val="1379539022"/>
                    </a:ext>
                  </a:extLst>
                </a:gridCol>
                <a:gridCol w="4013200">
                  <a:extLst>
                    <a:ext uri="{9D8B030D-6E8A-4147-A177-3AD203B41FA5}">
                      <a16:colId xmlns:a16="http://schemas.microsoft.com/office/drawing/2014/main" val="1780125294"/>
                    </a:ext>
                  </a:extLst>
                </a:gridCol>
              </a:tblGrid>
              <a:tr h="1072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Calibri" panose="020F0502020204030204" pitchFamily="34" charset="0"/>
                          <a:cs typeface="Calibri" panose="020F0502020204030204" pitchFamily="34" charset="0"/>
                        </a:rPr>
                        <a:t>Option 1:  Confirm that the legislation supports First Nation’s exercising their jurisdiction and protect off-reserve source water through agreements made with other Crown governments</a:t>
                      </a:r>
                      <a:endParaRPr lang="en-CA" sz="1600" b="1" i="0" dirty="0">
                        <a:latin typeface="Calibri" panose="020F0502020204030204" pitchFamily="34" charset="0"/>
                        <a:cs typeface="Calibri" panose="020F0502020204030204" pitchFamily="34" charset="0"/>
                      </a:endParaRPr>
                    </a:p>
                  </a:txBody>
                  <a:tcPr/>
                </a:tc>
                <a:tc>
                  <a:txBody>
                    <a:bodyPr/>
                    <a:lstStyle/>
                    <a:p>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2: Set out First Nations jurisdiction to protect source waters off-reserve</a:t>
                      </a:r>
                      <a:endParaRPr lang="en-CA" sz="1600" b="1" i="0" dirty="0">
                        <a:solidFill>
                          <a:schemeClr val="tx1"/>
                        </a:solidFill>
                        <a:latin typeface="Calibri" panose="020F0502020204030204" pitchFamily="34" charset="0"/>
                        <a:cs typeface="Calibri" panose="020F0502020204030204" pitchFamily="34" charset="0"/>
                      </a:endParaRPr>
                    </a:p>
                  </a:txBody>
                  <a:tcPr/>
                </a:tc>
                <a:tc>
                  <a:txBody>
                    <a:bodyPr/>
                    <a:lstStyle/>
                    <a:p>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3: Don’t acknowledge First Nations jurisdiction in the legislation</a:t>
                      </a:r>
                      <a:endParaRPr lang="en-CA" sz="1600" b="1" i="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24732148"/>
                  </a:ext>
                </a:extLst>
              </a:tr>
              <a:tr h="2585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GB" sz="1400" b="0" i="0" dirty="0">
                          <a:effectLst/>
                          <a:latin typeface="Calibri" panose="020F0502020204030204" pitchFamily="34" charset="0"/>
                          <a:ea typeface="Times New Roman" panose="02020603050405020304" pitchFamily="18" charset="0"/>
                        </a:rPr>
                        <a:t>Agreements would provide sufficient mutually agreed clarity to ensure source waters are protected; not defining First Nations jurisdiction just acknowledging their power to make agreements with Crown governments; this clause is not in danger of federal overreach into provincial jurisdiction.</a:t>
                      </a:r>
                      <a:endParaRPr lang="en-CA" sz="14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i="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 Agreement is not mandatory and so may be exceedingly difficult to negotiate with oppositional provincial governments</a:t>
                      </a:r>
                      <a:endParaRPr lang="en-CA" sz="14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i="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US" sz="1400" b="0" i="0" dirty="0">
                          <a:latin typeface="Calibri" panose="020F0502020204030204" pitchFamily="34" charset="0"/>
                          <a:cs typeface="Calibri" panose="020F0502020204030204" pitchFamily="34" charset="0"/>
                        </a:rPr>
                        <a:t>First Nations jurisdiction is acknowledged and implementable; avoids litigation to implement jurisdiction</a:t>
                      </a:r>
                      <a:endParaRPr lang="en-US" sz="14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Calibri" panose="020F0502020204030204" pitchFamily="34" charset="0"/>
                          <a:ea typeface="Calibri" panose="020F0502020204030204" pitchFamily="34" charset="0"/>
                          <a:cs typeface="Calibri" panose="020F0502020204030204" pitchFamily="34" charset="0"/>
                        </a:rPr>
                        <a:t>Cons: </a:t>
                      </a:r>
                      <a:r>
                        <a:rPr lang="en-GB" sz="1400" b="0" i="0" dirty="0">
                          <a:effectLst/>
                          <a:latin typeface="Calibri" panose="020F0502020204030204" pitchFamily="34" charset="0"/>
                          <a:ea typeface="Times New Roman" panose="02020603050405020304" pitchFamily="18" charset="0"/>
                        </a:rPr>
                        <a:t>Likely to be opposed by provinces and territories and this provision would be seen as federal overreach without provincial / territorial agreement. </a:t>
                      </a:r>
                      <a:endParaRPr lang="en-CA" sz="1400" b="0" i="0" dirty="0">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Easily accomplished, theoretically leaves space to negotiate/create arrangements with other orders of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Calibri" panose="020F0502020204030204" pitchFamily="34" charset="0"/>
                          <a:cs typeface="Calibri" panose="020F0502020204030204" pitchFamily="34" charset="0"/>
                        </a:rPr>
                        <a:t>Cons: Silence may be interpreted as </a:t>
                      </a:r>
                      <a:r>
                        <a:rPr lang="en-GB" sz="1400" b="0" i="0" kern="1200" dirty="0">
                          <a:solidFill>
                            <a:schemeClr val="dk1"/>
                          </a:solidFill>
                          <a:effectLst/>
                          <a:latin typeface="Calibri" panose="020F0502020204030204" pitchFamily="34" charset="0"/>
                          <a:ea typeface="+mn-ea"/>
                          <a:cs typeface="Calibri" panose="020F0502020204030204" pitchFamily="34" charset="0"/>
                        </a:rPr>
                        <a:t>acquiescence in an asserted lack of jurisdiction which is problematic, particularly in provinces where the provinces/territories assert unqualified “ownership” over water resources, fails to seize a powerful legislative opportunity to provide clarity/instruction to other orders of government.</a:t>
                      </a:r>
                      <a:endParaRPr lang="en-CA" sz="1400" b="0" i="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dirty="0"/>
                    </a:p>
                  </a:txBody>
                  <a:tcPr/>
                </a:tc>
                <a:extLst>
                  <a:ext uri="{0D108BD9-81ED-4DB2-BD59-A6C34878D82A}">
                    <a16:rowId xmlns:a16="http://schemas.microsoft.com/office/drawing/2014/main" val="1583866289"/>
                  </a:ext>
                </a:extLst>
              </a:tr>
            </a:tbl>
          </a:graphicData>
        </a:graphic>
      </p:graphicFrame>
      <p:sp>
        <p:nvSpPr>
          <p:cNvPr id="5" name="Slide Number Placeholder 4">
            <a:extLst>
              <a:ext uri="{FF2B5EF4-FFF2-40B4-BE49-F238E27FC236}">
                <a16:creationId xmlns:a16="http://schemas.microsoft.com/office/drawing/2014/main" id="{429941E5-ED6D-420B-8E52-60AFBC2459EE}"/>
              </a:ext>
            </a:extLst>
          </p:cNvPr>
          <p:cNvSpPr>
            <a:spLocks noGrp="1"/>
          </p:cNvSpPr>
          <p:nvPr>
            <p:ph type="sldNum" sz="quarter" idx="11"/>
          </p:nvPr>
        </p:nvSpPr>
        <p:spPr>
          <a:xfrm>
            <a:off x="9550400" y="6553200"/>
            <a:ext cx="2641600" cy="304800"/>
          </a:xfrm>
        </p:spPr>
        <p:txBody>
          <a:bodyPr/>
          <a:lstStyle/>
          <a:p>
            <a:pPr>
              <a:defRPr/>
            </a:pPr>
            <a:fld id="{DEF533E7-A7AA-4797-8FD0-97534C5BFA41}" type="slidenum">
              <a:rPr lang="en-US" smtClean="0"/>
              <a:pPr>
                <a:defRPr/>
              </a:pPr>
              <a:t>5</a:t>
            </a:fld>
            <a:endParaRPr lang="en-US" dirty="0"/>
          </a:p>
        </p:txBody>
      </p:sp>
      <p:sp>
        <p:nvSpPr>
          <p:cNvPr id="3" name="Footer Placeholder 2">
            <a:extLst>
              <a:ext uri="{FF2B5EF4-FFF2-40B4-BE49-F238E27FC236}">
                <a16:creationId xmlns:a16="http://schemas.microsoft.com/office/drawing/2014/main" id="{5582611F-DAF4-4942-9D81-CBB904535412}"/>
              </a:ext>
            </a:extLst>
          </p:cNvPr>
          <p:cNvSpPr>
            <a:spLocks noGrp="1"/>
          </p:cNvSpPr>
          <p:nvPr>
            <p:ph type="ftr" sz="quarter" idx="10"/>
          </p:nvPr>
        </p:nvSpPr>
        <p:spPr>
          <a:xfrm>
            <a:off x="0" y="6553200"/>
            <a:ext cx="3860800" cy="304800"/>
          </a:xfrm>
        </p:spPr>
        <p:txBody>
          <a:bodyPr/>
          <a:lstStyle/>
          <a:p>
            <a:pPr>
              <a:defRPr/>
            </a:pPr>
            <a:r>
              <a:rPr lang="en-US"/>
              <a:t>Prepared May 14, 2019</a:t>
            </a:r>
            <a:endParaRPr lang="en-US" dirty="0"/>
          </a:p>
        </p:txBody>
      </p:sp>
    </p:spTree>
    <p:extLst>
      <p:ext uri="{BB962C8B-B14F-4D97-AF65-F5344CB8AC3E}">
        <p14:creationId xmlns:p14="http://schemas.microsoft.com/office/powerpoint/2010/main" val="194537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CEF-C542-4EEA-9C42-3760C04A2558}"/>
              </a:ext>
            </a:extLst>
          </p:cNvPr>
          <p:cNvSpPr>
            <a:spLocks noGrp="1"/>
          </p:cNvSpPr>
          <p:nvPr>
            <p:ph type="title"/>
          </p:nvPr>
        </p:nvSpPr>
        <p:spPr>
          <a:xfrm>
            <a:off x="2247900" y="1752599"/>
            <a:ext cx="7772400" cy="747423"/>
          </a:xfrm>
        </p:spPr>
        <p:txBody>
          <a:bodyPr/>
          <a:lstStyle/>
          <a:p>
            <a:pPr algn="ctr"/>
            <a:r>
              <a:rPr lang="en-CA" sz="2400" b="1" dirty="0">
                <a:solidFill>
                  <a:schemeClr val="accent1">
                    <a:lumMod val="50000"/>
                  </a:schemeClr>
                </a:solidFill>
                <a:cs typeface="Calibri" panose="020F0502020204030204" pitchFamily="34" charset="0"/>
              </a:rPr>
              <a:t>Financing Safe Drinking Water and Wastewater</a:t>
            </a:r>
          </a:p>
        </p:txBody>
      </p:sp>
      <p:graphicFrame>
        <p:nvGraphicFramePr>
          <p:cNvPr id="6" name="Content Placeholder 5">
            <a:extLst>
              <a:ext uri="{FF2B5EF4-FFF2-40B4-BE49-F238E27FC236}">
                <a16:creationId xmlns:a16="http://schemas.microsoft.com/office/drawing/2014/main" id="{E24FB24A-40C9-4169-91D9-AD0AB740A7DF}"/>
              </a:ext>
            </a:extLst>
          </p:cNvPr>
          <p:cNvGraphicFramePr>
            <a:graphicFrameLocks noGrp="1"/>
          </p:cNvGraphicFramePr>
          <p:nvPr>
            <p:ph sz="half" idx="1"/>
            <p:extLst>
              <p:ext uri="{D42A27DB-BD31-4B8C-83A1-F6EECF244321}">
                <p14:modId xmlns:p14="http://schemas.microsoft.com/office/powerpoint/2010/main" val="3032808241"/>
              </p:ext>
            </p:extLst>
          </p:nvPr>
        </p:nvGraphicFramePr>
        <p:xfrm>
          <a:off x="0" y="2500022"/>
          <a:ext cx="12192000" cy="434583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56547109"/>
                    </a:ext>
                  </a:extLst>
                </a:gridCol>
                <a:gridCol w="3981061">
                  <a:extLst>
                    <a:ext uri="{9D8B030D-6E8A-4147-A177-3AD203B41FA5}">
                      <a16:colId xmlns:a16="http://schemas.microsoft.com/office/drawing/2014/main" val="1379539022"/>
                    </a:ext>
                  </a:extLst>
                </a:gridCol>
                <a:gridCol w="4146939">
                  <a:extLst>
                    <a:ext uri="{9D8B030D-6E8A-4147-A177-3AD203B41FA5}">
                      <a16:colId xmlns:a16="http://schemas.microsoft.com/office/drawing/2014/main" val="1780125294"/>
                    </a:ext>
                  </a:extLst>
                </a:gridCol>
              </a:tblGrid>
              <a:tr h="1261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Calibri" panose="020F0502020204030204" pitchFamily="34" charset="0"/>
                          <a:cs typeface="Calibri" panose="020F0502020204030204" pitchFamily="34" charset="0"/>
                        </a:rPr>
                        <a:t>Option 1: </a:t>
                      </a:r>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Create a national funding mechanism (such as FNII or similar regarding water) to apply to all First Nations under the legislation</a:t>
                      </a:r>
                      <a:endParaRPr lang="en-CA" sz="1600" b="1" i="0" dirty="0">
                        <a:solidFill>
                          <a:schemeClr val="tx1"/>
                        </a:solidFill>
                        <a:latin typeface="Calibri" panose="020F0502020204030204" pitchFamily="34" charset="0"/>
                        <a:cs typeface="Calibri" panose="020F0502020204030204" pitchFamily="34" charset="0"/>
                      </a:endParaRPr>
                    </a:p>
                  </a:txBody>
                  <a:tcPr/>
                </a:tc>
                <a:tc>
                  <a:txBody>
                    <a:bodyPr/>
                    <a:lstStyle/>
                    <a:p>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2: Create a partial funding arrangement that defines principles and approaches (i.e. a commitment to actual cost funding and asset management) but does not define specific processes for financing</a:t>
                      </a:r>
                      <a:endParaRPr lang="en-CA" sz="1600" b="1" i="0" dirty="0">
                        <a:solidFill>
                          <a:schemeClr val="tx1"/>
                        </a:solidFill>
                        <a:latin typeface="Calibri" panose="020F0502020204030204" pitchFamily="34" charset="0"/>
                        <a:cs typeface="Calibri" panose="020F0502020204030204" pitchFamily="34" charset="0"/>
                      </a:endParaRPr>
                    </a:p>
                  </a:txBody>
                  <a:tcPr/>
                </a:tc>
                <a:tc>
                  <a:txBody>
                    <a:bodyPr/>
                    <a:lstStyle/>
                    <a:p>
                      <a:r>
                        <a:rPr lang="en-US" sz="16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3: Don’t address financing mechanisms in the new legislation</a:t>
                      </a:r>
                      <a:endParaRPr lang="en-CA" sz="1600" b="1" i="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24732148"/>
                  </a:ext>
                </a:extLst>
              </a:tr>
              <a:tr h="2791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US" sz="1400" b="0" i="0" dirty="0">
                          <a:latin typeface="Calibri" panose="020F0502020204030204" pitchFamily="34" charset="0"/>
                          <a:ea typeface="Calibri" panose="020F0502020204030204" pitchFamily="34" charset="0"/>
                          <a:cs typeface="Calibri" panose="020F0502020204030204" pitchFamily="34" charset="0"/>
                        </a:rPr>
                        <a:t>Provides certainty and clarity to all parties, predictable, transparent, and likely to get Crown buy-in in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00000"/>
                          </a:solidFill>
                          <a:latin typeface="Calibri" panose="020F0502020204030204" pitchFamily="34" charset="0"/>
                          <a:ea typeface="Calibri" panose="020F0502020204030204" pitchFamily="34" charset="0"/>
                          <a:cs typeface="Calibri" panose="020F0502020204030204" pitchFamily="34" charset="0"/>
                        </a:rPr>
                        <a:t>Cons: May not be flexible enough, may be rejected by First Nations</a:t>
                      </a:r>
                      <a:endParaRPr lang="en-CA" sz="1400" b="0" i="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US" sz="1400" b="0" i="0" dirty="0">
                          <a:latin typeface="Calibri" panose="020F0502020204030204" pitchFamily="34" charset="0"/>
                          <a:ea typeface="Calibri" panose="020F0502020204030204" pitchFamily="34" charset="0"/>
                          <a:cs typeface="Calibri" panose="020F0502020204030204" pitchFamily="34" charset="0"/>
                        </a:rPr>
                        <a:t>Helps create some certainty while allowing for some flexibility and innovation, could be structured as a transitional approach while a more permanent solution and/or structure continues to be negotiated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Calibri" panose="020F0502020204030204" pitchFamily="34" charset="0"/>
                          <a:ea typeface="Calibri" panose="020F0502020204030204" pitchFamily="34" charset="0"/>
                          <a:cs typeface="Calibri" panose="020F0502020204030204" pitchFamily="34" charset="0"/>
                        </a:rPr>
                        <a:t>Cons: Doesn’t create a guarantee for First Nations and risks that by default administration will fall to ISC policies that have frustrated First Nations’ aspirations and held important projects up for years</a:t>
                      </a:r>
                      <a:endParaRPr lang="en-CA" sz="1400" b="0" i="0" dirty="0">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latin typeface="Calibri" panose="020F0502020204030204" pitchFamily="34" charset="0"/>
                          <a:cs typeface="Calibri" panose="020F0502020204030204" pitchFamily="34" charset="0"/>
                        </a:rPr>
                        <a:t>Pros: </a:t>
                      </a:r>
                      <a:r>
                        <a:rPr lang="en-US" sz="1400" b="0" i="0" dirty="0">
                          <a:latin typeface="Calibri" panose="020F0502020204030204" pitchFamily="34" charset="0"/>
                          <a:ea typeface="Calibri" panose="020F0502020204030204" pitchFamily="34" charset="0"/>
                          <a:cs typeface="Calibri" panose="020F0502020204030204" pitchFamily="34" charset="0"/>
                        </a:rPr>
                        <a:t>Easy to achieve as it is the Crown’s preferred option, allows for different financing arrangements to be created potentially</a:t>
                      </a:r>
                      <a:endParaRPr lang="en-US" sz="14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Calibri" panose="020F0502020204030204" pitchFamily="34" charset="0"/>
                          <a:cs typeface="Calibri" panose="020F0502020204030204" pitchFamily="34" charset="0"/>
                        </a:rPr>
                        <a:t>Cons: </a:t>
                      </a:r>
                      <a:r>
                        <a:rPr lang="en-US" sz="1400" b="0" i="0" dirty="0">
                          <a:latin typeface="Calibri" panose="020F0502020204030204" pitchFamily="34" charset="0"/>
                          <a:ea typeface="Calibri" panose="020F0502020204030204" pitchFamily="34" charset="0"/>
                          <a:cs typeface="Calibri" panose="020F0502020204030204" pitchFamily="34" charset="0"/>
                        </a:rPr>
                        <a:t>Fails to use this legislative reform to achieve some certainty for First Nations, perpetuates the unacceptable status-quo, and risks that by default administration will fall to ISC policies that have frustrated FN’s aspirations and held important projects up for years</a:t>
                      </a:r>
                      <a:endParaRPr lang="en-CA" sz="1400" dirty="0"/>
                    </a:p>
                  </a:txBody>
                  <a:tcPr/>
                </a:tc>
                <a:extLst>
                  <a:ext uri="{0D108BD9-81ED-4DB2-BD59-A6C34878D82A}">
                    <a16:rowId xmlns:a16="http://schemas.microsoft.com/office/drawing/2014/main" val="1583866289"/>
                  </a:ext>
                </a:extLst>
              </a:tr>
            </a:tbl>
          </a:graphicData>
        </a:graphic>
      </p:graphicFrame>
      <p:sp>
        <p:nvSpPr>
          <p:cNvPr id="5" name="Slide Number Placeholder 4">
            <a:extLst>
              <a:ext uri="{FF2B5EF4-FFF2-40B4-BE49-F238E27FC236}">
                <a16:creationId xmlns:a16="http://schemas.microsoft.com/office/drawing/2014/main" id="{429941E5-ED6D-420B-8E52-60AFBC2459EE}"/>
              </a:ext>
            </a:extLst>
          </p:cNvPr>
          <p:cNvSpPr>
            <a:spLocks noGrp="1"/>
          </p:cNvSpPr>
          <p:nvPr>
            <p:ph type="sldNum" sz="quarter" idx="11"/>
          </p:nvPr>
        </p:nvSpPr>
        <p:spPr>
          <a:xfrm>
            <a:off x="9550400" y="6553200"/>
            <a:ext cx="2641600" cy="304800"/>
          </a:xfrm>
        </p:spPr>
        <p:txBody>
          <a:bodyPr/>
          <a:lstStyle/>
          <a:p>
            <a:pPr>
              <a:defRPr/>
            </a:pPr>
            <a:fld id="{DEF533E7-A7AA-4797-8FD0-97534C5BFA41}" type="slidenum">
              <a:rPr lang="en-US" smtClean="0"/>
              <a:pPr>
                <a:defRPr/>
              </a:pPr>
              <a:t>6</a:t>
            </a:fld>
            <a:endParaRPr lang="en-US" dirty="0"/>
          </a:p>
        </p:txBody>
      </p:sp>
      <p:sp>
        <p:nvSpPr>
          <p:cNvPr id="3" name="Footer Placeholder 2">
            <a:extLst>
              <a:ext uri="{FF2B5EF4-FFF2-40B4-BE49-F238E27FC236}">
                <a16:creationId xmlns:a16="http://schemas.microsoft.com/office/drawing/2014/main" id="{60DD2FAA-F523-DA4D-8079-E317AFF948F1}"/>
              </a:ext>
            </a:extLst>
          </p:cNvPr>
          <p:cNvSpPr>
            <a:spLocks noGrp="1"/>
          </p:cNvSpPr>
          <p:nvPr>
            <p:ph type="ftr" sz="quarter" idx="10"/>
          </p:nvPr>
        </p:nvSpPr>
        <p:spPr>
          <a:xfrm>
            <a:off x="0" y="6553200"/>
            <a:ext cx="3860800" cy="304800"/>
          </a:xfrm>
        </p:spPr>
        <p:txBody>
          <a:bodyPr/>
          <a:lstStyle/>
          <a:p>
            <a:pPr>
              <a:defRPr/>
            </a:pPr>
            <a:r>
              <a:rPr lang="en-US"/>
              <a:t>Prepared May 14, 2019</a:t>
            </a:r>
            <a:endParaRPr lang="en-US" dirty="0"/>
          </a:p>
        </p:txBody>
      </p:sp>
    </p:spTree>
    <p:extLst>
      <p:ext uri="{BB962C8B-B14F-4D97-AF65-F5344CB8AC3E}">
        <p14:creationId xmlns:p14="http://schemas.microsoft.com/office/powerpoint/2010/main" val="269932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CEF-C542-4EEA-9C42-3760C04A2558}"/>
              </a:ext>
            </a:extLst>
          </p:cNvPr>
          <p:cNvSpPr>
            <a:spLocks noGrp="1"/>
          </p:cNvSpPr>
          <p:nvPr>
            <p:ph type="title"/>
          </p:nvPr>
        </p:nvSpPr>
        <p:spPr>
          <a:xfrm>
            <a:off x="1828799" y="1752600"/>
            <a:ext cx="8534401" cy="533400"/>
          </a:xfrm>
        </p:spPr>
        <p:txBody>
          <a:bodyPr/>
          <a:lstStyle/>
          <a:p>
            <a:pPr algn="ctr"/>
            <a:r>
              <a:rPr lang="en-CA" sz="2400" b="1" dirty="0">
                <a:solidFill>
                  <a:schemeClr val="accent1">
                    <a:lumMod val="50000"/>
                  </a:schemeClr>
                </a:solidFill>
                <a:cs typeface="Calibri" panose="020F0502020204030204" pitchFamily="34" charset="0"/>
              </a:rPr>
              <a:t>Ensuring the Provision of Safe Drinking Water and Sanitation</a:t>
            </a:r>
          </a:p>
        </p:txBody>
      </p:sp>
      <p:graphicFrame>
        <p:nvGraphicFramePr>
          <p:cNvPr id="6" name="Content Placeholder 5">
            <a:extLst>
              <a:ext uri="{FF2B5EF4-FFF2-40B4-BE49-F238E27FC236}">
                <a16:creationId xmlns:a16="http://schemas.microsoft.com/office/drawing/2014/main" id="{E24FB24A-40C9-4169-91D9-AD0AB740A7DF}"/>
              </a:ext>
            </a:extLst>
          </p:cNvPr>
          <p:cNvGraphicFramePr>
            <a:graphicFrameLocks noGrp="1"/>
          </p:cNvGraphicFramePr>
          <p:nvPr>
            <p:ph sz="half" idx="1"/>
            <p:extLst>
              <p:ext uri="{D42A27DB-BD31-4B8C-83A1-F6EECF244321}">
                <p14:modId xmlns:p14="http://schemas.microsoft.com/office/powerpoint/2010/main" val="403008202"/>
              </p:ext>
            </p:extLst>
          </p:nvPr>
        </p:nvGraphicFramePr>
        <p:xfrm>
          <a:off x="0" y="2362200"/>
          <a:ext cx="12192000" cy="4360554"/>
        </p:xfrm>
        <a:graphic>
          <a:graphicData uri="http://schemas.openxmlformats.org/drawingml/2006/table">
            <a:tbl>
              <a:tblPr firstRow="1" bandRow="1">
                <a:tableStyleId>{5C22544A-7EE6-4342-B048-85BDC9FD1C3A}</a:tableStyleId>
              </a:tblPr>
              <a:tblGrid>
                <a:gridCol w="2878667">
                  <a:extLst>
                    <a:ext uri="{9D8B030D-6E8A-4147-A177-3AD203B41FA5}">
                      <a16:colId xmlns:a16="http://schemas.microsoft.com/office/drawing/2014/main" val="456547109"/>
                    </a:ext>
                  </a:extLst>
                </a:gridCol>
                <a:gridCol w="2794000">
                  <a:extLst>
                    <a:ext uri="{9D8B030D-6E8A-4147-A177-3AD203B41FA5}">
                      <a16:colId xmlns:a16="http://schemas.microsoft.com/office/drawing/2014/main" val="1379539022"/>
                    </a:ext>
                  </a:extLst>
                </a:gridCol>
                <a:gridCol w="2870025">
                  <a:extLst>
                    <a:ext uri="{9D8B030D-6E8A-4147-A177-3AD203B41FA5}">
                      <a16:colId xmlns:a16="http://schemas.microsoft.com/office/drawing/2014/main" val="1780125294"/>
                    </a:ext>
                  </a:extLst>
                </a:gridCol>
                <a:gridCol w="3649308">
                  <a:extLst>
                    <a:ext uri="{9D8B030D-6E8A-4147-A177-3AD203B41FA5}">
                      <a16:colId xmlns:a16="http://schemas.microsoft.com/office/drawing/2014/main" val="2456255186"/>
                    </a:ext>
                  </a:extLst>
                </a:gridCol>
              </a:tblGrid>
              <a:tr h="98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Calibri" panose="020F0502020204030204" pitchFamily="34" charset="0"/>
                          <a:cs typeface="Calibri" panose="020F0502020204030204" pitchFamily="34" charset="0"/>
                        </a:rPr>
                        <a:t>Option 1: Set standards for operations that apply to all First Nations across Canada</a:t>
                      </a:r>
                      <a:endParaRPr lang="en-CA" sz="1400" b="1" i="0" dirty="0">
                        <a:solidFill>
                          <a:schemeClr val="tx1"/>
                        </a:solidFill>
                        <a:latin typeface="Calibri" panose="020F0502020204030204" pitchFamily="34" charset="0"/>
                        <a:cs typeface="Calibri" panose="020F0502020204030204" pitchFamily="34" charset="0"/>
                      </a:endParaRPr>
                    </a:p>
                  </a:txBody>
                  <a:tcPr/>
                </a:tc>
                <a:tc>
                  <a:txBody>
                    <a:bodyPr/>
                    <a:lstStyle/>
                    <a:p>
                      <a:r>
                        <a:rPr lang="en-US" sz="14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2: Define a process for creating regional/local standards</a:t>
                      </a:r>
                      <a:endParaRPr lang="en-CA" sz="1400" b="1" i="0" dirty="0">
                        <a:solidFill>
                          <a:schemeClr val="tx1"/>
                        </a:solidFill>
                        <a:latin typeface="Calibri" panose="020F0502020204030204" pitchFamily="34" charset="0"/>
                        <a:cs typeface="Calibri" panose="020F0502020204030204" pitchFamily="34" charset="0"/>
                      </a:endParaRPr>
                    </a:p>
                  </a:txBody>
                  <a:tcPr/>
                </a:tc>
                <a:tc>
                  <a:txBody>
                    <a:bodyPr/>
                    <a:lstStyle/>
                    <a:p>
                      <a:r>
                        <a:rPr lang="en-US" sz="1400" b="1" i="0" dirty="0">
                          <a:solidFill>
                            <a:schemeClr val="tx1"/>
                          </a:solidFill>
                          <a:latin typeface="Calibri" panose="020F0502020204030204" pitchFamily="34" charset="0"/>
                          <a:ea typeface="Calibri" panose="020F0502020204030204" pitchFamily="34" charset="0"/>
                          <a:cs typeface="Calibri" panose="020F0502020204030204" pitchFamily="34" charset="0"/>
                        </a:rPr>
                        <a:t>Option 3: Do not address standards directly in the legislation or regulations</a:t>
                      </a:r>
                      <a:endParaRPr lang="en-CA" sz="1400" b="1" i="0" dirty="0">
                        <a:solidFill>
                          <a:schemeClr val="tx1"/>
                        </a:solidFill>
                        <a:latin typeface="Calibri" panose="020F0502020204030204" pitchFamily="34" charset="0"/>
                        <a:cs typeface="Calibri" panose="020F0502020204030204" pitchFamily="34" charset="0"/>
                      </a:endParaRPr>
                    </a:p>
                  </a:txBody>
                  <a:tcPr/>
                </a:tc>
                <a:tc>
                  <a:txBody>
                    <a:bodyPr/>
                    <a:lstStyle/>
                    <a:p>
                      <a:r>
                        <a:rPr lang="en-CA" sz="1400" b="1" i="0" dirty="0">
                          <a:solidFill>
                            <a:schemeClr val="tx1"/>
                          </a:solidFill>
                          <a:latin typeface="Calibri" panose="020F0502020204030204" pitchFamily="34" charset="0"/>
                          <a:cs typeface="Calibri" panose="020F0502020204030204" pitchFamily="34" charset="0"/>
                        </a:rPr>
                        <a:t>Option 4: Define some national standards and delineate others for local/regional development</a:t>
                      </a:r>
                    </a:p>
                  </a:txBody>
                  <a:tcPr/>
                </a:tc>
                <a:extLst>
                  <a:ext uri="{0D108BD9-81ED-4DB2-BD59-A6C34878D82A}">
                    <a16:rowId xmlns:a16="http://schemas.microsoft.com/office/drawing/2014/main" val="4024732148"/>
                  </a:ext>
                </a:extLst>
              </a:tr>
              <a:tr h="3378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a:t>
                      </a:r>
                      <a:r>
                        <a:rPr lang="en-US" sz="1300" b="0" i="0" dirty="0">
                          <a:latin typeface="Calibri" panose="020F0502020204030204" pitchFamily="34" charset="0"/>
                          <a:ea typeface="Calibri" panose="020F0502020204030204" pitchFamily="34" charset="0"/>
                          <a:cs typeface="Calibri" panose="020F0502020204030204" pitchFamily="34" charset="0"/>
                        </a:rPr>
                        <a:t>Provides clarity and transparency to all parties, could allow for streamlining of standards and processes to make operations and training easier and cheaper, will likely appeal to the Crown and be able to attract buy-in; most transparent way to ensure safe drinking water; creates legal obligations that trigger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00000"/>
                          </a:solidFill>
                          <a:latin typeface="Calibri" panose="020F0502020204030204" pitchFamily="34" charset="0"/>
                          <a:ea typeface="Calibri" panose="020F0502020204030204" pitchFamily="34" charset="0"/>
                          <a:cs typeface="Calibri" panose="020F0502020204030204" pitchFamily="34" charset="0"/>
                        </a:rPr>
                        <a:t>Cons: </a:t>
                      </a:r>
                      <a:r>
                        <a:rPr lang="en-US" sz="1300" b="0" i="0" dirty="0">
                          <a:latin typeface="Calibri" panose="020F0502020204030204" pitchFamily="34" charset="0"/>
                          <a:ea typeface="Calibri" panose="020F0502020204030204" pitchFamily="34" charset="0"/>
                          <a:cs typeface="Calibri" panose="020F0502020204030204" pitchFamily="34" charset="0"/>
                        </a:rPr>
                        <a:t>Nations may resist these standards, complex to create and negotiate a full body of standards, ignores the reality of different local conditions and interacting with different provincial regimes</a:t>
                      </a:r>
                      <a:endParaRPr lang="en-CA" sz="1300" b="0" i="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a:t>
                      </a:r>
                      <a:r>
                        <a:rPr lang="en-US" sz="1300" b="0" i="0" dirty="0">
                          <a:latin typeface="Calibri" panose="020F0502020204030204" pitchFamily="34" charset="0"/>
                          <a:ea typeface="Calibri" panose="020F0502020204030204" pitchFamily="34" charset="0"/>
                          <a:cs typeface="Calibri" panose="020F0502020204030204" pitchFamily="34" charset="0"/>
                        </a:rPr>
                        <a:t>Balances national approaches with regional innovation and definition, utilizes the legislative reform opportunity without imposing standards on First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latin typeface="Calibri" panose="020F0502020204030204" pitchFamily="34" charset="0"/>
                          <a:ea typeface="Calibri" panose="020F0502020204030204" pitchFamily="34" charset="0"/>
                          <a:cs typeface="Calibri" panose="020F0502020204030204" pitchFamily="34" charset="0"/>
                        </a:rPr>
                        <a:t>Cons: Implementation costs may be high, leaves uncertainty as to outcomes, may entrench provincial or territorial boundaries and approaches and apply them to First Nations</a:t>
                      </a:r>
                      <a:endParaRPr lang="en-CA" sz="1300" b="0" i="0" dirty="0">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a:t>
                      </a:r>
                      <a:r>
                        <a:rPr lang="en-US" sz="1300" b="0" i="0" dirty="0">
                          <a:latin typeface="Calibri" panose="020F0502020204030204" pitchFamily="34" charset="0"/>
                          <a:ea typeface="Calibri" panose="020F0502020204030204" pitchFamily="34" charset="0"/>
                          <a:cs typeface="Calibri" panose="020F0502020204030204" pitchFamily="34" charset="0"/>
                        </a:rPr>
                        <a:t>Easily accomplished, allows for Nations to define for themselves their own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latin typeface="Calibri" panose="020F0502020204030204" pitchFamily="34" charset="0"/>
                          <a:cs typeface="Calibri" panose="020F0502020204030204" pitchFamily="34" charset="0"/>
                        </a:rPr>
                        <a:t>Cons: </a:t>
                      </a:r>
                      <a:r>
                        <a:rPr lang="en-US" sz="1300" b="0" i="0" dirty="0">
                          <a:latin typeface="Calibri" panose="020F0502020204030204" pitchFamily="34" charset="0"/>
                          <a:ea typeface="Calibri" panose="020F0502020204030204" pitchFamily="34" charset="0"/>
                          <a:cs typeface="Calibri" panose="020F0502020204030204" pitchFamily="34" charset="0"/>
                        </a:rPr>
                        <a:t>Utterly fails to address operations standards, likely to create a ‘patchwork’ of standards that will be complex and difficult to work with, perpetuates status quo, will likely be resisted by the Crown. Leaves FN’s vulnerable to exploitation by third parties and to cost cutting measures which would not be permissible in the face of enforceable standards</a:t>
                      </a:r>
                      <a:endParaRPr lang="en-CA"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Pros: If properly implemented, can capture some of the best elements of Option 1 and Option 2, adopting certain measures (water quality requirements for drinking water, engineering standards) which are universally supported as national standards and others (source water planning) which inherently call for local input; supports more innovation, more respectful of autonomy of Nations than single uniform standards for all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300" b="0" i="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dirty="0">
                          <a:latin typeface="Calibri" panose="020F0502020204030204" pitchFamily="34" charset="0"/>
                          <a:cs typeface="Calibri" panose="020F0502020204030204" pitchFamily="34" charset="0"/>
                        </a:rPr>
                        <a:t>Cons: May be difficult to reach agreement on what elements are national and what are local; can lead to regional conflict, may be resisted by Crown who looks for single solution</a:t>
                      </a:r>
                    </a:p>
                  </a:txBody>
                  <a:tcPr/>
                </a:tc>
                <a:extLst>
                  <a:ext uri="{0D108BD9-81ED-4DB2-BD59-A6C34878D82A}">
                    <a16:rowId xmlns:a16="http://schemas.microsoft.com/office/drawing/2014/main" val="1583866289"/>
                  </a:ext>
                </a:extLst>
              </a:tr>
            </a:tbl>
          </a:graphicData>
        </a:graphic>
      </p:graphicFrame>
      <p:sp>
        <p:nvSpPr>
          <p:cNvPr id="5" name="Slide Number Placeholder 4">
            <a:extLst>
              <a:ext uri="{FF2B5EF4-FFF2-40B4-BE49-F238E27FC236}">
                <a16:creationId xmlns:a16="http://schemas.microsoft.com/office/drawing/2014/main" id="{429941E5-ED6D-420B-8E52-60AFBC2459EE}"/>
              </a:ext>
            </a:extLst>
          </p:cNvPr>
          <p:cNvSpPr>
            <a:spLocks noGrp="1"/>
          </p:cNvSpPr>
          <p:nvPr>
            <p:ph type="sldNum" sz="quarter" idx="11"/>
          </p:nvPr>
        </p:nvSpPr>
        <p:spPr>
          <a:xfrm>
            <a:off x="9550400" y="6553200"/>
            <a:ext cx="2641600" cy="304800"/>
          </a:xfrm>
        </p:spPr>
        <p:txBody>
          <a:bodyPr/>
          <a:lstStyle/>
          <a:p>
            <a:pPr>
              <a:defRPr/>
            </a:pPr>
            <a:fld id="{DEF533E7-A7AA-4797-8FD0-97534C5BFA41}" type="slidenum">
              <a:rPr lang="en-US" smtClean="0"/>
              <a:pPr>
                <a:defRPr/>
              </a:pPr>
              <a:t>7</a:t>
            </a:fld>
            <a:endParaRPr lang="en-US" dirty="0"/>
          </a:p>
        </p:txBody>
      </p:sp>
      <p:sp>
        <p:nvSpPr>
          <p:cNvPr id="3" name="Footer Placeholder 2">
            <a:extLst>
              <a:ext uri="{FF2B5EF4-FFF2-40B4-BE49-F238E27FC236}">
                <a16:creationId xmlns:a16="http://schemas.microsoft.com/office/drawing/2014/main" id="{24523097-1C88-594A-B6A9-B1E670D102CC}"/>
              </a:ext>
            </a:extLst>
          </p:cNvPr>
          <p:cNvSpPr>
            <a:spLocks noGrp="1"/>
          </p:cNvSpPr>
          <p:nvPr>
            <p:ph type="ftr" sz="quarter" idx="10"/>
          </p:nvPr>
        </p:nvSpPr>
        <p:spPr>
          <a:xfrm>
            <a:off x="0" y="6553200"/>
            <a:ext cx="3860800" cy="304800"/>
          </a:xfrm>
        </p:spPr>
        <p:txBody>
          <a:bodyPr/>
          <a:lstStyle/>
          <a:p>
            <a:pPr>
              <a:defRPr/>
            </a:pPr>
            <a:r>
              <a:rPr lang="en-US"/>
              <a:t>Prepared May 14, 2019</a:t>
            </a:r>
            <a:endParaRPr lang="en-US" dirty="0"/>
          </a:p>
        </p:txBody>
      </p:sp>
    </p:spTree>
    <p:extLst>
      <p:ext uri="{BB962C8B-B14F-4D97-AF65-F5344CB8AC3E}">
        <p14:creationId xmlns:p14="http://schemas.microsoft.com/office/powerpoint/2010/main" val="36427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CEF-C542-4EEA-9C42-3760C04A2558}"/>
              </a:ext>
            </a:extLst>
          </p:cNvPr>
          <p:cNvSpPr>
            <a:spLocks noGrp="1"/>
          </p:cNvSpPr>
          <p:nvPr>
            <p:ph type="title"/>
          </p:nvPr>
        </p:nvSpPr>
        <p:spPr>
          <a:xfrm>
            <a:off x="685800" y="2247900"/>
            <a:ext cx="10363200" cy="1143000"/>
          </a:xfrm>
        </p:spPr>
        <p:txBody>
          <a:bodyPr/>
          <a:lstStyle/>
          <a:p>
            <a:pPr algn="ctr"/>
            <a:r>
              <a:rPr lang="en-CA" sz="3200" b="1" dirty="0">
                <a:solidFill>
                  <a:schemeClr val="accent1">
                    <a:lumMod val="50000"/>
                  </a:schemeClr>
                </a:solidFill>
                <a:cs typeface="Calibri" panose="020F0502020204030204" pitchFamily="34" charset="0"/>
              </a:rPr>
              <a:t>Question 1: What is missing from this Discussion Paper? </a:t>
            </a:r>
          </a:p>
        </p:txBody>
      </p:sp>
      <p:sp>
        <p:nvSpPr>
          <p:cNvPr id="4" name="Content Placeholder 3">
            <a:extLst>
              <a:ext uri="{FF2B5EF4-FFF2-40B4-BE49-F238E27FC236}">
                <a16:creationId xmlns:a16="http://schemas.microsoft.com/office/drawing/2014/main" id="{75D2309C-2885-4611-8677-A3776BF6994D}"/>
              </a:ext>
            </a:extLst>
          </p:cNvPr>
          <p:cNvSpPr>
            <a:spLocks noGrp="1"/>
          </p:cNvSpPr>
          <p:nvPr>
            <p:ph idx="1"/>
          </p:nvPr>
        </p:nvSpPr>
        <p:spPr>
          <a:xfrm>
            <a:off x="762000" y="3429000"/>
            <a:ext cx="10668000" cy="2514600"/>
          </a:xfrm>
        </p:spPr>
        <p:txBody>
          <a:bodyPr/>
          <a:lstStyle/>
          <a:p>
            <a:r>
              <a:rPr lang="en-GB" sz="2400" dirty="0"/>
              <a:t>Are there matters that you want to talk about that aren’t included?  </a:t>
            </a:r>
          </a:p>
          <a:p>
            <a:r>
              <a:rPr lang="en-GB" sz="2400" dirty="0"/>
              <a:t>If so how would you like your voice to be heard?  </a:t>
            </a:r>
          </a:p>
          <a:p>
            <a:r>
              <a:rPr lang="en-GB" sz="2400" dirty="0"/>
              <a:t>Please inform the facilitators of your Regional Engagement session or please email your concerns to </a:t>
            </a:r>
            <a:r>
              <a:rPr lang="en-GB" sz="2400" u="sng" dirty="0">
                <a:hlinkClick r:id="rId3"/>
              </a:rPr>
              <a:t>FirstNationsWater@afn.ca</a:t>
            </a:r>
            <a:r>
              <a:rPr lang="en-GB" sz="2400" dirty="0"/>
              <a:t>.</a:t>
            </a:r>
            <a:endParaRPr lang="en-CA" sz="2400" dirty="0"/>
          </a:p>
          <a:p>
            <a:endParaRPr lang="en-CA" sz="4000" dirty="0"/>
          </a:p>
        </p:txBody>
      </p:sp>
      <p:sp>
        <p:nvSpPr>
          <p:cNvPr id="5" name="Slide Number Placeholder 4">
            <a:extLst>
              <a:ext uri="{FF2B5EF4-FFF2-40B4-BE49-F238E27FC236}">
                <a16:creationId xmlns:a16="http://schemas.microsoft.com/office/drawing/2014/main" id="{429941E5-ED6D-420B-8E52-60AFBC2459EE}"/>
              </a:ext>
            </a:extLst>
          </p:cNvPr>
          <p:cNvSpPr>
            <a:spLocks noGrp="1"/>
          </p:cNvSpPr>
          <p:nvPr>
            <p:ph type="sldNum" sz="quarter" idx="11"/>
          </p:nvPr>
        </p:nvSpPr>
        <p:spPr>
          <a:xfrm>
            <a:off x="9550400" y="6553200"/>
            <a:ext cx="2641600" cy="304800"/>
          </a:xfrm>
        </p:spPr>
        <p:txBody>
          <a:bodyPr/>
          <a:lstStyle/>
          <a:p>
            <a:pPr>
              <a:defRPr/>
            </a:pPr>
            <a:fld id="{DEF533E7-A7AA-4797-8FD0-97534C5BFA41}" type="slidenum">
              <a:rPr lang="en-US" smtClean="0"/>
              <a:pPr>
                <a:defRPr/>
              </a:pPr>
              <a:t>8</a:t>
            </a:fld>
            <a:endParaRPr lang="en-US" dirty="0"/>
          </a:p>
        </p:txBody>
      </p:sp>
      <p:sp>
        <p:nvSpPr>
          <p:cNvPr id="3" name="Footer Placeholder 2">
            <a:extLst>
              <a:ext uri="{FF2B5EF4-FFF2-40B4-BE49-F238E27FC236}">
                <a16:creationId xmlns:a16="http://schemas.microsoft.com/office/drawing/2014/main" id="{9B604D63-C106-6E43-A806-578C062622E6}"/>
              </a:ext>
            </a:extLst>
          </p:cNvPr>
          <p:cNvSpPr>
            <a:spLocks noGrp="1"/>
          </p:cNvSpPr>
          <p:nvPr>
            <p:ph type="ftr" sz="quarter" idx="10"/>
          </p:nvPr>
        </p:nvSpPr>
        <p:spPr/>
        <p:txBody>
          <a:bodyPr/>
          <a:lstStyle/>
          <a:p>
            <a:pPr>
              <a:defRPr/>
            </a:pPr>
            <a:r>
              <a:rPr lang="en-US"/>
              <a:t>Prepared May 14, 2019</a:t>
            </a:r>
            <a:endParaRPr lang="en-US" dirty="0"/>
          </a:p>
        </p:txBody>
      </p:sp>
    </p:spTree>
    <p:extLst>
      <p:ext uri="{BB962C8B-B14F-4D97-AF65-F5344CB8AC3E}">
        <p14:creationId xmlns:p14="http://schemas.microsoft.com/office/powerpoint/2010/main" val="40099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CEF-C542-4EEA-9C42-3760C04A2558}"/>
              </a:ext>
            </a:extLst>
          </p:cNvPr>
          <p:cNvSpPr>
            <a:spLocks noGrp="1"/>
          </p:cNvSpPr>
          <p:nvPr>
            <p:ph type="title"/>
          </p:nvPr>
        </p:nvSpPr>
        <p:spPr>
          <a:xfrm>
            <a:off x="2549387" y="1865243"/>
            <a:ext cx="7093226" cy="420757"/>
          </a:xfrm>
        </p:spPr>
        <p:txBody>
          <a:bodyPr/>
          <a:lstStyle/>
          <a:p>
            <a:pPr algn="ctr"/>
            <a:r>
              <a:rPr lang="en-CA" sz="2400" b="1" dirty="0">
                <a:solidFill>
                  <a:schemeClr val="accent1">
                    <a:lumMod val="50000"/>
                  </a:schemeClr>
                </a:solidFill>
                <a:cs typeface="Calibri" panose="020F0502020204030204" pitchFamily="34" charset="0"/>
              </a:rPr>
              <a:t>Question 2: Would you support the following:</a:t>
            </a:r>
          </a:p>
        </p:txBody>
      </p:sp>
      <p:sp>
        <p:nvSpPr>
          <p:cNvPr id="4" name="Content Placeholder 3">
            <a:extLst>
              <a:ext uri="{FF2B5EF4-FFF2-40B4-BE49-F238E27FC236}">
                <a16:creationId xmlns:a16="http://schemas.microsoft.com/office/drawing/2014/main" id="{75D2309C-2885-4611-8677-A3776BF6994D}"/>
              </a:ext>
            </a:extLst>
          </p:cNvPr>
          <p:cNvSpPr>
            <a:spLocks noGrp="1"/>
          </p:cNvSpPr>
          <p:nvPr>
            <p:ph idx="1"/>
          </p:nvPr>
        </p:nvSpPr>
        <p:spPr>
          <a:xfrm>
            <a:off x="76200" y="2438400"/>
            <a:ext cx="11734800" cy="4191000"/>
          </a:xfrm>
        </p:spPr>
        <p:txBody>
          <a:bodyPr/>
          <a:lstStyle/>
          <a:p>
            <a:pPr lvl="0"/>
            <a:r>
              <a:rPr lang="en-US" sz="1800" dirty="0">
                <a:cs typeface="Calibri" panose="020F0502020204030204" pitchFamily="34" charset="0"/>
              </a:rPr>
              <a:t>A licensing regime for First Nations drinking water and wastewater systems; </a:t>
            </a:r>
            <a:endParaRPr lang="en-CA" sz="1800" dirty="0">
              <a:cs typeface="Calibri" panose="020F0502020204030204" pitchFamily="34" charset="0"/>
            </a:endParaRPr>
          </a:p>
          <a:p>
            <a:pPr lvl="0"/>
            <a:r>
              <a:rPr lang="en-US" sz="1800" dirty="0">
                <a:cs typeface="Calibri" panose="020F0502020204030204" pitchFamily="34" charset="0"/>
              </a:rPr>
              <a:t>Entrenching the “precautionary principle” as the basis for setting standards;</a:t>
            </a:r>
            <a:endParaRPr lang="en-CA" sz="1800" dirty="0">
              <a:cs typeface="Calibri" panose="020F0502020204030204" pitchFamily="34" charset="0"/>
            </a:endParaRPr>
          </a:p>
          <a:p>
            <a:pPr lvl="0"/>
            <a:r>
              <a:rPr lang="en-US" sz="1800" dirty="0">
                <a:cs typeface="Calibri" panose="020F0502020204030204" pitchFamily="34" charset="0"/>
              </a:rPr>
              <a:t>Certification of all operators of drinking water systems;</a:t>
            </a:r>
            <a:endParaRPr lang="en-CA" sz="1800" dirty="0">
              <a:cs typeface="Calibri" panose="020F0502020204030204" pitchFamily="34" charset="0"/>
            </a:endParaRPr>
          </a:p>
          <a:p>
            <a:pPr lvl="0"/>
            <a:r>
              <a:rPr lang="en-US" sz="1800" dirty="0">
                <a:cs typeface="Calibri" panose="020F0502020204030204" pitchFamily="34" charset="0"/>
              </a:rPr>
              <a:t>Inspection powers;</a:t>
            </a:r>
            <a:endParaRPr lang="en-CA" sz="1800" dirty="0">
              <a:cs typeface="Calibri" panose="020F0502020204030204" pitchFamily="34" charset="0"/>
            </a:endParaRPr>
          </a:p>
          <a:p>
            <a:pPr lvl="0"/>
            <a:r>
              <a:rPr lang="en-US" sz="1800" dirty="0">
                <a:cs typeface="Calibri" panose="020F0502020204030204" pitchFamily="34" charset="0"/>
              </a:rPr>
              <a:t>Strong prohibitions and penalties; </a:t>
            </a:r>
            <a:endParaRPr lang="en-CA" sz="1800" dirty="0">
              <a:cs typeface="Calibri" panose="020F0502020204030204" pitchFamily="34" charset="0"/>
            </a:endParaRPr>
          </a:p>
          <a:p>
            <a:pPr lvl="0"/>
            <a:r>
              <a:rPr lang="en-US" sz="1800" dirty="0">
                <a:cs typeface="Calibri" panose="020F0502020204030204" pitchFamily="34" charset="0"/>
              </a:rPr>
              <a:t>Mandatory use of licensed and accredited laboratories for drinking water testing;</a:t>
            </a:r>
            <a:endParaRPr lang="en-CA" sz="1800" dirty="0">
              <a:cs typeface="Calibri" panose="020F0502020204030204" pitchFamily="34" charset="0"/>
            </a:endParaRPr>
          </a:p>
          <a:p>
            <a:pPr lvl="0"/>
            <a:r>
              <a:rPr lang="en-US" sz="1800" dirty="0">
                <a:cs typeface="Calibri" panose="020F0502020204030204" pitchFamily="34" charset="0"/>
              </a:rPr>
              <a:t>Mandatory duty to report adverse test results;</a:t>
            </a:r>
            <a:endParaRPr lang="en-CA" sz="1800" dirty="0">
              <a:cs typeface="Calibri" panose="020F0502020204030204" pitchFamily="34" charset="0"/>
            </a:endParaRPr>
          </a:p>
          <a:p>
            <a:pPr lvl="0"/>
            <a:r>
              <a:rPr lang="en-US" sz="1800" dirty="0">
                <a:cs typeface="Calibri" panose="020F0502020204030204" pitchFamily="34" charset="0"/>
              </a:rPr>
              <a:t>Statutory standard of care upon managers of drinking water systems;</a:t>
            </a:r>
            <a:endParaRPr lang="en-CA" sz="1800" dirty="0">
              <a:cs typeface="Calibri" panose="020F0502020204030204" pitchFamily="34" charset="0"/>
            </a:endParaRPr>
          </a:p>
          <a:p>
            <a:pPr lvl="0"/>
            <a:r>
              <a:rPr lang="en-US" sz="1800" dirty="0">
                <a:cs typeface="Calibri" panose="020F0502020204030204" pitchFamily="34" charset="0"/>
              </a:rPr>
              <a:t>"Community right-to-know" principles;</a:t>
            </a:r>
            <a:endParaRPr lang="en-CA" sz="1800" dirty="0">
              <a:cs typeface="Calibri" panose="020F0502020204030204" pitchFamily="34" charset="0"/>
            </a:endParaRPr>
          </a:p>
          <a:p>
            <a:pPr lvl="0"/>
            <a:r>
              <a:rPr lang="en-US" sz="1800" dirty="0">
                <a:cs typeface="Calibri" panose="020F0502020204030204" pitchFamily="34" charset="0"/>
              </a:rPr>
              <a:t>Meaningful public participation (non-First Nations) in standard-setting and decision-making under the Act;</a:t>
            </a:r>
            <a:endParaRPr lang="en-CA" sz="1800" dirty="0">
              <a:cs typeface="Calibri" panose="020F0502020204030204" pitchFamily="34" charset="0"/>
            </a:endParaRPr>
          </a:p>
          <a:p>
            <a:pPr lvl="0"/>
            <a:r>
              <a:rPr lang="en-US" sz="1800" dirty="0">
                <a:cs typeface="Calibri" panose="020F0502020204030204" pitchFamily="34" charset="0"/>
              </a:rPr>
              <a:t>Include procedures for First Nations citizens to require investigations of suspected drinking water offences; </a:t>
            </a:r>
            <a:endParaRPr lang="en-CA" sz="1800" dirty="0">
              <a:cs typeface="Calibri" panose="020F0502020204030204" pitchFamily="34" charset="0"/>
            </a:endParaRPr>
          </a:p>
          <a:p>
            <a:pPr lvl="0"/>
            <a:r>
              <a:rPr lang="en-US" sz="1800" dirty="0">
                <a:cs typeface="Calibri" panose="020F0502020204030204" pitchFamily="34" charset="0"/>
              </a:rPr>
              <a:t>Prohibition of the transfer of ownership of municipal drinking water systems to private companies;</a:t>
            </a:r>
            <a:endParaRPr lang="en-CA" sz="1800" dirty="0">
              <a:cs typeface="Calibri" panose="020F0502020204030204" pitchFamily="34" charset="0"/>
            </a:endParaRPr>
          </a:p>
          <a:p>
            <a:endParaRPr lang="en-CA" dirty="0"/>
          </a:p>
        </p:txBody>
      </p:sp>
      <p:sp>
        <p:nvSpPr>
          <p:cNvPr id="5" name="Slide Number Placeholder 4">
            <a:extLst>
              <a:ext uri="{FF2B5EF4-FFF2-40B4-BE49-F238E27FC236}">
                <a16:creationId xmlns:a16="http://schemas.microsoft.com/office/drawing/2014/main" id="{429941E5-ED6D-420B-8E52-60AFBC2459EE}"/>
              </a:ext>
            </a:extLst>
          </p:cNvPr>
          <p:cNvSpPr>
            <a:spLocks noGrp="1"/>
          </p:cNvSpPr>
          <p:nvPr>
            <p:ph type="sldNum" sz="quarter" idx="11"/>
          </p:nvPr>
        </p:nvSpPr>
        <p:spPr>
          <a:xfrm>
            <a:off x="9550400" y="6553200"/>
            <a:ext cx="2641600" cy="304800"/>
          </a:xfrm>
        </p:spPr>
        <p:txBody>
          <a:bodyPr/>
          <a:lstStyle/>
          <a:p>
            <a:pPr>
              <a:defRPr/>
            </a:pPr>
            <a:fld id="{DEF533E7-A7AA-4797-8FD0-97534C5BFA41}" type="slidenum">
              <a:rPr lang="en-US" smtClean="0"/>
              <a:pPr>
                <a:defRPr/>
              </a:pPr>
              <a:t>9</a:t>
            </a:fld>
            <a:endParaRPr lang="en-US" dirty="0"/>
          </a:p>
        </p:txBody>
      </p:sp>
      <p:sp>
        <p:nvSpPr>
          <p:cNvPr id="3" name="Footer Placeholder 2">
            <a:extLst>
              <a:ext uri="{FF2B5EF4-FFF2-40B4-BE49-F238E27FC236}">
                <a16:creationId xmlns:a16="http://schemas.microsoft.com/office/drawing/2014/main" id="{78F7E3D8-07B3-3946-A3A2-479AB0C1AF47}"/>
              </a:ext>
            </a:extLst>
          </p:cNvPr>
          <p:cNvSpPr>
            <a:spLocks noGrp="1"/>
          </p:cNvSpPr>
          <p:nvPr>
            <p:ph type="ftr" sz="quarter" idx="10"/>
          </p:nvPr>
        </p:nvSpPr>
        <p:spPr/>
        <p:txBody>
          <a:bodyPr/>
          <a:lstStyle/>
          <a:p>
            <a:pPr>
              <a:defRPr/>
            </a:pPr>
            <a:r>
              <a:rPr lang="en-US"/>
              <a:t>Prepared May 14, 2019</a:t>
            </a:r>
            <a:endParaRPr lang="en-US" dirty="0"/>
          </a:p>
        </p:txBody>
      </p:sp>
    </p:spTree>
    <p:extLst>
      <p:ext uri="{BB962C8B-B14F-4D97-AF65-F5344CB8AC3E}">
        <p14:creationId xmlns:p14="http://schemas.microsoft.com/office/powerpoint/2010/main" val="13724991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5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31762</TotalTime>
  <Words>1715</Words>
  <Application>Microsoft Office PowerPoint</Application>
  <PresentationFormat>Widescreen</PresentationFormat>
  <Paragraphs>112</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Futura Hv</vt:lpstr>
      <vt:lpstr>Times</vt:lpstr>
      <vt:lpstr>Blank Presentation</vt:lpstr>
      <vt:lpstr>PowerPoint Presentation</vt:lpstr>
      <vt:lpstr>Safe Drinking Water for First Nations Legislation Engagement Key Options Discussion</vt:lpstr>
      <vt:lpstr>Rights and Responsibilities to Provide Safe Drinking Water</vt:lpstr>
      <vt:lpstr>Creating First Nation’s Water Governance Institutions</vt:lpstr>
      <vt:lpstr>Transboundary Governance: Decision Making with Provinces/Territories to Protect/Manage Sourcewater</vt:lpstr>
      <vt:lpstr>Financing Safe Drinking Water and Wastewater</vt:lpstr>
      <vt:lpstr>Ensuring the Provision of Safe Drinking Water and Sanitation</vt:lpstr>
      <vt:lpstr>Question 1: What is missing from this Discussion Paper? </vt:lpstr>
      <vt:lpstr>Question 2: Would you support the following:</vt:lpstr>
    </vt:vector>
  </TitlesOfParts>
  <Company>4凳ģ쫤卌䐸뿿찰Ā䀀Ĥ⊌뿿채뿿찰_x0001_䋴</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Trial User</dc:creator>
  <cp:lastModifiedBy>Melissa Hotain</cp:lastModifiedBy>
  <cp:revision>1025</cp:revision>
  <cp:lastPrinted>2018-11-30T12:53:39Z</cp:lastPrinted>
  <dcterms:created xsi:type="dcterms:W3CDTF">2008-07-03T01:09:14Z</dcterms:created>
  <dcterms:modified xsi:type="dcterms:W3CDTF">2019-06-13T16:06:01Z</dcterms:modified>
</cp:coreProperties>
</file>