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66" r:id="rId2"/>
    <p:sldId id="269" r:id="rId3"/>
    <p:sldId id="278" r:id="rId4"/>
    <p:sldId id="280" r:id="rId5"/>
    <p:sldId id="281" r:id="rId6"/>
    <p:sldId id="282" r:id="rId7"/>
    <p:sldId id="283" r:id="rId8"/>
    <p:sldId id="284" r:id="rId9"/>
    <p:sldId id="285" r:id="rId10"/>
    <p:sldId id="286" r:id="rId11"/>
    <p:sldId id="287" r:id="rId12"/>
    <p:sldId id="288" r:id="rId13"/>
    <p:sldId id="289" r:id="rId14"/>
    <p:sldId id="291" r:id="rId15"/>
    <p:sldId id="292" r:id="rId16"/>
    <p:sldId id="290" r:id="rId17"/>
  </p:sldIdLst>
  <p:sldSz cx="9144000" cy="5143500" type="screen16x9"/>
  <p:notesSz cx="6950075" cy="9236075"/>
  <p:defaultTextStyle>
    <a:defPPr>
      <a:defRPr lang="en-CA"/>
    </a:defPPr>
    <a:lvl1pPr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nessa McGregor" initials="V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EBED7"/>
    <a:srgbClr val="6EA0BF"/>
    <a:srgbClr val="B1C8CD"/>
    <a:srgbClr val="9EC9F6"/>
    <a:srgbClr val="A6DAFF"/>
    <a:srgbClr val="81A1D0"/>
    <a:srgbClr val="D0DCEF"/>
    <a:srgbClr val="2340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101" autoAdjust="0"/>
  </p:normalViewPr>
  <p:slideViewPr>
    <p:cSldViewPr>
      <p:cViewPr>
        <p:scale>
          <a:sx n="80" d="100"/>
          <a:sy n="80" d="100"/>
        </p:scale>
        <p:origin x="-72" y="-1056"/>
      </p:cViewPr>
      <p:guideLst>
        <p:guide orient="horz" pos="1620"/>
        <p:guide pos="2880"/>
      </p:guideLst>
    </p:cSldViewPr>
  </p:slideViewPr>
  <p:notesTextViewPr>
    <p:cViewPr>
      <p:scale>
        <a:sx n="100" d="100"/>
        <a:sy n="100" d="100"/>
      </p:scale>
      <p:origin x="0" y="0"/>
    </p:cViewPr>
  </p:notesTextViewPr>
  <p:notesViewPr>
    <p:cSldViewPr>
      <p:cViewPr varScale="1">
        <p:scale>
          <a:sx n="88" d="100"/>
          <a:sy n="88" d="100"/>
        </p:scale>
        <p:origin x="3696"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2"/>
            <a:ext cx="3012329" cy="463696"/>
          </a:xfrm>
          <a:prstGeom prst="rect">
            <a:avLst/>
          </a:prstGeom>
        </p:spPr>
        <p:txBody>
          <a:bodyPr vert="horz" lIns="90758" tIns="45380" rIns="90758" bIns="45380" rtlCol="0"/>
          <a:lstStyle>
            <a:lvl1pPr algn="l">
              <a:defRPr sz="1200"/>
            </a:lvl1pPr>
          </a:lstStyle>
          <a:p>
            <a:endParaRPr lang="en-CA" dirty="0">
              <a:latin typeface="Calibri" panose="020F0502020204030204" pitchFamily="34" charset="0"/>
            </a:endParaRPr>
          </a:p>
        </p:txBody>
      </p:sp>
      <p:sp>
        <p:nvSpPr>
          <p:cNvPr id="3" name="Date Placeholder 2"/>
          <p:cNvSpPr>
            <a:spLocks noGrp="1"/>
          </p:cNvSpPr>
          <p:nvPr>
            <p:ph type="dt" sz="quarter" idx="1"/>
          </p:nvPr>
        </p:nvSpPr>
        <p:spPr>
          <a:xfrm>
            <a:off x="3936184" y="2"/>
            <a:ext cx="3012329" cy="463696"/>
          </a:xfrm>
          <a:prstGeom prst="rect">
            <a:avLst/>
          </a:prstGeom>
        </p:spPr>
        <p:txBody>
          <a:bodyPr vert="horz" lIns="90758" tIns="45380" rIns="90758" bIns="45380" rtlCol="0"/>
          <a:lstStyle>
            <a:lvl1pPr algn="r">
              <a:defRPr sz="1200"/>
            </a:lvl1pPr>
          </a:lstStyle>
          <a:p>
            <a:fld id="{1789F295-324C-431A-90E1-391A3340328F}" type="datetimeFigureOut">
              <a:rPr lang="en-CA" smtClean="0">
                <a:latin typeface="Calibri" panose="020F0502020204030204" pitchFamily="34" charset="0"/>
              </a:rPr>
              <a:t>2019-03-05</a:t>
            </a:fld>
            <a:endParaRPr lang="en-CA" dirty="0">
              <a:latin typeface="Calibri" panose="020F0502020204030204" pitchFamily="34" charset="0"/>
            </a:endParaRPr>
          </a:p>
        </p:txBody>
      </p:sp>
      <p:sp>
        <p:nvSpPr>
          <p:cNvPr id="4" name="Footer Placeholder 3"/>
          <p:cNvSpPr>
            <a:spLocks noGrp="1"/>
          </p:cNvSpPr>
          <p:nvPr>
            <p:ph type="ftr" sz="quarter" idx="2"/>
          </p:nvPr>
        </p:nvSpPr>
        <p:spPr>
          <a:xfrm>
            <a:off x="11" y="8772379"/>
            <a:ext cx="3012329" cy="463696"/>
          </a:xfrm>
          <a:prstGeom prst="rect">
            <a:avLst/>
          </a:prstGeom>
        </p:spPr>
        <p:txBody>
          <a:bodyPr vert="horz" lIns="90758" tIns="45380" rIns="90758" bIns="45380" rtlCol="0" anchor="b"/>
          <a:lstStyle>
            <a:lvl1pPr algn="l">
              <a:defRPr sz="1200"/>
            </a:lvl1pPr>
          </a:lstStyle>
          <a:p>
            <a:endParaRPr lang="en-CA" dirty="0">
              <a:latin typeface="Calibri" panose="020F0502020204030204" pitchFamily="34" charset="0"/>
            </a:endParaRPr>
          </a:p>
        </p:txBody>
      </p:sp>
      <p:sp>
        <p:nvSpPr>
          <p:cNvPr id="5" name="Slide Number Placeholder 4"/>
          <p:cNvSpPr>
            <a:spLocks noGrp="1"/>
          </p:cNvSpPr>
          <p:nvPr>
            <p:ph type="sldNum" sz="quarter" idx="3"/>
          </p:nvPr>
        </p:nvSpPr>
        <p:spPr>
          <a:xfrm>
            <a:off x="3936184" y="8772379"/>
            <a:ext cx="3012329" cy="463696"/>
          </a:xfrm>
          <a:prstGeom prst="rect">
            <a:avLst/>
          </a:prstGeom>
        </p:spPr>
        <p:txBody>
          <a:bodyPr vert="horz" lIns="90758" tIns="45380" rIns="90758" bIns="45380" rtlCol="0" anchor="b"/>
          <a:lstStyle>
            <a:lvl1pPr algn="r">
              <a:defRPr sz="1200"/>
            </a:lvl1pPr>
          </a:lstStyle>
          <a:p>
            <a:fld id="{047536FB-843E-4A94-8C93-29BCE6BB4CB6}" type="slidenum">
              <a:rPr lang="en-CA" smtClean="0">
                <a:latin typeface="Calibri" panose="020F0502020204030204" pitchFamily="34" charset="0"/>
              </a:rPr>
              <a:t>‹#›</a:t>
            </a:fld>
            <a:endParaRPr lang="en-CA" dirty="0">
              <a:latin typeface="Calibri" panose="020F0502020204030204" pitchFamily="34" charset="0"/>
            </a:endParaRPr>
          </a:p>
        </p:txBody>
      </p:sp>
    </p:spTree>
    <p:extLst>
      <p:ext uri="{BB962C8B-B14F-4D97-AF65-F5344CB8AC3E}">
        <p14:creationId xmlns:p14="http://schemas.microsoft.com/office/powerpoint/2010/main" val="1693998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0"/>
            <a:ext cx="3012329" cy="462120"/>
          </a:xfrm>
          <a:prstGeom prst="rect">
            <a:avLst/>
          </a:prstGeom>
        </p:spPr>
        <p:txBody>
          <a:bodyPr vert="horz" lIns="90758" tIns="45380" rIns="90758" bIns="45380" rtlCol="0"/>
          <a:lstStyle>
            <a:lvl1pPr algn="l">
              <a:defRPr sz="1200">
                <a:latin typeface="Calibri" panose="020F0502020204030204" pitchFamily="34" charset="0"/>
              </a:defRPr>
            </a:lvl1pPr>
          </a:lstStyle>
          <a:p>
            <a:endParaRPr lang="en-US" dirty="0"/>
          </a:p>
        </p:txBody>
      </p:sp>
      <p:sp>
        <p:nvSpPr>
          <p:cNvPr id="3" name="Date Placeholder 2"/>
          <p:cNvSpPr>
            <a:spLocks noGrp="1"/>
          </p:cNvSpPr>
          <p:nvPr>
            <p:ph type="dt" idx="1"/>
          </p:nvPr>
        </p:nvSpPr>
        <p:spPr>
          <a:xfrm>
            <a:off x="3936184" y="0"/>
            <a:ext cx="3012329" cy="462120"/>
          </a:xfrm>
          <a:prstGeom prst="rect">
            <a:avLst/>
          </a:prstGeom>
        </p:spPr>
        <p:txBody>
          <a:bodyPr vert="horz" lIns="90758" tIns="45380" rIns="90758" bIns="45380" rtlCol="0"/>
          <a:lstStyle>
            <a:lvl1pPr algn="r">
              <a:defRPr sz="1200">
                <a:latin typeface="Calibri" panose="020F0502020204030204" pitchFamily="34" charset="0"/>
              </a:defRPr>
            </a:lvl1pPr>
          </a:lstStyle>
          <a:p>
            <a:fld id="{F05E8996-D80D-470D-8B27-63899D3BD4F7}" type="datetimeFigureOut">
              <a:rPr lang="en-US" smtClean="0"/>
              <a:pPr/>
              <a:t>3/5/2019</a:t>
            </a:fld>
            <a:endParaRPr lang="en-US" dirty="0"/>
          </a:p>
        </p:txBody>
      </p:sp>
      <p:sp>
        <p:nvSpPr>
          <p:cNvPr id="4" name="Slide Image Placeholder 3"/>
          <p:cNvSpPr>
            <a:spLocks noGrp="1" noRot="1" noChangeAspect="1"/>
          </p:cNvSpPr>
          <p:nvPr>
            <p:ph type="sldImg" idx="2"/>
          </p:nvPr>
        </p:nvSpPr>
        <p:spPr>
          <a:xfrm>
            <a:off x="395288" y="692150"/>
            <a:ext cx="6159500" cy="3463925"/>
          </a:xfrm>
          <a:prstGeom prst="rect">
            <a:avLst/>
          </a:prstGeom>
          <a:noFill/>
          <a:ln w="12700">
            <a:solidFill>
              <a:prstClr val="black"/>
            </a:solidFill>
          </a:ln>
        </p:spPr>
        <p:txBody>
          <a:bodyPr vert="horz" lIns="90758" tIns="45380" rIns="90758" bIns="45380" rtlCol="0" anchor="ctr"/>
          <a:lstStyle/>
          <a:p>
            <a:endParaRPr lang="en-US"/>
          </a:p>
        </p:txBody>
      </p:sp>
      <p:sp>
        <p:nvSpPr>
          <p:cNvPr id="5" name="Notes Placeholder 4"/>
          <p:cNvSpPr>
            <a:spLocks noGrp="1"/>
          </p:cNvSpPr>
          <p:nvPr>
            <p:ph type="body" sz="quarter" idx="3"/>
          </p:nvPr>
        </p:nvSpPr>
        <p:spPr>
          <a:xfrm>
            <a:off x="695646" y="4387771"/>
            <a:ext cx="5558801" cy="4155919"/>
          </a:xfrm>
          <a:prstGeom prst="rect">
            <a:avLst/>
          </a:prstGeom>
        </p:spPr>
        <p:txBody>
          <a:bodyPr vert="horz" lIns="90758" tIns="45380" rIns="90758" bIns="4538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1" y="8772378"/>
            <a:ext cx="3012329" cy="462120"/>
          </a:xfrm>
          <a:prstGeom prst="rect">
            <a:avLst/>
          </a:prstGeom>
        </p:spPr>
        <p:txBody>
          <a:bodyPr vert="horz" lIns="90758" tIns="45380" rIns="90758" bIns="45380" rtlCol="0" anchor="b"/>
          <a:lstStyle>
            <a:lvl1pPr algn="l">
              <a:defRPr sz="1200">
                <a:latin typeface="Calibri" panose="020F0502020204030204" pitchFamily="34" charset="0"/>
              </a:defRPr>
            </a:lvl1pPr>
          </a:lstStyle>
          <a:p>
            <a:endParaRPr lang="en-US" dirty="0"/>
          </a:p>
        </p:txBody>
      </p:sp>
      <p:sp>
        <p:nvSpPr>
          <p:cNvPr id="7" name="Slide Number Placeholder 6"/>
          <p:cNvSpPr>
            <a:spLocks noGrp="1"/>
          </p:cNvSpPr>
          <p:nvPr>
            <p:ph type="sldNum" sz="quarter" idx="5"/>
          </p:nvPr>
        </p:nvSpPr>
        <p:spPr>
          <a:xfrm>
            <a:off x="3936184" y="8772378"/>
            <a:ext cx="3012329" cy="462120"/>
          </a:xfrm>
          <a:prstGeom prst="rect">
            <a:avLst/>
          </a:prstGeom>
        </p:spPr>
        <p:txBody>
          <a:bodyPr vert="horz" lIns="90758" tIns="45380" rIns="90758" bIns="45380" rtlCol="0" anchor="b"/>
          <a:lstStyle>
            <a:lvl1pPr algn="r">
              <a:defRPr sz="1200">
                <a:latin typeface="Calibri" panose="020F0502020204030204" pitchFamily="34" charset="0"/>
              </a:defRPr>
            </a:lvl1pPr>
          </a:lstStyle>
          <a:p>
            <a:fld id="{A3ECE9D6-E23C-487D-AC2C-26651397AAAB}" type="slidenum">
              <a:rPr lang="en-US" smtClean="0"/>
              <a:pPr/>
              <a:t>‹#›</a:t>
            </a:fld>
            <a:endParaRPr lang="en-US" dirty="0"/>
          </a:p>
        </p:txBody>
      </p:sp>
    </p:spTree>
    <p:extLst>
      <p:ext uri="{BB962C8B-B14F-4D97-AF65-F5344CB8AC3E}">
        <p14:creationId xmlns:p14="http://schemas.microsoft.com/office/powerpoint/2010/main" val="3739469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ECE9D6-E23C-487D-AC2C-26651397AAAB}" type="slidenum">
              <a:rPr lang="en-US" smtClean="0"/>
              <a:pPr/>
              <a:t>1</a:t>
            </a:fld>
            <a:endParaRPr lang="en-US" dirty="0"/>
          </a:p>
        </p:txBody>
      </p:sp>
    </p:spTree>
    <p:extLst>
      <p:ext uri="{BB962C8B-B14F-4D97-AF65-F5344CB8AC3E}">
        <p14:creationId xmlns:p14="http://schemas.microsoft.com/office/powerpoint/2010/main" val="37158123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Long sought after changes to Post-Secondary Student Support Program (PSSSP) and Post-Secondary Partnership Program (PSPP)</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Remove Canada residency clause and restrictive eligibility requirements of PSSSP.</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Ensure funding for post-secondary institutes is available only to First Nations Institutes.</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New stream of funding for Community-Based Programming.</a:t>
            </a:r>
          </a:p>
          <a:p>
            <a:endParaRPr lang="en-US" dirty="0"/>
          </a:p>
        </p:txBody>
      </p:sp>
      <p:sp>
        <p:nvSpPr>
          <p:cNvPr id="4" name="Slide Number Placeholder 3"/>
          <p:cNvSpPr>
            <a:spLocks noGrp="1"/>
          </p:cNvSpPr>
          <p:nvPr>
            <p:ph type="sldNum" sz="quarter" idx="10"/>
          </p:nvPr>
        </p:nvSpPr>
        <p:spPr/>
        <p:txBody>
          <a:bodyPr/>
          <a:lstStyle/>
          <a:p>
            <a:fld id="{A3ECE9D6-E23C-487D-AC2C-26651397AAAB}" type="slidenum">
              <a:rPr lang="en-US" smtClean="0"/>
              <a:pPr/>
              <a:t>10</a:t>
            </a:fld>
            <a:endParaRPr lang="en-US" dirty="0"/>
          </a:p>
        </p:txBody>
      </p:sp>
    </p:spTree>
    <p:extLst>
      <p:ext uri="{BB962C8B-B14F-4D97-AF65-F5344CB8AC3E}">
        <p14:creationId xmlns:p14="http://schemas.microsoft.com/office/powerpoint/2010/main" val="39363704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First Nations Post-Secondary Models: Treaty-based, Self-government based, regionally based.</a:t>
            </a:r>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$15M, over 3 years, for First Nations-led processes.</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First Nations will have the opportunity to develop their own Post-Secondary Education models through a Treaty-based, self-government based, regional or individual process.</a:t>
            </a:r>
          </a:p>
          <a:p>
            <a:pPr lvl="0"/>
            <a:r>
              <a:rPr lang="en-US" sz="1200" kern="1200" dirty="0" smtClean="0">
                <a:solidFill>
                  <a:schemeClr val="tx1"/>
                </a:solidFill>
                <a:effectLst/>
                <a:latin typeface="+mn-lt"/>
                <a:ea typeface="+mn-ea"/>
                <a:cs typeface="+mn-cs"/>
              </a:rPr>
              <a:t>Designing models to include: Student supports,  Community Support Services, First Nations Established Institutes, Community-based programming, Governance and Leadership Capacity</a:t>
            </a:r>
          </a:p>
          <a:p>
            <a:endParaRPr lang="en-US" dirty="0"/>
          </a:p>
        </p:txBody>
      </p:sp>
      <p:sp>
        <p:nvSpPr>
          <p:cNvPr id="4" name="Slide Number Placeholder 3"/>
          <p:cNvSpPr>
            <a:spLocks noGrp="1"/>
          </p:cNvSpPr>
          <p:nvPr>
            <p:ph type="sldNum" sz="quarter" idx="10"/>
          </p:nvPr>
        </p:nvSpPr>
        <p:spPr/>
        <p:txBody>
          <a:bodyPr/>
          <a:lstStyle/>
          <a:p>
            <a:fld id="{A3ECE9D6-E23C-487D-AC2C-26651397AAAB}" type="slidenum">
              <a:rPr lang="en-US" smtClean="0"/>
              <a:pPr/>
              <a:t>11</a:t>
            </a:fld>
            <a:endParaRPr lang="en-US" dirty="0"/>
          </a:p>
        </p:txBody>
      </p:sp>
    </p:spTree>
    <p:extLst>
      <p:ext uri="{BB962C8B-B14F-4D97-AF65-F5344CB8AC3E}">
        <p14:creationId xmlns:p14="http://schemas.microsoft.com/office/powerpoint/2010/main" val="18770707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ECE9D6-E23C-487D-AC2C-26651397AAAB}" type="slidenum">
              <a:rPr lang="en-US" smtClean="0"/>
              <a:pPr/>
              <a:t>12</a:t>
            </a:fld>
            <a:endParaRPr lang="en-US" dirty="0"/>
          </a:p>
        </p:txBody>
      </p:sp>
    </p:spTree>
    <p:extLst>
      <p:ext uri="{BB962C8B-B14F-4D97-AF65-F5344CB8AC3E}">
        <p14:creationId xmlns:p14="http://schemas.microsoft.com/office/powerpoint/2010/main" val="15682667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ECE9D6-E23C-487D-AC2C-26651397AAAB}" type="slidenum">
              <a:rPr lang="en-US" smtClean="0"/>
              <a:pPr/>
              <a:t>13</a:t>
            </a:fld>
            <a:endParaRPr lang="en-US" dirty="0"/>
          </a:p>
        </p:txBody>
      </p:sp>
    </p:spTree>
    <p:extLst>
      <p:ext uri="{BB962C8B-B14F-4D97-AF65-F5344CB8AC3E}">
        <p14:creationId xmlns:p14="http://schemas.microsoft.com/office/powerpoint/2010/main" val="17491837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ECE9D6-E23C-487D-AC2C-26651397AAAB}" type="slidenum">
              <a:rPr lang="en-US" smtClean="0"/>
              <a:pPr/>
              <a:t>14</a:t>
            </a:fld>
            <a:endParaRPr lang="en-US" dirty="0"/>
          </a:p>
        </p:txBody>
      </p:sp>
    </p:spTree>
    <p:extLst>
      <p:ext uri="{BB962C8B-B14F-4D97-AF65-F5344CB8AC3E}">
        <p14:creationId xmlns:p14="http://schemas.microsoft.com/office/powerpoint/2010/main" val="17491837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ECE9D6-E23C-487D-AC2C-26651397AAAB}" type="slidenum">
              <a:rPr lang="en-US" smtClean="0"/>
              <a:pPr/>
              <a:t>15</a:t>
            </a:fld>
            <a:endParaRPr lang="en-US" dirty="0"/>
          </a:p>
        </p:txBody>
      </p:sp>
    </p:spTree>
    <p:extLst>
      <p:ext uri="{BB962C8B-B14F-4D97-AF65-F5344CB8AC3E}">
        <p14:creationId xmlns:p14="http://schemas.microsoft.com/office/powerpoint/2010/main" val="17491837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ECE9D6-E23C-487D-AC2C-26651397AAAB}" type="slidenum">
              <a:rPr lang="en-US" smtClean="0"/>
              <a:pPr/>
              <a:t>16</a:t>
            </a:fld>
            <a:endParaRPr lang="en-US" dirty="0"/>
          </a:p>
        </p:txBody>
      </p:sp>
    </p:spTree>
    <p:extLst>
      <p:ext uri="{BB962C8B-B14F-4D97-AF65-F5344CB8AC3E}">
        <p14:creationId xmlns:p14="http://schemas.microsoft.com/office/powerpoint/2010/main" val="3915157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history of a 2 year process that led to this point.</a:t>
            </a:r>
          </a:p>
          <a:p>
            <a:endParaRPr lang="en-US" dirty="0"/>
          </a:p>
          <a:p>
            <a:r>
              <a:rPr lang="en-US" b="1" baseline="0" dirty="0" smtClean="0"/>
              <a:t>January 2017: </a:t>
            </a:r>
            <a:r>
              <a:rPr lang="en-US" baseline="0" dirty="0" smtClean="0"/>
              <a:t>Post-Secondary Education Task Team, working under Terms of Reference for Joint Collaboration V17</a:t>
            </a:r>
          </a:p>
          <a:p>
            <a:endParaRPr lang="en-US" baseline="0" dirty="0" smtClean="0"/>
          </a:p>
          <a:p>
            <a:r>
              <a:rPr lang="en-US" b="1" baseline="0" dirty="0" smtClean="0"/>
              <a:t>Announcement of Budget 2017</a:t>
            </a:r>
            <a:r>
              <a:rPr lang="en-US" b="0" baseline="0" dirty="0" smtClean="0"/>
              <a:t>: The </a:t>
            </a:r>
            <a:r>
              <a:rPr lang="en-US" baseline="0" dirty="0" smtClean="0"/>
              <a:t>comprehensive review, launched a separate process for Post-Secondary Education. Chiefs advocated for a separate First Nations led process and passed Resolution 14/2017.</a:t>
            </a:r>
          </a:p>
          <a:p>
            <a:endParaRPr lang="en-US" baseline="0" dirty="0" smtClean="0"/>
          </a:p>
          <a:p>
            <a:r>
              <a:rPr lang="en-US" b="1" baseline="0" dirty="0" smtClean="0"/>
              <a:t>Winter 2017/2018: </a:t>
            </a:r>
            <a:r>
              <a:rPr lang="en-US" baseline="0" dirty="0" smtClean="0"/>
              <a:t>There were 3 meetings of 3 days, held in Ottawa for the First Nations Post-Secondary Education Review</a:t>
            </a:r>
          </a:p>
          <a:p>
            <a:pPr marL="171450" indent="-171450">
              <a:buFontTx/>
              <a:buChar char="-"/>
            </a:pPr>
            <a:r>
              <a:rPr lang="en-US" baseline="0" dirty="0" smtClean="0"/>
              <a:t>40 First Nations reps from across Canada with expertise in PSE</a:t>
            </a:r>
          </a:p>
          <a:p>
            <a:pPr marL="171450" indent="-171450">
              <a:buFontTx/>
              <a:buChar char="-"/>
            </a:pPr>
            <a:r>
              <a:rPr lang="en-US" baseline="0" dirty="0" smtClean="0"/>
              <a:t>Technical Table for Student Supports</a:t>
            </a:r>
          </a:p>
          <a:p>
            <a:pPr marL="171450" indent="-171450">
              <a:buFontTx/>
              <a:buChar char="-"/>
            </a:pPr>
            <a:r>
              <a:rPr lang="en-US" baseline="0" dirty="0" smtClean="0"/>
              <a:t>Technical Table for First Nations Institutes</a:t>
            </a:r>
          </a:p>
          <a:p>
            <a:pPr marL="171450" indent="-171450">
              <a:buFontTx/>
              <a:buChar char="-"/>
            </a:pPr>
            <a:r>
              <a:rPr lang="en-US" dirty="0" smtClean="0"/>
              <a:t>Independent consultant led the process</a:t>
            </a:r>
            <a:r>
              <a:rPr lang="en-US" baseline="0" dirty="0" smtClean="0"/>
              <a:t> and developed the </a:t>
            </a:r>
            <a:r>
              <a:rPr lang="en-US" i="1" baseline="0" dirty="0" smtClean="0"/>
              <a:t>First Nations Post-Secondary Education 2018 Interim Report</a:t>
            </a:r>
          </a:p>
          <a:p>
            <a:pPr marL="0" indent="0">
              <a:buFontTx/>
              <a:buNone/>
            </a:pPr>
            <a:endParaRPr lang="en-US" i="0" dirty="0" smtClean="0"/>
          </a:p>
        </p:txBody>
      </p:sp>
      <p:sp>
        <p:nvSpPr>
          <p:cNvPr id="4" name="Slide Number Placeholder 3"/>
          <p:cNvSpPr>
            <a:spLocks noGrp="1"/>
          </p:cNvSpPr>
          <p:nvPr>
            <p:ph type="sldNum" sz="quarter" idx="10"/>
          </p:nvPr>
        </p:nvSpPr>
        <p:spPr/>
        <p:txBody>
          <a:bodyPr/>
          <a:lstStyle/>
          <a:p>
            <a:fld id="{A3ECE9D6-E23C-487D-AC2C-26651397AAAB}" type="slidenum">
              <a:rPr lang="en-US" smtClean="0"/>
              <a:pPr/>
              <a:t>2</a:t>
            </a:fld>
            <a:endParaRPr lang="en-US" dirty="0"/>
          </a:p>
        </p:txBody>
      </p:sp>
    </p:spTree>
    <p:extLst>
      <p:ext uri="{BB962C8B-B14F-4D97-AF65-F5344CB8AC3E}">
        <p14:creationId xmlns:p14="http://schemas.microsoft.com/office/powerpoint/2010/main" val="2520213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review process produced several documents and research including: </a:t>
            </a:r>
          </a:p>
          <a:p>
            <a:endParaRPr lang="en-US" baseline="0" dirty="0" smtClean="0"/>
          </a:p>
          <a:p>
            <a:pPr marL="171450" indent="-171450">
              <a:buFontTx/>
              <a:buChar char="-"/>
            </a:pPr>
            <a:r>
              <a:rPr lang="en-US" baseline="0" dirty="0" smtClean="0"/>
              <a:t>The Report, as previously stated</a:t>
            </a:r>
          </a:p>
          <a:p>
            <a:pPr marL="171450" indent="-171450">
              <a:buFontTx/>
              <a:buChar char="-"/>
            </a:pPr>
            <a:r>
              <a:rPr lang="en-US" baseline="0" dirty="0" smtClean="0"/>
              <a:t>The PSE Fact Sheet 2018 which highlights the Gap in Post-Secondary Education attainment and the “backlog” of potential PSE students</a:t>
            </a:r>
          </a:p>
          <a:p>
            <a:pPr marL="171450" indent="-171450">
              <a:buFontTx/>
              <a:buChar char="-"/>
            </a:pPr>
            <a:r>
              <a:rPr lang="en-US" baseline="0" dirty="0" smtClean="0"/>
              <a:t>PSE Institutes Costing Report, developed by an economist, examined the various costs across different types of First Nations Institutes</a:t>
            </a:r>
          </a:p>
          <a:p>
            <a:endParaRPr lang="en-US" baseline="0" dirty="0" smtClean="0"/>
          </a:p>
          <a:p>
            <a:pPr marL="171450" indent="-171450">
              <a:buFontTx/>
              <a:buChar char="-"/>
            </a:pPr>
            <a:r>
              <a:rPr lang="en-US" baseline="0" dirty="0" smtClean="0"/>
              <a:t>In addition: </a:t>
            </a:r>
          </a:p>
          <a:p>
            <a:pPr marL="228600" indent="-228600">
              <a:buFontTx/>
              <a:buAutoNum type="alphaLcParenR"/>
            </a:pPr>
            <a:r>
              <a:rPr lang="en-US" baseline="0" dirty="0" smtClean="0"/>
              <a:t>An independent legal review was commissioned on the Treaty right to education.</a:t>
            </a:r>
          </a:p>
          <a:p>
            <a:pPr marL="228600" indent="-228600">
              <a:buFontTx/>
              <a:buAutoNum type="alphaLcParenR"/>
            </a:pPr>
            <a:r>
              <a:rPr lang="en-US" baseline="0" dirty="0" smtClean="0"/>
              <a:t>Updated costing to support advocating increased investments for Students was commissioned by an economist.</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A3ECE9D6-E23C-487D-AC2C-26651397AAAB}" type="slidenum">
              <a:rPr lang="en-US" smtClean="0"/>
              <a:pPr/>
              <a:t>3</a:t>
            </a:fld>
            <a:endParaRPr lang="en-US" dirty="0"/>
          </a:p>
        </p:txBody>
      </p:sp>
    </p:spTree>
    <p:extLst>
      <p:ext uri="{BB962C8B-B14F-4D97-AF65-F5344CB8AC3E}">
        <p14:creationId xmlns:p14="http://schemas.microsoft.com/office/powerpoint/2010/main" val="2009235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In July 2018 </a:t>
            </a:r>
            <a:r>
              <a:rPr lang="en-US" dirty="0" smtClean="0"/>
              <a:t>the</a:t>
            </a:r>
            <a:r>
              <a:rPr lang="en-US" baseline="0" dirty="0" smtClean="0"/>
              <a:t> </a:t>
            </a:r>
            <a:r>
              <a:rPr lang="en-US" i="1" baseline="0" dirty="0" smtClean="0"/>
              <a:t>First nations Post-Secondary Education 2018 Interim Report </a:t>
            </a:r>
            <a:r>
              <a:rPr lang="en-US" i="0" baseline="0" dirty="0" smtClean="0"/>
              <a:t>was accepted by the AFN Chiefs in Assembly via </a:t>
            </a:r>
            <a:r>
              <a:rPr lang="en-US" b="1" i="0" baseline="0" dirty="0" smtClean="0"/>
              <a:t>Resolution 29/2018</a:t>
            </a:r>
          </a:p>
          <a:p>
            <a:endParaRPr lang="en-US" b="1" i="0" baseline="0" dirty="0" smtClean="0"/>
          </a:p>
          <a:p>
            <a:r>
              <a:rPr lang="en-US" b="1" i="0" baseline="0" dirty="0" smtClean="0"/>
              <a:t>This resolution provided the mandate to develop the First Nations Post-Secondary Education Policy Proposal and address advocacy for increased and expanded, immediate funding for First Nations Post-Secondary Education.</a:t>
            </a:r>
          </a:p>
          <a:p>
            <a:endParaRPr lang="en-US" b="1" i="0" baseline="0" dirty="0" smtClean="0"/>
          </a:p>
          <a:p>
            <a:r>
              <a:rPr lang="en-US" b="0" i="0" baseline="0" dirty="0" smtClean="0"/>
              <a:t>The resolution outlined that the Chiefs Committee on Education and National Indian Education Council would work in partnership with Indigenous Services Canada to develop an </a:t>
            </a:r>
            <a:r>
              <a:rPr lang="en-US" b="0" i="0" baseline="0" dirty="0" err="1" smtClean="0"/>
              <a:t>honourable</a:t>
            </a:r>
            <a:r>
              <a:rPr lang="en-US" b="0" i="0" baseline="0" dirty="0" smtClean="0"/>
              <a:t>, joint process for the development of new First Nations PSE models.</a:t>
            </a:r>
          </a:p>
          <a:p>
            <a:endParaRPr lang="en-US" b="1" i="1" dirty="0"/>
          </a:p>
        </p:txBody>
      </p:sp>
      <p:sp>
        <p:nvSpPr>
          <p:cNvPr id="4" name="Slide Number Placeholder 3"/>
          <p:cNvSpPr>
            <a:spLocks noGrp="1"/>
          </p:cNvSpPr>
          <p:nvPr>
            <p:ph type="sldNum" sz="quarter" idx="10"/>
          </p:nvPr>
        </p:nvSpPr>
        <p:spPr/>
        <p:txBody>
          <a:bodyPr/>
          <a:lstStyle/>
          <a:p>
            <a:fld id="{A3ECE9D6-E23C-487D-AC2C-26651397AAAB}" type="slidenum">
              <a:rPr lang="en-US" smtClean="0"/>
              <a:pPr/>
              <a:t>4</a:t>
            </a:fld>
            <a:endParaRPr lang="en-US" dirty="0"/>
          </a:p>
        </p:txBody>
      </p:sp>
    </p:spTree>
    <p:extLst>
      <p:ext uri="{BB962C8B-B14F-4D97-AF65-F5344CB8AC3E}">
        <p14:creationId xmlns:p14="http://schemas.microsoft.com/office/powerpoint/2010/main" val="170543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Post-Secondary</a:t>
            </a:r>
            <a:r>
              <a:rPr lang="en-US" baseline="0" dirty="0" smtClean="0"/>
              <a:t> Education Working Group, made up of the National Indian Education Council, AFN Education Sector and Indigenous Services Canada entered into a co-development process to produce the PSE Policy Proposal.</a:t>
            </a:r>
          </a:p>
          <a:p>
            <a:endParaRPr lang="en-US" baseline="0" dirty="0" smtClean="0"/>
          </a:p>
          <a:p>
            <a:r>
              <a:rPr lang="en-US" baseline="0" dirty="0" smtClean="0"/>
              <a:t>The AFN Chiefs in Assembly have passed many resolutions on Post-Secondary Education over the last decade, here is a list of the most recent.</a:t>
            </a:r>
          </a:p>
          <a:p>
            <a:endParaRPr lang="en-US" baseline="0" dirty="0" smtClean="0"/>
          </a:p>
          <a:p>
            <a:r>
              <a:rPr lang="en-US" baseline="0" dirty="0" smtClean="0"/>
              <a:t>The direction and mandates of these resolutions, along with the Interim Report informed and guided the development of the PSE Policy Proposal.</a:t>
            </a:r>
          </a:p>
          <a:p>
            <a:endParaRPr lang="en-US" baseline="0" dirty="0" smtClean="0"/>
          </a:p>
        </p:txBody>
      </p:sp>
      <p:sp>
        <p:nvSpPr>
          <p:cNvPr id="4" name="Slide Number Placeholder 3"/>
          <p:cNvSpPr>
            <a:spLocks noGrp="1"/>
          </p:cNvSpPr>
          <p:nvPr>
            <p:ph type="sldNum" sz="quarter" idx="10"/>
          </p:nvPr>
        </p:nvSpPr>
        <p:spPr/>
        <p:txBody>
          <a:bodyPr/>
          <a:lstStyle/>
          <a:p>
            <a:fld id="{A3ECE9D6-E23C-487D-AC2C-26651397AAAB}" type="slidenum">
              <a:rPr lang="en-US" smtClean="0"/>
              <a:pPr/>
              <a:t>5</a:t>
            </a:fld>
            <a:endParaRPr lang="en-US" dirty="0"/>
          </a:p>
        </p:txBody>
      </p:sp>
    </p:spTree>
    <p:extLst>
      <p:ext uri="{BB962C8B-B14F-4D97-AF65-F5344CB8AC3E}">
        <p14:creationId xmlns:p14="http://schemas.microsoft.com/office/powerpoint/2010/main" val="3596367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ECE9D6-E23C-487D-AC2C-26651397AAAB}" type="slidenum">
              <a:rPr lang="en-US" smtClean="0"/>
              <a:pPr/>
              <a:t>6</a:t>
            </a:fld>
            <a:endParaRPr lang="en-US" dirty="0"/>
          </a:p>
        </p:txBody>
      </p:sp>
    </p:spTree>
    <p:extLst>
      <p:ext uri="{BB962C8B-B14F-4D97-AF65-F5344CB8AC3E}">
        <p14:creationId xmlns:p14="http://schemas.microsoft.com/office/powerpoint/2010/main" val="3728295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Seeking Immediate Investments for First Nations Post-Secondary Education </a:t>
            </a:r>
            <a:r>
              <a:rPr lang="en-US" sz="1200" kern="1200" dirty="0" smtClean="0">
                <a:solidFill>
                  <a:schemeClr val="tx1"/>
                </a:solidFill>
                <a:effectLst/>
                <a:latin typeface="+mn-lt"/>
                <a:ea typeface="+mn-ea"/>
                <a:cs typeface="+mn-cs"/>
              </a:rPr>
              <a:t>(all funds are </a:t>
            </a:r>
            <a:r>
              <a:rPr lang="en-US" sz="1200" u="sng" kern="1200" dirty="0" smtClean="0">
                <a:solidFill>
                  <a:schemeClr val="tx1"/>
                </a:solidFill>
                <a:effectLst/>
                <a:latin typeface="+mn-lt"/>
                <a:ea typeface="+mn-ea"/>
                <a:cs typeface="+mn-cs"/>
              </a:rPr>
              <a:t>in addition</a:t>
            </a:r>
            <a:r>
              <a:rPr lang="en-US" sz="1200" kern="1200" dirty="0" smtClean="0">
                <a:solidFill>
                  <a:schemeClr val="tx1"/>
                </a:solidFill>
                <a:effectLst/>
                <a:latin typeface="+mn-lt"/>
                <a:ea typeface="+mn-ea"/>
                <a:cs typeface="+mn-cs"/>
              </a:rPr>
              <a:t> to current funding)</a:t>
            </a:r>
          </a:p>
          <a:p>
            <a:pPr lvl="0"/>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There are currently 79,000 First Nations people aged 25-64 who could enroll but are not enrolled.</a:t>
            </a:r>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Currently 23,000 students funded through PSSSP at an average of $13,000 </a:t>
            </a:r>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Currently 9,000 students enrolled in PSE who are not funded through PSSSP</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Students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$45M to </a:t>
            </a:r>
            <a:r>
              <a:rPr lang="en-US" sz="1200" u="sng" kern="1200" dirty="0" smtClean="0">
                <a:solidFill>
                  <a:schemeClr val="tx1"/>
                </a:solidFill>
                <a:effectLst/>
                <a:latin typeface="+mn-lt"/>
                <a:ea typeface="+mn-ea"/>
                <a:cs typeface="+mn-cs"/>
              </a:rPr>
              <a:t>continue annually</a:t>
            </a:r>
            <a:r>
              <a:rPr lang="en-US" sz="1200" kern="1200" dirty="0" smtClean="0">
                <a:solidFill>
                  <a:schemeClr val="tx1"/>
                </a:solidFill>
                <a:effectLst/>
                <a:latin typeface="+mn-lt"/>
                <a:ea typeface="+mn-ea"/>
                <a:cs typeface="+mn-cs"/>
              </a:rPr>
              <a:t> for students in Post-Secondary Student Support Program (PSSSP).</a:t>
            </a:r>
          </a:p>
          <a:p>
            <a:pPr lvl="0"/>
            <a:r>
              <a:rPr lang="en-US" sz="1200" kern="1200" dirty="0" smtClean="0">
                <a:solidFill>
                  <a:schemeClr val="tx1"/>
                </a:solidFill>
                <a:effectLst/>
                <a:latin typeface="+mn-lt"/>
                <a:ea typeface="+mn-ea"/>
                <a:cs typeface="+mn-cs"/>
              </a:rPr>
              <a:t>$210M top up to PSSSP to support current students at real costs, and on-going.</a:t>
            </a:r>
          </a:p>
          <a:p>
            <a:pPr lvl="0"/>
            <a:r>
              <a:rPr lang="en-US" sz="1200" kern="1200" dirty="0" smtClean="0">
                <a:solidFill>
                  <a:schemeClr val="tx1"/>
                </a:solidFill>
                <a:effectLst/>
                <a:latin typeface="+mn-lt"/>
                <a:ea typeface="+mn-ea"/>
                <a:cs typeface="+mn-cs"/>
              </a:rPr>
              <a:t>$102M top up to PSSSP to support unfunded students, and on-going.</a:t>
            </a:r>
          </a:p>
          <a:p>
            <a:r>
              <a:rPr lang="en-US" sz="1200" b="1" kern="1200" dirty="0" smtClean="0">
                <a:solidFill>
                  <a:schemeClr val="tx1"/>
                </a:solidFill>
                <a:effectLst/>
                <a:latin typeface="+mn-lt"/>
                <a:ea typeface="+mn-ea"/>
                <a:cs typeface="+mn-cs"/>
              </a:rPr>
              <a:t>Total Student Supports: $357M yearly in additional funding</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3ECE9D6-E23C-487D-AC2C-26651397AAAB}" type="slidenum">
              <a:rPr lang="en-US" smtClean="0"/>
              <a:pPr/>
              <a:t>7</a:t>
            </a:fld>
            <a:endParaRPr lang="en-US" dirty="0"/>
          </a:p>
        </p:txBody>
      </p:sp>
    </p:spTree>
    <p:extLst>
      <p:ext uri="{BB962C8B-B14F-4D97-AF65-F5344CB8AC3E}">
        <p14:creationId xmlns:p14="http://schemas.microsoft.com/office/powerpoint/2010/main" val="277008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First Nations Institutes and Community-Based Programming</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$63M immediate investment, and on-going.</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Transitional Funding – for upgrading and completing in order to attend PSE</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New stream of funding to be created to support students who need upgrading.</a:t>
            </a:r>
          </a:p>
          <a:p>
            <a:pPr lvl="0"/>
            <a:r>
              <a:rPr lang="en-US" sz="1200" kern="1200" dirty="0" smtClean="0">
                <a:solidFill>
                  <a:schemeClr val="tx1"/>
                </a:solidFill>
                <a:effectLst/>
                <a:latin typeface="+mn-lt"/>
                <a:ea typeface="+mn-ea"/>
                <a:cs typeface="+mn-cs"/>
              </a:rPr>
              <a:t>$124M immediate investment, increases on-going.</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3ECE9D6-E23C-487D-AC2C-26651397AAAB}" type="slidenum">
              <a:rPr lang="en-US" smtClean="0"/>
              <a:pPr/>
              <a:t>8</a:t>
            </a:fld>
            <a:endParaRPr lang="en-US" dirty="0"/>
          </a:p>
        </p:txBody>
      </p:sp>
    </p:spTree>
    <p:extLst>
      <p:ext uri="{BB962C8B-B14F-4D97-AF65-F5344CB8AC3E}">
        <p14:creationId xmlns:p14="http://schemas.microsoft.com/office/powerpoint/2010/main" val="1408582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ECE9D6-E23C-487D-AC2C-26651397AAAB}" type="slidenum">
              <a:rPr lang="en-US" smtClean="0"/>
              <a:pPr/>
              <a:t>9</a:t>
            </a:fld>
            <a:endParaRPr lang="en-US" dirty="0"/>
          </a:p>
        </p:txBody>
      </p:sp>
    </p:spTree>
    <p:extLst>
      <p:ext uri="{BB962C8B-B14F-4D97-AF65-F5344CB8AC3E}">
        <p14:creationId xmlns:p14="http://schemas.microsoft.com/office/powerpoint/2010/main" val="17731824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352194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0464936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3" r:id="rId1"/>
    <p:sldLayoutId id="2147483692" r:id="rId2"/>
  </p:sldLayoutIdLst>
  <p:txStyles>
    <p:titleStyle>
      <a:lvl1pPr algn="l" rtl="0" eaLnBrk="0" fontAlgn="base" hangingPunct="0">
        <a:spcBef>
          <a:spcPct val="0"/>
        </a:spcBef>
        <a:spcAft>
          <a:spcPct val="0"/>
        </a:spcAft>
        <a:defRPr sz="1400">
          <a:solidFill>
            <a:schemeClr val="bg1"/>
          </a:solidFill>
          <a:latin typeface="Calibri" panose="020F0502020204030204" pitchFamily="34" charset="0"/>
          <a:ea typeface="ＭＳ Ｐゴシック" charset="0"/>
          <a:cs typeface="ＭＳ Ｐゴシック" charset="0"/>
        </a:defRPr>
      </a:lvl1pPr>
      <a:lvl2pPr algn="l" rtl="0" eaLnBrk="0" fontAlgn="base" hangingPunct="0">
        <a:spcBef>
          <a:spcPct val="0"/>
        </a:spcBef>
        <a:spcAft>
          <a:spcPct val="0"/>
        </a:spcAft>
        <a:defRPr sz="1400">
          <a:solidFill>
            <a:schemeClr val="bg1"/>
          </a:solidFill>
          <a:latin typeface="Arial" charset="0"/>
          <a:ea typeface="ＭＳ Ｐゴシック" charset="0"/>
          <a:cs typeface="ＭＳ Ｐゴシック" charset="0"/>
        </a:defRPr>
      </a:lvl2pPr>
      <a:lvl3pPr algn="l" rtl="0" eaLnBrk="0" fontAlgn="base" hangingPunct="0">
        <a:spcBef>
          <a:spcPct val="0"/>
        </a:spcBef>
        <a:spcAft>
          <a:spcPct val="0"/>
        </a:spcAft>
        <a:defRPr sz="1400">
          <a:solidFill>
            <a:schemeClr val="bg1"/>
          </a:solidFill>
          <a:latin typeface="Arial" charset="0"/>
          <a:ea typeface="ＭＳ Ｐゴシック" charset="0"/>
          <a:cs typeface="ＭＳ Ｐゴシック" charset="0"/>
        </a:defRPr>
      </a:lvl3pPr>
      <a:lvl4pPr algn="l" rtl="0" eaLnBrk="0" fontAlgn="base" hangingPunct="0">
        <a:spcBef>
          <a:spcPct val="0"/>
        </a:spcBef>
        <a:spcAft>
          <a:spcPct val="0"/>
        </a:spcAft>
        <a:defRPr sz="1400">
          <a:solidFill>
            <a:schemeClr val="bg1"/>
          </a:solidFill>
          <a:latin typeface="Arial" charset="0"/>
          <a:ea typeface="ＭＳ Ｐゴシック" charset="0"/>
          <a:cs typeface="ＭＳ Ｐゴシック" charset="0"/>
        </a:defRPr>
      </a:lvl4pPr>
      <a:lvl5pPr algn="l" rtl="0" eaLnBrk="0" fontAlgn="base" hangingPunct="0">
        <a:spcBef>
          <a:spcPct val="0"/>
        </a:spcBef>
        <a:spcAft>
          <a:spcPct val="0"/>
        </a:spcAft>
        <a:defRPr sz="1400">
          <a:solidFill>
            <a:schemeClr val="bg1"/>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Calibri" panose="020F0502020204030204" pitchFamily="34" charset="0"/>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Calibri" panose="020F0502020204030204" pitchFamily="34" charset="0"/>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Calibri" panose="020F0502020204030204" pitchFamily="34" charset="0"/>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Calibri" panose="020F0502020204030204" pitchFamily="34" charset="0"/>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Calibri" panose="020F0502020204030204" pitchFamily="34" charset="0"/>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70992" y="2859782"/>
            <a:ext cx="9073008" cy="852488"/>
          </a:xfrm>
          <a:prstGeom prst="rect">
            <a:avLst/>
          </a:prstGeom>
        </p:spPr>
        <p:txBody>
          <a:bodyPr/>
          <a:lstStyle/>
          <a:p>
            <a:pPr algn="ctr" eaLnBrk="1" hangingPunct="1"/>
            <a:r>
              <a:rPr lang="en-US" altLang="en-US" sz="4400" b="1" dirty="0" smtClean="0">
                <a:ea typeface="ＭＳ Ｐゴシック" pitchFamily="34" charset="-128"/>
              </a:rPr>
              <a:t>AFN EDUCATION: Updates and </a:t>
            </a:r>
            <a:br>
              <a:rPr lang="en-US" altLang="en-US" sz="4400" b="1" dirty="0" smtClean="0">
                <a:ea typeface="ＭＳ Ｐゴシック" pitchFamily="34" charset="-128"/>
              </a:rPr>
            </a:br>
            <a:r>
              <a:rPr lang="en-US" altLang="en-US" sz="4400" b="1" dirty="0" smtClean="0">
                <a:ea typeface="ＭＳ Ｐゴシック" pitchFamily="34" charset="-128"/>
              </a:rPr>
              <a:t>Post-Secondary Education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430356" y="1347614"/>
            <a:ext cx="8280400" cy="323850"/>
          </a:xfrm>
          <a:prstGeom prst="rect">
            <a:avLst/>
          </a:prstGeom>
        </p:spPr>
        <p:txBody>
          <a:bodyPr/>
          <a:lstStyle/>
          <a:p>
            <a:r>
              <a:rPr lang="en-US" altLang="en-US" sz="2800" b="1" dirty="0">
                <a:solidFill>
                  <a:schemeClr val="tx1">
                    <a:lumMod val="95000"/>
                    <a:lumOff val="5000"/>
                  </a:schemeClr>
                </a:solidFill>
                <a:ea typeface="ＭＳ Ｐゴシック" pitchFamily="34" charset="-128"/>
              </a:rPr>
              <a:t>First Nations Post-Secondary Education</a:t>
            </a:r>
            <a:endParaRPr lang="en-US" altLang="en-US" sz="2800" b="1" dirty="0" smtClean="0">
              <a:solidFill>
                <a:schemeClr val="tx1">
                  <a:lumMod val="95000"/>
                  <a:lumOff val="5000"/>
                </a:schemeClr>
              </a:solidFill>
              <a:ea typeface="ＭＳ Ｐゴシック" pitchFamily="34" charset="-128"/>
            </a:endParaRPr>
          </a:p>
        </p:txBody>
      </p:sp>
      <p:sp>
        <p:nvSpPr>
          <p:cNvPr id="4099" name="Content Placeholder 2"/>
          <p:cNvSpPr>
            <a:spLocks noGrp="1"/>
          </p:cNvSpPr>
          <p:nvPr>
            <p:ph idx="4294967295"/>
          </p:nvPr>
        </p:nvSpPr>
        <p:spPr>
          <a:xfrm>
            <a:off x="419049" y="1851486"/>
            <a:ext cx="8401423" cy="3168536"/>
          </a:xfrm>
          <a:prstGeom prst="rect">
            <a:avLst/>
          </a:prstGeom>
        </p:spPr>
        <p:txBody>
          <a:bodyPr/>
          <a:lstStyle/>
          <a:p>
            <a:pPr marL="0" lvl="1" indent="0">
              <a:buFontTx/>
              <a:buNone/>
            </a:pPr>
            <a:r>
              <a:rPr lang="en-US" altLang="en-US" sz="2400" b="1" dirty="0" smtClean="0">
                <a:ea typeface="ＭＳ Ｐゴシック" pitchFamily="34" charset="-128"/>
              </a:rPr>
              <a:t>Draft Policy Proposal</a:t>
            </a:r>
          </a:p>
          <a:p>
            <a:pPr marL="400050" indent="0">
              <a:buNone/>
            </a:pPr>
            <a:r>
              <a:rPr lang="en-US" sz="2000" b="1" dirty="0" smtClean="0"/>
              <a:t>Long sought after changes to </a:t>
            </a:r>
            <a:r>
              <a:rPr lang="en-US" sz="2000" b="1" dirty="0"/>
              <a:t>PSSSP and PSPP in 2019-2020</a:t>
            </a:r>
          </a:p>
          <a:p>
            <a:pPr marL="571500" lvl="1" indent="-177800">
              <a:buFont typeface="Arial" panose="020B0604020202020204" pitchFamily="34" charset="0"/>
              <a:buChar char="•"/>
            </a:pPr>
            <a:r>
              <a:rPr lang="en-US" sz="1800" dirty="0"/>
              <a:t>Problematic PSSSP program restrictions (student eligibility, residency clause, eligible expenditures, etc.) will be removed.</a:t>
            </a:r>
            <a:br>
              <a:rPr lang="en-US" sz="1800" dirty="0"/>
            </a:br>
            <a:endParaRPr lang="en-US" sz="1800" dirty="0"/>
          </a:p>
          <a:p>
            <a:pPr marL="571500" lvl="1" indent="-177800">
              <a:buFont typeface="Arial" panose="020B0604020202020204" pitchFamily="34" charset="0"/>
              <a:buChar char="•"/>
            </a:pPr>
            <a:r>
              <a:rPr lang="en-US" sz="1800" dirty="0"/>
              <a:t>PSPP will be modified to be a First Nations directed and First Nations only, regionally delivered program that supports First Nations established post-secondary education institutions and First Nations directed community-based programming.  </a:t>
            </a:r>
          </a:p>
          <a:p>
            <a:pPr marL="0" indent="0">
              <a:buFontTx/>
              <a:buNone/>
            </a:pPr>
            <a:endParaRPr lang="en-US" altLang="en-US" sz="2400" dirty="0" smtClean="0">
              <a:ea typeface="ＭＳ Ｐゴシック" pitchFamily="34" charset="-128"/>
            </a:endParaRPr>
          </a:p>
        </p:txBody>
      </p:sp>
    </p:spTree>
    <p:extLst>
      <p:ext uri="{BB962C8B-B14F-4D97-AF65-F5344CB8AC3E}">
        <p14:creationId xmlns:p14="http://schemas.microsoft.com/office/powerpoint/2010/main" val="2079485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430356" y="1347614"/>
            <a:ext cx="8280400" cy="323850"/>
          </a:xfrm>
          <a:prstGeom prst="rect">
            <a:avLst/>
          </a:prstGeom>
        </p:spPr>
        <p:txBody>
          <a:bodyPr/>
          <a:lstStyle/>
          <a:p>
            <a:r>
              <a:rPr lang="en-US" altLang="en-US" sz="2800" b="1" dirty="0">
                <a:solidFill>
                  <a:schemeClr val="tx1">
                    <a:lumMod val="95000"/>
                    <a:lumOff val="5000"/>
                  </a:schemeClr>
                </a:solidFill>
                <a:ea typeface="ＭＳ Ｐゴシック" pitchFamily="34" charset="-128"/>
              </a:rPr>
              <a:t>First Nations Post-Secondary Education</a:t>
            </a:r>
            <a:endParaRPr lang="en-US" altLang="en-US" sz="2800" b="1" dirty="0" smtClean="0">
              <a:solidFill>
                <a:schemeClr val="tx1">
                  <a:lumMod val="95000"/>
                  <a:lumOff val="5000"/>
                </a:schemeClr>
              </a:solidFill>
              <a:ea typeface="ＭＳ Ｐゴシック" pitchFamily="34" charset="-128"/>
            </a:endParaRPr>
          </a:p>
        </p:txBody>
      </p:sp>
      <p:sp>
        <p:nvSpPr>
          <p:cNvPr id="4099" name="Content Placeholder 2"/>
          <p:cNvSpPr>
            <a:spLocks noGrp="1"/>
          </p:cNvSpPr>
          <p:nvPr>
            <p:ph idx="4294967295"/>
          </p:nvPr>
        </p:nvSpPr>
        <p:spPr>
          <a:xfrm>
            <a:off x="419049" y="1707654"/>
            <a:ext cx="8401423" cy="3096528"/>
          </a:xfrm>
          <a:prstGeom prst="rect">
            <a:avLst/>
          </a:prstGeom>
        </p:spPr>
        <p:txBody>
          <a:bodyPr/>
          <a:lstStyle/>
          <a:p>
            <a:pPr marL="0" lvl="1" indent="0">
              <a:buFontTx/>
              <a:buNone/>
            </a:pPr>
            <a:r>
              <a:rPr lang="en-US" altLang="en-US" sz="2400" b="1" dirty="0" smtClean="0">
                <a:ea typeface="ＭＳ Ｐゴシック" pitchFamily="34" charset="-128"/>
              </a:rPr>
              <a:t>Draft Policy Proposal</a:t>
            </a:r>
            <a:endParaRPr lang="en-US" altLang="en-US" sz="2400" b="1" dirty="0">
              <a:ea typeface="ＭＳ Ｐゴシック" pitchFamily="34" charset="-128"/>
            </a:endParaRPr>
          </a:p>
          <a:p>
            <a:pPr lvl="0">
              <a:spcBef>
                <a:spcPts val="0"/>
              </a:spcBef>
              <a:buFont typeface="+mj-lt"/>
              <a:buAutoNum type="arabicPeriod" startAt="2"/>
            </a:pPr>
            <a:r>
              <a:rPr lang="en-CA" sz="1800" b="1" dirty="0"/>
              <a:t>First Nations-led Treaty based and /or regional based processes to co-develop models that will best support First Nations post-secondary education ($15.5M investment, starting in 2019-2020)</a:t>
            </a:r>
            <a:endParaRPr lang="en-CA" sz="1800" dirty="0"/>
          </a:p>
          <a:p>
            <a:pPr marL="628650" lvl="1">
              <a:spcBef>
                <a:spcPts val="0"/>
              </a:spcBef>
              <a:buFont typeface="+mj-lt"/>
              <a:buAutoNum type="alphaUcPeriod"/>
            </a:pPr>
            <a:r>
              <a:rPr lang="en-US" sz="1500" dirty="0"/>
              <a:t>The funding to support the model development will support a range of activity including: exploratory discussions, engagement, partnership tables, and model design.</a:t>
            </a:r>
          </a:p>
          <a:p>
            <a:pPr marL="628650" lvl="1">
              <a:spcBef>
                <a:spcPts val="0"/>
              </a:spcBef>
              <a:buFont typeface="+mj-lt"/>
              <a:buAutoNum type="alphaUcPeriod"/>
            </a:pPr>
            <a:r>
              <a:rPr lang="en-US" sz="1500" dirty="0"/>
              <a:t>These partnership tables will be led by First Nations.</a:t>
            </a:r>
            <a:endParaRPr lang="en-US" sz="1500" dirty="0">
              <a:ea typeface="Times New Roman" panose="02020603050405020304" pitchFamily="18" charset="0"/>
            </a:endParaRPr>
          </a:p>
          <a:p>
            <a:pPr marL="628650" lvl="1">
              <a:spcBef>
                <a:spcPts val="0"/>
              </a:spcBef>
              <a:buFont typeface="+mj-lt"/>
              <a:buAutoNum type="alphaUcPeriod"/>
            </a:pPr>
            <a:r>
              <a:rPr lang="en-US" sz="1500" dirty="0">
                <a:ea typeface="Times New Roman" panose="02020603050405020304" pitchFamily="18" charset="0"/>
              </a:rPr>
              <a:t>First Nations will be able to identify their specific needs for: </a:t>
            </a:r>
            <a:r>
              <a:rPr lang="en-US" sz="1500" i="1" dirty="0">
                <a:ea typeface="Times New Roman" panose="02020603050405020304" pitchFamily="18" charset="0"/>
              </a:rPr>
              <a:t>Student Supports, Community Support Services, First Nations established institutes, Community-based programming, Governance and Leadership capacity,</a:t>
            </a:r>
            <a:r>
              <a:rPr lang="en-US" sz="1500" dirty="0">
                <a:ea typeface="Times New Roman" panose="02020603050405020304" pitchFamily="18" charset="0"/>
              </a:rPr>
              <a:t> and the costs associated. </a:t>
            </a:r>
          </a:p>
          <a:p>
            <a:pPr marL="628650" lvl="1">
              <a:spcBef>
                <a:spcPts val="0"/>
              </a:spcBef>
              <a:buFont typeface="+mj-lt"/>
              <a:buAutoNum type="alphaUcPeriod"/>
            </a:pPr>
            <a:r>
              <a:rPr lang="en-US" sz="1500" dirty="0">
                <a:ea typeface="Times New Roman" panose="02020603050405020304" pitchFamily="18" charset="0"/>
              </a:rPr>
              <a:t>These models, once created, will be First Nations directed and managed in line with First Nations Control of First Nations Education</a:t>
            </a:r>
            <a:r>
              <a:rPr lang="en-US" sz="1500" dirty="0" smtClean="0">
                <a:ea typeface="Times New Roman" panose="02020603050405020304" pitchFamily="18" charset="0"/>
              </a:rPr>
              <a:t>.</a:t>
            </a:r>
            <a:endParaRPr lang="en-US" altLang="en-US" sz="2400" dirty="0" smtClean="0">
              <a:ea typeface="ＭＳ Ｐゴシック" pitchFamily="34" charset="-128"/>
            </a:endParaRPr>
          </a:p>
        </p:txBody>
      </p:sp>
    </p:spTree>
    <p:extLst>
      <p:ext uri="{BB962C8B-B14F-4D97-AF65-F5344CB8AC3E}">
        <p14:creationId xmlns:p14="http://schemas.microsoft.com/office/powerpoint/2010/main" val="2079485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430356" y="1347614"/>
            <a:ext cx="8280400" cy="323850"/>
          </a:xfrm>
          <a:prstGeom prst="rect">
            <a:avLst/>
          </a:prstGeom>
        </p:spPr>
        <p:txBody>
          <a:bodyPr/>
          <a:lstStyle/>
          <a:p>
            <a:r>
              <a:rPr lang="en-US" altLang="en-US" sz="2800" b="1" dirty="0">
                <a:solidFill>
                  <a:schemeClr val="tx1">
                    <a:lumMod val="95000"/>
                    <a:lumOff val="5000"/>
                  </a:schemeClr>
                </a:solidFill>
                <a:ea typeface="ＭＳ Ｐゴシック" pitchFamily="34" charset="-128"/>
              </a:rPr>
              <a:t>First Nations Post-Secondary Education</a:t>
            </a:r>
            <a:endParaRPr lang="en-US" altLang="en-US" sz="2800" b="1" dirty="0" smtClean="0">
              <a:solidFill>
                <a:schemeClr val="tx1">
                  <a:lumMod val="95000"/>
                  <a:lumOff val="5000"/>
                </a:schemeClr>
              </a:solidFill>
              <a:ea typeface="ＭＳ Ｐゴシック" pitchFamily="34" charset="-128"/>
            </a:endParaRPr>
          </a:p>
        </p:txBody>
      </p:sp>
      <p:sp>
        <p:nvSpPr>
          <p:cNvPr id="4099" name="Content Placeholder 2"/>
          <p:cNvSpPr>
            <a:spLocks noGrp="1"/>
          </p:cNvSpPr>
          <p:nvPr>
            <p:ph idx="4294967295"/>
          </p:nvPr>
        </p:nvSpPr>
        <p:spPr>
          <a:xfrm>
            <a:off x="419049" y="1851486"/>
            <a:ext cx="8401423" cy="3096528"/>
          </a:xfrm>
          <a:prstGeom prst="rect">
            <a:avLst/>
          </a:prstGeom>
        </p:spPr>
        <p:txBody>
          <a:bodyPr/>
          <a:lstStyle/>
          <a:p>
            <a:pPr marL="0" lvl="1" indent="0">
              <a:buFontTx/>
              <a:buNone/>
            </a:pPr>
            <a:r>
              <a:rPr lang="en-US" altLang="en-US" sz="2400" b="1" dirty="0" smtClean="0">
                <a:ea typeface="ＭＳ Ｐゴシック" pitchFamily="34" charset="-128"/>
              </a:rPr>
              <a:t>Limitations</a:t>
            </a:r>
          </a:p>
          <a:p>
            <a:r>
              <a:rPr lang="en-US" sz="2000" dirty="0"/>
              <a:t>This is a policy proposal with accompanied budgetary advocacy. These funds have not been secured. </a:t>
            </a:r>
            <a:endParaRPr lang="en-US" sz="2000" dirty="0" smtClean="0"/>
          </a:p>
          <a:p>
            <a:r>
              <a:rPr lang="en-US" sz="2000" dirty="0" smtClean="0"/>
              <a:t>All funds referenced in this presentation, if secured, are in addition to current funding levels.</a:t>
            </a:r>
            <a:endParaRPr lang="en-US" sz="2000" dirty="0"/>
          </a:p>
          <a:p>
            <a:r>
              <a:rPr lang="en-US" sz="2000" dirty="0"/>
              <a:t>The AFN and First Nations will continue to highlight </a:t>
            </a:r>
            <a:r>
              <a:rPr lang="en-US" sz="2000" dirty="0" smtClean="0"/>
              <a:t>the outstanding </a:t>
            </a:r>
            <a:r>
              <a:rPr lang="en-US" sz="2000" dirty="0"/>
              <a:t>need for post-secondary education to move First Nations priorities forward.</a:t>
            </a:r>
          </a:p>
          <a:p>
            <a:r>
              <a:rPr lang="en-US" sz="2000" dirty="0"/>
              <a:t>Any new investments will come with the release of </a:t>
            </a:r>
            <a:r>
              <a:rPr lang="en-US" sz="2000" dirty="0" smtClean="0"/>
              <a:t>the 2019 Federal Budget.</a:t>
            </a:r>
            <a:endParaRPr lang="en-US" sz="2000" dirty="0"/>
          </a:p>
          <a:p>
            <a:pPr marL="177800" lvl="1" indent="-177800">
              <a:buFont typeface="Arial" panose="020B0604020202020204" pitchFamily="34" charset="0"/>
              <a:buChar char="•"/>
            </a:pPr>
            <a:endParaRPr lang="en-US" altLang="en-US" sz="2400" dirty="0" smtClean="0">
              <a:ea typeface="ＭＳ Ｐゴシック" pitchFamily="34" charset="-128"/>
            </a:endParaRPr>
          </a:p>
          <a:p>
            <a:pPr marL="0" indent="0">
              <a:buFontTx/>
              <a:buNone/>
            </a:pPr>
            <a:endParaRPr lang="en-US" altLang="en-US" sz="2400" dirty="0" smtClean="0">
              <a:ea typeface="ＭＳ Ｐゴシック" pitchFamily="34" charset="-128"/>
            </a:endParaRPr>
          </a:p>
          <a:p>
            <a:pPr marL="0" indent="0">
              <a:buFontTx/>
              <a:buNone/>
            </a:pPr>
            <a:endParaRPr lang="en-US" altLang="en-US" sz="2400" dirty="0" smtClean="0">
              <a:ea typeface="ＭＳ Ｐゴシック" pitchFamily="34" charset="-128"/>
            </a:endParaRPr>
          </a:p>
        </p:txBody>
      </p:sp>
    </p:spTree>
    <p:extLst>
      <p:ext uri="{BB962C8B-B14F-4D97-AF65-F5344CB8AC3E}">
        <p14:creationId xmlns:p14="http://schemas.microsoft.com/office/powerpoint/2010/main" val="207948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528" y="1311796"/>
            <a:ext cx="8280400" cy="323850"/>
          </a:xfrm>
          <a:prstGeom prst="rect">
            <a:avLst/>
          </a:prstGeom>
        </p:spPr>
        <p:txBody>
          <a:bodyPr/>
          <a:lstStyle/>
          <a:p>
            <a:r>
              <a:rPr lang="en-US" altLang="en-US" sz="2800" b="1" dirty="0">
                <a:solidFill>
                  <a:schemeClr val="tx1">
                    <a:lumMod val="95000"/>
                    <a:lumOff val="5000"/>
                  </a:schemeClr>
                </a:solidFill>
                <a:ea typeface="ＭＳ Ｐゴシック" pitchFamily="34" charset="-128"/>
              </a:rPr>
              <a:t>First Nations Post-Secondary Education</a:t>
            </a:r>
            <a:endParaRPr lang="en-US" altLang="en-US" sz="2800" b="1" dirty="0" smtClean="0">
              <a:solidFill>
                <a:schemeClr val="tx1">
                  <a:lumMod val="95000"/>
                  <a:lumOff val="5000"/>
                </a:schemeClr>
              </a:solidFill>
              <a:ea typeface="ＭＳ Ｐゴシック" pitchFamily="34" charset="-128"/>
            </a:endParaRPr>
          </a:p>
        </p:txBody>
      </p:sp>
      <p:sp>
        <p:nvSpPr>
          <p:cNvPr id="4099" name="Content Placeholder 2"/>
          <p:cNvSpPr>
            <a:spLocks noGrp="1"/>
          </p:cNvSpPr>
          <p:nvPr>
            <p:ph idx="4294967295"/>
          </p:nvPr>
        </p:nvSpPr>
        <p:spPr>
          <a:xfrm>
            <a:off x="347041" y="1707654"/>
            <a:ext cx="8401423" cy="3528392"/>
          </a:xfrm>
          <a:prstGeom prst="rect">
            <a:avLst/>
          </a:prstGeom>
        </p:spPr>
        <p:txBody>
          <a:bodyPr/>
          <a:lstStyle/>
          <a:p>
            <a:pPr marL="0" lvl="1" indent="0">
              <a:buFontTx/>
              <a:buNone/>
            </a:pPr>
            <a:r>
              <a:rPr lang="en-US" altLang="en-US" sz="2400" b="1" dirty="0" smtClean="0">
                <a:ea typeface="ＭＳ Ｐゴシック" pitchFamily="34" charset="-128"/>
              </a:rPr>
              <a:t>Resolution</a:t>
            </a:r>
          </a:p>
          <a:p>
            <a:pPr marL="0" indent="0">
              <a:buNone/>
            </a:pPr>
            <a:r>
              <a:rPr lang="en-CA" sz="1400" b="1" dirty="0"/>
              <a:t>THEREFORE BE IT RESOLVED that the Chiefs-in-Assembly:</a:t>
            </a:r>
            <a:endParaRPr lang="en-US" sz="1400" dirty="0"/>
          </a:p>
          <a:p>
            <a:pPr marL="457200" lvl="0" indent="-457200">
              <a:buFont typeface="+mj-lt"/>
              <a:buAutoNum type="arabicPeriod"/>
            </a:pPr>
            <a:r>
              <a:rPr lang="en-US" sz="2400" dirty="0"/>
              <a:t>Reaffirm First Nations’ inherent and Treaty Rights to post-secondary education (PSE).</a:t>
            </a:r>
          </a:p>
          <a:p>
            <a:pPr marL="457200" lvl="0" indent="-457200">
              <a:buFont typeface="+mj-lt"/>
              <a:buAutoNum type="arabicPeriod"/>
            </a:pPr>
            <a:r>
              <a:rPr lang="en-US" sz="2400" dirty="0"/>
              <a:t>Reaffirm that jurisdiction over First Nations education remains with each First Nation.</a:t>
            </a:r>
          </a:p>
          <a:p>
            <a:pPr marL="457200" lvl="0" indent="-457200">
              <a:buFont typeface="+mj-lt"/>
              <a:buAutoNum type="arabicPeriod"/>
            </a:pPr>
            <a:r>
              <a:rPr lang="en-US" sz="2400" dirty="0"/>
              <a:t>Affirm that the process concerning the First Nations PSE policy proposal is not intended to detract or hinder First Nations from advancing their PSE processes.</a:t>
            </a:r>
          </a:p>
          <a:p>
            <a:pPr marL="457200" lvl="0" indent="-457200">
              <a:buFont typeface="+mj-lt"/>
              <a:buAutoNum type="arabicPeriod"/>
            </a:pPr>
            <a:endParaRPr lang="en-US" altLang="en-US" sz="2400" dirty="0" smtClean="0">
              <a:ea typeface="ＭＳ Ｐゴシック" pitchFamily="34" charset="-128"/>
            </a:endParaRPr>
          </a:p>
          <a:p>
            <a:pPr marL="0" indent="0">
              <a:buFontTx/>
              <a:buNone/>
            </a:pPr>
            <a:endParaRPr lang="en-US" altLang="en-US" sz="2400" dirty="0" smtClean="0">
              <a:ea typeface="ＭＳ Ｐゴシック" pitchFamily="34" charset="-128"/>
            </a:endParaRPr>
          </a:p>
        </p:txBody>
      </p:sp>
    </p:spTree>
    <p:extLst>
      <p:ext uri="{BB962C8B-B14F-4D97-AF65-F5344CB8AC3E}">
        <p14:creationId xmlns:p14="http://schemas.microsoft.com/office/powerpoint/2010/main" val="207948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528" y="1311796"/>
            <a:ext cx="8280400" cy="251842"/>
          </a:xfrm>
          <a:prstGeom prst="rect">
            <a:avLst/>
          </a:prstGeom>
        </p:spPr>
        <p:txBody>
          <a:bodyPr/>
          <a:lstStyle/>
          <a:p>
            <a:r>
              <a:rPr lang="en-US" altLang="en-US" sz="2800" b="1" dirty="0">
                <a:solidFill>
                  <a:schemeClr val="tx1">
                    <a:lumMod val="95000"/>
                    <a:lumOff val="5000"/>
                  </a:schemeClr>
                </a:solidFill>
                <a:ea typeface="ＭＳ Ｐゴシック" pitchFamily="34" charset="-128"/>
              </a:rPr>
              <a:t>First Nations Post-Secondary Education</a:t>
            </a:r>
            <a:endParaRPr lang="en-US" altLang="en-US" sz="2800" b="1" dirty="0" smtClean="0">
              <a:solidFill>
                <a:schemeClr val="tx1">
                  <a:lumMod val="95000"/>
                  <a:lumOff val="5000"/>
                </a:schemeClr>
              </a:solidFill>
              <a:ea typeface="ＭＳ Ｐゴシック" pitchFamily="34" charset="-128"/>
            </a:endParaRPr>
          </a:p>
        </p:txBody>
      </p:sp>
      <p:sp>
        <p:nvSpPr>
          <p:cNvPr id="4099" name="Content Placeholder 2"/>
          <p:cNvSpPr>
            <a:spLocks noGrp="1"/>
          </p:cNvSpPr>
          <p:nvPr>
            <p:ph idx="4294967295"/>
          </p:nvPr>
        </p:nvSpPr>
        <p:spPr>
          <a:xfrm>
            <a:off x="347041" y="1707654"/>
            <a:ext cx="8401423" cy="3528392"/>
          </a:xfrm>
          <a:prstGeom prst="rect">
            <a:avLst/>
          </a:prstGeom>
        </p:spPr>
        <p:txBody>
          <a:bodyPr/>
          <a:lstStyle/>
          <a:p>
            <a:pPr marL="0" lvl="1" indent="0">
              <a:buFontTx/>
              <a:buNone/>
            </a:pPr>
            <a:r>
              <a:rPr lang="en-US" altLang="en-US" sz="2400" b="1" dirty="0">
                <a:ea typeface="ＭＳ Ｐゴシック" pitchFamily="34" charset="-128"/>
              </a:rPr>
              <a:t>Resolution</a:t>
            </a:r>
          </a:p>
          <a:p>
            <a:pPr marL="0" indent="0">
              <a:buNone/>
            </a:pPr>
            <a:r>
              <a:rPr lang="en-CA" sz="1400" b="1" dirty="0"/>
              <a:t>THEREFORE BE IT RESOLVED that the Chiefs-in-Assembly:</a:t>
            </a:r>
            <a:endParaRPr lang="en-US" sz="1400" dirty="0"/>
          </a:p>
          <a:p>
            <a:pPr marL="0" lvl="0" indent="0">
              <a:buNone/>
            </a:pPr>
            <a:r>
              <a:rPr lang="en-US" sz="1600" dirty="0" smtClean="0"/>
              <a:t>4. Support </a:t>
            </a:r>
            <a:r>
              <a:rPr lang="en-US" sz="1600" dirty="0"/>
              <a:t>the recommended First Nations PSE policy proposal as represented in Policy </a:t>
            </a:r>
            <a:r>
              <a:rPr lang="en-US" sz="1600" dirty="0" smtClean="0"/>
              <a:t>Proposal </a:t>
            </a:r>
            <a:r>
              <a:rPr lang="en-US" sz="1600" dirty="0"/>
              <a:t>(v8) to be presented to Cabinet as the First Nations submission through </a:t>
            </a:r>
            <a:r>
              <a:rPr lang="en-US" sz="1600" dirty="0" smtClean="0"/>
              <a:t>Indigenous </a:t>
            </a:r>
            <a:r>
              <a:rPr lang="en-US" sz="1600" dirty="0"/>
              <a:t>Services Canada’s Memorandum to Cabinet. The policy proposal outlines the following: </a:t>
            </a:r>
          </a:p>
          <a:p>
            <a:pPr marL="457200" lvl="1" indent="0">
              <a:buNone/>
            </a:pPr>
            <a:r>
              <a:rPr lang="en-US" sz="1600" dirty="0" smtClean="0"/>
              <a:t>a.	 Calls </a:t>
            </a:r>
            <a:r>
              <a:rPr lang="en-US" sz="1600" dirty="0"/>
              <a:t>on the federal government to provide immediate investments to address the </a:t>
            </a:r>
            <a:r>
              <a:rPr lang="en-US" sz="1600" dirty="0" smtClean="0"/>
              <a:t>	backlog of </a:t>
            </a:r>
            <a:r>
              <a:rPr lang="en-US" sz="1600" dirty="0"/>
              <a:t>First Nations PSE students, support First Nations established institutes, and </a:t>
            </a:r>
            <a:r>
              <a:rPr lang="en-US" sz="1600" dirty="0" smtClean="0"/>
              <a:t>	provide </a:t>
            </a:r>
            <a:r>
              <a:rPr lang="en-US" sz="1600" dirty="0"/>
              <a:t>transitional funding for upgrading and completion in order to pursue PSE.</a:t>
            </a:r>
          </a:p>
          <a:p>
            <a:pPr marL="457200" lvl="1" indent="0">
              <a:buNone/>
            </a:pPr>
            <a:r>
              <a:rPr lang="en-US" sz="1600" dirty="0" smtClean="0"/>
              <a:t>b. 	Seeks </a:t>
            </a:r>
            <a:r>
              <a:rPr lang="en-US" sz="1600" dirty="0"/>
              <a:t>long-sought after changes to current PSE programs, Post-Secondary Student </a:t>
            </a:r>
            <a:r>
              <a:rPr lang="en-US" sz="1600" dirty="0" smtClean="0"/>
              <a:t>	Support </a:t>
            </a:r>
            <a:r>
              <a:rPr lang="en-US" sz="1600" dirty="0"/>
              <a:t>Programs (PSSSP).</a:t>
            </a:r>
          </a:p>
          <a:p>
            <a:pPr marL="457200" lvl="1" indent="0">
              <a:buNone/>
            </a:pPr>
            <a:r>
              <a:rPr lang="en-US" sz="1600" dirty="0" smtClean="0"/>
              <a:t>c. 	Restructuring </a:t>
            </a:r>
            <a:r>
              <a:rPr lang="en-US" sz="1600" dirty="0"/>
              <a:t>of Post-Secondary Partnership Program (PSPP) to align with the changes </a:t>
            </a:r>
            <a:r>
              <a:rPr lang="en-US" sz="1600" dirty="0" smtClean="0"/>
              <a:t>    	expressed </a:t>
            </a:r>
            <a:r>
              <a:rPr lang="en-US" sz="1600" dirty="0"/>
              <a:t>in the policy proposal.</a:t>
            </a:r>
          </a:p>
          <a:p>
            <a:pPr marL="0" indent="0">
              <a:buFontTx/>
              <a:buNone/>
            </a:pPr>
            <a:endParaRPr lang="en-US" altLang="en-US" sz="2400" dirty="0" smtClean="0">
              <a:ea typeface="ＭＳ Ｐゴシック" pitchFamily="34" charset="-128"/>
            </a:endParaRPr>
          </a:p>
        </p:txBody>
      </p:sp>
    </p:spTree>
    <p:extLst>
      <p:ext uri="{BB962C8B-B14F-4D97-AF65-F5344CB8AC3E}">
        <p14:creationId xmlns:p14="http://schemas.microsoft.com/office/powerpoint/2010/main" val="22825146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528" y="1311796"/>
            <a:ext cx="8280400" cy="323850"/>
          </a:xfrm>
          <a:prstGeom prst="rect">
            <a:avLst/>
          </a:prstGeom>
        </p:spPr>
        <p:txBody>
          <a:bodyPr/>
          <a:lstStyle/>
          <a:p>
            <a:r>
              <a:rPr lang="en-US" altLang="en-US" sz="2800" b="1" dirty="0">
                <a:solidFill>
                  <a:schemeClr val="tx1">
                    <a:lumMod val="95000"/>
                    <a:lumOff val="5000"/>
                  </a:schemeClr>
                </a:solidFill>
                <a:ea typeface="ＭＳ Ｐゴシック" pitchFamily="34" charset="-128"/>
              </a:rPr>
              <a:t>First Nations Post-Secondary Education</a:t>
            </a:r>
            <a:endParaRPr lang="en-US" altLang="en-US" sz="2800" b="1" dirty="0" smtClean="0">
              <a:solidFill>
                <a:schemeClr val="tx1">
                  <a:lumMod val="95000"/>
                  <a:lumOff val="5000"/>
                </a:schemeClr>
              </a:solidFill>
              <a:ea typeface="ＭＳ Ｐゴシック" pitchFamily="34" charset="-128"/>
            </a:endParaRPr>
          </a:p>
        </p:txBody>
      </p:sp>
      <p:sp>
        <p:nvSpPr>
          <p:cNvPr id="4099" name="Content Placeholder 2"/>
          <p:cNvSpPr>
            <a:spLocks noGrp="1"/>
          </p:cNvSpPr>
          <p:nvPr>
            <p:ph idx="4294967295"/>
          </p:nvPr>
        </p:nvSpPr>
        <p:spPr>
          <a:xfrm>
            <a:off x="347041" y="1707654"/>
            <a:ext cx="8401423" cy="3528392"/>
          </a:xfrm>
          <a:prstGeom prst="rect">
            <a:avLst/>
          </a:prstGeom>
        </p:spPr>
        <p:txBody>
          <a:bodyPr/>
          <a:lstStyle/>
          <a:p>
            <a:pPr marL="0" lvl="1" indent="0">
              <a:buFontTx/>
              <a:buNone/>
            </a:pPr>
            <a:r>
              <a:rPr lang="en-US" altLang="en-US" sz="2400" b="1" dirty="0" smtClean="0">
                <a:ea typeface="ＭＳ Ｐゴシック" pitchFamily="34" charset="-128"/>
              </a:rPr>
              <a:t>Resolution</a:t>
            </a:r>
          </a:p>
          <a:p>
            <a:pPr marL="0" indent="0">
              <a:buNone/>
            </a:pPr>
            <a:r>
              <a:rPr lang="en-CA" sz="1400" b="1" dirty="0"/>
              <a:t>THEREFORE BE IT RESOLVED that the Chiefs-in-Assembly:</a:t>
            </a:r>
            <a:endParaRPr lang="en-US" sz="1400" dirty="0"/>
          </a:p>
          <a:p>
            <a:pPr marL="0" lvl="0" indent="0">
              <a:buNone/>
            </a:pPr>
            <a:r>
              <a:rPr lang="en-US" sz="2400" smtClean="0"/>
              <a:t>5.  Proposes </a:t>
            </a:r>
            <a:r>
              <a:rPr lang="en-US" sz="2400" dirty="0"/>
              <a:t>Treaty based, self-government based and/or regionally determined process for First Nations to develop PSE models. Urge the Government of Canada to present the First Nations PSE policy proposal, jointly developed by First Nations and Indigenous Services Canada, to the Cabinet of Canada with an AFN Chiefs Committee on Education member.</a:t>
            </a:r>
          </a:p>
          <a:p>
            <a:pPr marL="0" indent="0">
              <a:buFontTx/>
              <a:buNone/>
            </a:pPr>
            <a:endParaRPr lang="en-US" altLang="en-US" sz="2400" dirty="0" smtClean="0">
              <a:ea typeface="ＭＳ Ｐゴシック" pitchFamily="34" charset="-128"/>
            </a:endParaRPr>
          </a:p>
        </p:txBody>
      </p:sp>
    </p:spTree>
    <p:extLst>
      <p:ext uri="{BB962C8B-B14F-4D97-AF65-F5344CB8AC3E}">
        <p14:creationId xmlns:p14="http://schemas.microsoft.com/office/powerpoint/2010/main" val="41606696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79512" y="1419622"/>
            <a:ext cx="8280400" cy="323850"/>
          </a:xfrm>
          <a:prstGeom prst="rect">
            <a:avLst/>
          </a:prstGeom>
        </p:spPr>
        <p:txBody>
          <a:bodyPr/>
          <a:lstStyle>
            <a:lvl1pPr algn="l" rtl="0" eaLnBrk="0" fontAlgn="base" hangingPunct="0">
              <a:spcBef>
                <a:spcPct val="0"/>
              </a:spcBef>
              <a:spcAft>
                <a:spcPct val="0"/>
              </a:spcAft>
              <a:defRPr sz="1400">
                <a:solidFill>
                  <a:schemeClr val="bg1"/>
                </a:solidFill>
                <a:latin typeface="Calibri" panose="020F0502020204030204" pitchFamily="34" charset="0"/>
                <a:ea typeface="ＭＳ Ｐゴシック" charset="0"/>
                <a:cs typeface="ＭＳ Ｐゴシック" charset="0"/>
              </a:defRPr>
            </a:lvl1pPr>
            <a:lvl2pPr algn="l" rtl="0" eaLnBrk="0" fontAlgn="base" hangingPunct="0">
              <a:spcBef>
                <a:spcPct val="0"/>
              </a:spcBef>
              <a:spcAft>
                <a:spcPct val="0"/>
              </a:spcAft>
              <a:defRPr sz="1400">
                <a:solidFill>
                  <a:schemeClr val="bg1"/>
                </a:solidFill>
                <a:latin typeface="Arial" charset="0"/>
                <a:ea typeface="ＭＳ Ｐゴシック" charset="0"/>
                <a:cs typeface="ＭＳ Ｐゴシック" charset="0"/>
              </a:defRPr>
            </a:lvl2pPr>
            <a:lvl3pPr algn="l" rtl="0" eaLnBrk="0" fontAlgn="base" hangingPunct="0">
              <a:spcBef>
                <a:spcPct val="0"/>
              </a:spcBef>
              <a:spcAft>
                <a:spcPct val="0"/>
              </a:spcAft>
              <a:defRPr sz="1400">
                <a:solidFill>
                  <a:schemeClr val="bg1"/>
                </a:solidFill>
                <a:latin typeface="Arial" charset="0"/>
                <a:ea typeface="ＭＳ Ｐゴシック" charset="0"/>
                <a:cs typeface="ＭＳ Ｐゴシック" charset="0"/>
              </a:defRPr>
            </a:lvl3pPr>
            <a:lvl4pPr algn="l" rtl="0" eaLnBrk="0" fontAlgn="base" hangingPunct="0">
              <a:spcBef>
                <a:spcPct val="0"/>
              </a:spcBef>
              <a:spcAft>
                <a:spcPct val="0"/>
              </a:spcAft>
              <a:defRPr sz="1400">
                <a:solidFill>
                  <a:schemeClr val="bg1"/>
                </a:solidFill>
                <a:latin typeface="Arial" charset="0"/>
                <a:ea typeface="ＭＳ Ｐゴシック" charset="0"/>
                <a:cs typeface="ＭＳ Ｐゴシック" charset="0"/>
              </a:defRPr>
            </a:lvl4pPr>
            <a:lvl5pPr algn="l" rtl="0" eaLnBrk="0" fontAlgn="base" hangingPunct="0">
              <a:spcBef>
                <a:spcPct val="0"/>
              </a:spcBef>
              <a:spcAft>
                <a:spcPct val="0"/>
              </a:spcAft>
              <a:defRPr sz="1400">
                <a:solidFill>
                  <a:schemeClr val="bg1"/>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altLang="en-US" sz="2800" b="1" kern="0" dirty="0" smtClean="0">
                <a:solidFill>
                  <a:schemeClr val="tx1">
                    <a:lumMod val="95000"/>
                    <a:lumOff val="5000"/>
                  </a:schemeClr>
                </a:solidFill>
                <a:ea typeface="ＭＳ Ｐゴシック" pitchFamily="34" charset="-128"/>
              </a:rPr>
              <a:t>First Nations Post-Secondary Education</a:t>
            </a:r>
          </a:p>
        </p:txBody>
      </p:sp>
      <p:sp>
        <p:nvSpPr>
          <p:cNvPr id="3" name="Content Placeholder 2"/>
          <p:cNvSpPr txBox="1">
            <a:spLocks/>
          </p:cNvSpPr>
          <p:nvPr/>
        </p:nvSpPr>
        <p:spPr>
          <a:xfrm>
            <a:off x="395536" y="1995686"/>
            <a:ext cx="8401423" cy="280831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Calibri" panose="020F0502020204030204" pitchFamily="34" charset="0"/>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Calibri" panose="020F0502020204030204" pitchFamily="34" charset="0"/>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Calibri" panose="020F0502020204030204" pitchFamily="34" charset="0"/>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Calibri" panose="020F0502020204030204" pitchFamily="34" charset="0"/>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Calibri" panose="020F0502020204030204" pitchFamily="34" charset="0"/>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endParaRPr lang="en-US" altLang="en-US" sz="4000" b="1" kern="0" dirty="0" smtClean="0">
              <a:ea typeface="ＭＳ Ｐゴシック" pitchFamily="34" charset="-128"/>
            </a:endParaRPr>
          </a:p>
          <a:p>
            <a:pPr marL="0" indent="0" algn="ctr">
              <a:buFontTx/>
              <a:buNone/>
            </a:pPr>
            <a:r>
              <a:rPr lang="en-US" altLang="en-US" sz="4000" b="1" kern="0" dirty="0" smtClean="0">
                <a:ea typeface="ＭＳ Ｐゴシック" pitchFamily="34" charset="-128"/>
              </a:rPr>
              <a:t>Questions?</a:t>
            </a:r>
          </a:p>
          <a:p>
            <a:pPr marL="0" indent="0">
              <a:buFontTx/>
              <a:buNone/>
            </a:pPr>
            <a:endParaRPr lang="en-US" altLang="en-US" sz="2400" kern="0" dirty="0" smtClean="0">
              <a:ea typeface="ＭＳ Ｐゴシック" pitchFamily="34" charset="-128"/>
            </a:endParaRPr>
          </a:p>
        </p:txBody>
      </p:sp>
    </p:spTree>
    <p:extLst>
      <p:ext uri="{BB962C8B-B14F-4D97-AF65-F5344CB8AC3E}">
        <p14:creationId xmlns:p14="http://schemas.microsoft.com/office/powerpoint/2010/main" val="3437828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528" y="1203598"/>
            <a:ext cx="8280400" cy="323850"/>
          </a:xfrm>
          <a:prstGeom prst="rect">
            <a:avLst/>
          </a:prstGeom>
        </p:spPr>
        <p:txBody>
          <a:bodyPr/>
          <a:lstStyle/>
          <a:p>
            <a:r>
              <a:rPr lang="en-US" altLang="en-US" sz="2800" b="1" dirty="0" smtClean="0">
                <a:solidFill>
                  <a:schemeClr val="tx1">
                    <a:lumMod val="95000"/>
                    <a:lumOff val="5000"/>
                  </a:schemeClr>
                </a:solidFill>
                <a:ea typeface="ＭＳ Ｐゴシック" pitchFamily="34" charset="-128"/>
              </a:rPr>
              <a:t>First Nations Post-Secondary Education</a:t>
            </a:r>
          </a:p>
        </p:txBody>
      </p:sp>
      <p:sp>
        <p:nvSpPr>
          <p:cNvPr id="4099" name="Content Placeholder 2"/>
          <p:cNvSpPr>
            <a:spLocks noGrp="1"/>
          </p:cNvSpPr>
          <p:nvPr>
            <p:ph idx="4294967295"/>
          </p:nvPr>
        </p:nvSpPr>
        <p:spPr>
          <a:xfrm>
            <a:off x="419049" y="1635646"/>
            <a:ext cx="8401423" cy="3384376"/>
          </a:xfrm>
          <a:prstGeom prst="rect">
            <a:avLst/>
          </a:prstGeom>
        </p:spPr>
        <p:txBody>
          <a:bodyPr/>
          <a:lstStyle/>
          <a:p>
            <a:pPr marL="0" lvl="1" indent="0">
              <a:buFontTx/>
              <a:buNone/>
            </a:pPr>
            <a:r>
              <a:rPr lang="en-US" altLang="en-US" sz="2400" b="1" dirty="0" smtClean="0">
                <a:ea typeface="ＭＳ Ｐゴシック" pitchFamily="34" charset="-128"/>
              </a:rPr>
              <a:t>The Review Process</a:t>
            </a:r>
          </a:p>
          <a:p>
            <a:pPr marL="0" lvl="1" indent="0">
              <a:buNone/>
            </a:pPr>
            <a:r>
              <a:rPr lang="en-US" sz="1600" b="1" dirty="0"/>
              <a:t>2017 Federal Budget </a:t>
            </a:r>
            <a:r>
              <a:rPr lang="en-US" sz="1600" dirty="0"/>
              <a:t>announced $90 million over two years, beginning in 2017-2018, to the Post-Secondary Student Support Program (PSSSP), as well as a comprehensive and collaborative review with Indigenous partners of all current federal programs that support Indigenous students who wish to pursue a post-secondary education</a:t>
            </a:r>
            <a:r>
              <a:rPr lang="en-US" sz="1600" dirty="0" smtClean="0"/>
              <a:t>.</a:t>
            </a:r>
            <a:endParaRPr lang="en-US" sz="1600" dirty="0"/>
          </a:p>
          <a:p>
            <a:pPr marL="114300" lvl="1" indent="-114300">
              <a:buFont typeface="Arial" panose="020B0604020202020204" pitchFamily="34" charset="0"/>
              <a:buChar char="•"/>
            </a:pPr>
            <a:r>
              <a:rPr lang="en-CA" sz="1600" dirty="0"/>
              <a:t>In 2017, </a:t>
            </a:r>
            <a:r>
              <a:rPr lang="en-CA" sz="1600" b="1" dirty="0"/>
              <a:t>AFN Resolution 14/2017, </a:t>
            </a:r>
            <a:r>
              <a:rPr lang="en-CA" sz="1600" i="1" dirty="0"/>
              <a:t>Post-Secondary Education Federal Review,</a:t>
            </a:r>
            <a:r>
              <a:rPr lang="en-CA" sz="1600" b="1" dirty="0"/>
              <a:t> </a:t>
            </a:r>
            <a:r>
              <a:rPr lang="en-US" sz="1600" dirty="0"/>
              <a:t>called on the federal government to ensure the federal post-secondary review will have a First Nations specific </a:t>
            </a:r>
            <a:r>
              <a:rPr lang="en-US" sz="1600" dirty="0" smtClean="0"/>
              <a:t>review </a:t>
            </a:r>
            <a:r>
              <a:rPr lang="en-US" sz="1600" dirty="0"/>
              <a:t>and directed the Chiefs Committee on Education to lead the First Nations portion of the federal post–secondary review, with support from the National Indian Education Council.</a:t>
            </a:r>
          </a:p>
          <a:p>
            <a:pPr marL="114300" lvl="1" indent="-114300">
              <a:buFont typeface="Arial" panose="020B0604020202020204" pitchFamily="34" charset="0"/>
              <a:buChar char="•"/>
            </a:pPr>
            <a:r>
              <a:rPr lang="en-US" altLang="en-US" sz="1600" dirty="0">
                <a:ea typeface="ＭＳ Ｐゴシック" pitchFamily="34" charset="-128"/>
              </a:rPr>
              <a:t>In </a:t>
            </a:r>
            <a:r>
              <a:rPr lang="en-US" altLang="en-US" sz="1600" b="1" dirty="0">
                <a:ea typeface="ＭＳ Ｐゴシック" pitchFamily="34" charset="-128"/>
              </a:rPr>
              <a:t>Winter 2017/2018</a:t>
            </a:r>
            <a:r>
              <a:rPr lang="en-US" altLang="en-US" sz="1600" dirty="0">
                <a:ea typeface="ＭＳ Ｐゴシック" pitchFamily="34" charset="-128"/>
              </a:rPr>
              <a:t>, the First Nations Post-Secondary Education Review Group met to discuss First Nations Post-Secondary </a:t>
            </a:r>
            <a:r>
              <a:rPr lang="en-US" altLang="en-US" sz="1600" dirty="0" smtClean="0">
                <a:ea typeface="ＭＳ Ｐゴシック" pitchFamily="34" charset="-128"/>
              </a:rPr>
              <a:t>Education (PSE) </a:t>
            </a:r>
            <a:r>
              <a:rPr lang="en-US" altLang="en-US" sz="1600" dirty="0">
                <a:ea typeface="ＭＳ Ｐゴシック" pitchFamily="34" charset="-128"/>
              </a:rPr>
              <a:t>and developed </a:t>
            </a:r>
            <a:r>
              <a:rPr lang="en-US" altLang="en-US" sz="1600" i="1" dirty="0">
                <a:ea typeface="ＭＳ Ｐゴシック" pitchFamily="34" charset="-128"/>
              </a:rPr>
              <a:t>The First Nations Post-Secondary Education 2018 Interim Report.</a:t>
            </a:r>
          </a:p>
          <a:p>
            <a:pPr marL="0" lvl="1" indent="0">
              <a:buNone/>
            </a:pPr>
            <a:endParaRPr lang="en-US" altLang="en-US" sz="2400" dirty="0" smtClean="0">
              <a:ea typeface="ＭＳ Ｐゴシック" pitchFamily="34" charset="-128"/>
            </a:endParaRPr>
          </a:p>
          <a:p>
            <a:pPr marL="0" indent="0">
              <a:buFontTx/>
              <a:buNone/>
            </a:pPr>
            <a:endParaRPr lang="en-US" altLang="en-US" sz="2400" dirty="0" smtClean="0">
              <a:ea typeface="ＭＳ Ｐゴシック" pitchFamily="34" charset="-128"/>
            </a:endParaRPr>
          </a:p>
          <a:p>
            <a:pPr marL="0" indent="0">
              <a:buFontTx/>
              <a:buNone/>
            </a:pPr>
            <a:endParaRPr lang="en-US" altLang="en-US" sz="24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430356" y="1347614"/>
            <a:ext cx="8280400" cy="323850"/>
          </a:xfrm>
          <a:prstGeom prst="rect">
            <a:avLst/>
          </a:prstGeom>
        </p:spPr>
        <p:txBody>
          <a:bodyPr/>
          <a:lstStyle/>
          <a:p>
            <a:r>
              <a:rPr lang="en-US" altLang="en-US" sz="2800" b="1" dirty="0">
                <a:solidFill>
                  <a:schemeClr val="tx1">
                    <a:lumMod val="95000"/>
                    <a:lumOff val="5000"/>
                  </a:schemeClr>
                </a:solidFill>
                <a:ea typeface="ＭＳ Ｐゴシック" pitchFamily="34" charset="-128"/>
              </a:rPr>
              <a:t>First Nations Post-Secondary Education</a:t>
            </a:r>
            <a:endParaRPr lang="en-US" altLang="en-US" sz="2800" b="1" dirty="0" smtClean="0">
              <a:solidFill>
                <a:schemeClr val="tx1">
                  <a:lumMod val="95000"/>
                  <a:lumOff val="5000"/>
                </a:schemeClr>
              </a:solidFill>
              <a:ea typeface="ＭＳ Ｐゴシック" pitchFamily="34" charset="-128"/>
            </a:endParaRPr>
          </a:p>
        </p:txBody>
      </p:sp>
      <p:sp>
        <p:nvSpPr>
          <p:cNvPr id="4099" name="Content Placeholder 2"/>
          <p:cNvSpPr>
            <a:spLocks noGrp="1"/>
          </p:cNvSpPr>
          <p:nvPr>
            <p:ph idx="4294967295"/>
          </p:nvPr>
        </p:nvSpPr>
        <p:spPr>
          <a:xfrm>
            <a:off x="419049" y="1851486"/>
            <a:ext cx="8401423" cy="2808496"/>
          </a:xfrm>
          <a:prstGeom prst="rect">
            <a:avLst/>
          </a:prstGeom>
        </p:spPr>
        <p:txBody>
          <a:bodyPr/>
          <a:lstStyle/>
          <a:p>
            <a:pPr marL="0" lvl="1" indent="0">
              <a:buFontTx/>
              <a:buNone/>
            </a:pPr>
            <a:r>
              <a:rPr lang="en-US" altLang="en-US" sz="2400" b="1" dirty="0" smtClean="0">
                <a:ea typeface="ＭＳ Ｐゴシック" pitchFamily="34" charset="-128"/>
              </a:rPr>
              <a:t>Associated Publications</a:t>
            </a:r>
            <a:endParaRPr lang="en-US" altLang="en-US" sz="2400" b="1" dirty="0">
              <a:ea typeface="ＭＳ Ｐゴシック" pitchFamily="34" charset="-128"/>
            </a:endParaRPr>
          </a:p>
          <a:p>
            <a:pPr marL="0" indent="0">
              <a:buNone/>
            </a:pPr>
            <a:r>
              <a:rPr lang="en-US" sz="2800" dirty="0" smtClean="0"/>
              <a:t>(</a:t>
            </a:r>
            <a:r>
              <a:rPr lang="en-US" sz="2800" dirty="0"/>
              <a:t>www.afn.ca)</a:t>
            </a:r>
          </a:p>
          <a:p>
            <a:pPr marL="0" indent="0">
              <a:buNone/>
            </a:pPr>
            <a:endParaRPr lang="en-US" sz="1050" i="1" dirty="0"/>
          </a:p>
          <a:p>
            <a:pPr marL="177800" indent="-177800"/>
            <a:r>
              <a:rPr lang="en-US" sz="2000" i="1" dirty="0"/>
              <a:t>First Nations Post-Secondary Education Review 2018 Interim Report</a:t>
            </a:r>
          </a:p>
          <a:p>
            <a:pPr marL="177800" indent="-177800"/>
            <a:r>
              <a:rPr lang="en-US" sz="2000" i="1" dirty="0"/>
              <a:t>PSE Fact Sheet 2018</a:t>
            </a:r>
          </a:p>
          <a:p>
            <a:pPr marL="177800" indent="-177800"/>
            <a:r>
              <a:rPr lang="en-US" sz="2000" i="1" dirty="0"/>
              <a:t>PSE Institutes Costing Report 2018</a:t>
            </a:r>
          </a:p>
          <a:p>
            <a:pPr marL="177800" indent="-177800"/>
            <a:r>
              <a:rPr lang="en-US" sz="2000" i="1" dirty="0"/>
              <a:t>First Nations Post-Secondary Education Review Video</a:t>
            </a:r>
          </a:p>
          <a:p>
            <a:pPr marL="0" lvl="1" indent="0">
              <a:buFontTx/>
              <a:buNone/>
            </a:pPr>
            <a:endParaRPr lang="en-US" altLang="en-US" sz="2400" dirty="0" smtClean="0">
              <a:ea typeface="ＭＳ Ｐゴシック" pitchFamily="34" charset="-128"/>
            </a:endParaRPr>
          </a:p>
          <a:p>
            <a:pPr marL="0" indent="0">
              <a:buFontTx/>
              <a:buNone/>
            </a:pPr>
            <a:endParaRPr lang="en-US" altLang="en-US" sz="2400" dirty="0" smtClean="0">
              <a:ea typeface="ＭＳ Ｐゴシック" pitchFamily="34" charset="-128"/>
            </a:endParaRPr>
          </a:p>
        </p:txBody>
      </p:sp>
    </p:spTree>
    <p:extLst>
      <p:ext uri="{BB962C8B-B14F-4D97-AF65-F5344CB8AC3E}">
        <p14:creationId xmlns:p14="http://schemas.microsoft.com/office/powerpoint/2010/main" val="2320946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430356" y="1347614"/>
            <a:ext cx="8280400" cy="323850"/>
          </a:xfrm>
          <a:prstGeom prst="rect">
            <a:avLst/>
          </a:prstGeom>
        </p:spPr>
        <p:txBody>
          <a:bodyPr/>
          <a:lstStyle/>
          <a:p>
            <a:r>
              <a:rPr lang="en-US" altLang="en-US" sz="2800" b="1" dirty="0">
                <a:solidFill>
                  <a:schemeClr val="tx1">
                    <a:lumMod val="95000"/>
                    <a:lumOff val="5000"/>
                  </a:schemeClr>
                </a:solidFill>
                <a:ea typeface="ＭＳ Ｐゴシック" pitchFamily="34" charset="-128"/>
              </a:rPr>
              <a:t>First Nations Post-Secondary Education</a:t>
            </a:r>
            <a:endParaRPr lang="en-US" altLang="en-US" sz="2800" b="1" dirty="0" smtClean="0">
              <a:solidFill>
                <a:schemeClr val="tx1">
                  <a:lumMod val="95000"/>
                  <a:lumOff val="5000"/>
                </a:schemeClr>
              </a:solidFill>
              <a:ea typeface="ＭＳ Ｐゴシック" pitchFamily="34" charset="-128"/>
            </a:endParaRPr>
          </a:p>
        </p:txBody>
      </p:sp>
      <p:sp>
        <p:nvSpPr>
          <p:cNvPr id="4099" name="Content Placeholder 2"/>
          <p:cNvSpPr>
            <a:spLocks noGrp="1"/>
          </p:cNvSpPr>
          <p:nvPr>
            <p:ph idx="4294967295"/>
          </p:nvPr>
        </p:nvSpPr>
        <p:spPr>
          <a:xfrm>
            <a:off x="419049" y="1851486"/>
            <a:ext cx="8401423" cy="3292014"/>
          </a:xfrm>
          <a:prstGeom prst="rect">
            <a:avLst/>
          </a:prstGeom>
        </p:spPr>
        <p:txBody>
          <a:bodyPr/>
          <a:lstStyle/>
          <a:p>
            <a:pPr marL="0" lvl="1" indent="0">
              <a:buFontTx/>
              <a:buNone/>
            </a:pPr>
            <a:r>
              <a:rPr lang="en-US" altLang="en-US" sz="2400" b="1" dirty="0" smtClean="0">
                <a:ea typeface="ＭＳ Ｐゴシック" pitchFamily="34" charset="-128"/>
              </a:rPr>
              <a:t>Mandate</a:t>
            </a:r>
          </a:p>
          <a:p>
            <a:pPr marL="0" lvl="1" indent="0">
              <a:buNone/>
            </a:pPr>
            <a:r>
              <a:rPr lang="en-CA" altLang="en-US" sz="1800" dirty="0">
                <a:ea typeface="ＭＳ Ｐゴシック" pitchFamily="34" charset="-128"/>
              </a:rPr>
              <a:t>2018 Annual General Assembly</a:t>
            </a:r>
            <a:r>
              <a:rPr lang="en-CA" altLang="en-US" sz="1800" b="1" dirty="0">
                <a:ea typeface="ＭＳ Ｐゴシック" pitchFamily="34" charset="-128"/>
              </a:rPr>
              <a:t>, AFN Resolution 29/2018 </a:t>
            </a:r>
            <a:r>
              <a:rPr lang="en-CA" altLang="en-US" sz="1800" dirty="0">
                <a:ea typeface="ＭＳ Ｐゴシック" pitchFamily="34" charset="-128"/>
              </a:rPr>
              <a:t>included the following</a:t>
            </a:r>
            <a:r>
              <a:rPr lang="en-CA" altLang="en-US" sz="1800" dirty="0" smtClean="0">
                <a:ea typeface="ＭＳ Ｐゴシック" pitchFamily="34" charset="-128"/>
              </a:rPr>
              <a:t>:</a:t>
            </a:r>
          </a:p>
          <a:p>
            <a:pPr marL="342900" lvl="2" indent="-342900">
              <a:buFont typeface="+mj-lt"/>
              <a:buAutoNum type="arabicPeriod"/>
            </a:pPr>
            <a:r>
              <a:rPr lang="en-US" altLang="en-US" sz="1800" dirty="0" smtClean="0">
                <a:ea typeface="ＭＳ Ｐゴシック" pitchFamily="34" charset="-128"/>
              </a:rPr>
              <a:t>Accept the AFN Post-Secondary Education Review 2018 Interim Report.</a:t>
            </a:r>
          </a:p>
          <a:p>
            <a:pPr marL="342900" lvl="2" indent="-342900">
              <a:buFont typeface="+mj-lt"/>
              <a:buAutoNum type="arabicPeriod"/>
            </a:pPr>
            <a:r>
              <a:rPr lang="en-US" altLang="en-US" sz="1800" dirty="0" smtClean="0">
                <a:ea typeface="ＭＳ Ｐゴシック" pitchFamily="34" charset="-128"/>
              </a:rPr>
              <a:t>Called </a:t>
            </a:r>
            <a:r>
              <a:rPr lang="en-US" altLang="en-US" sz="1800" dirty="0">
                <a:ea typeface="ＭＳ Ｐゴシック" pitchFamily="34" charset="-128"/>
              </a:rPr>
              <a:t>on the federal government to extend and expand funding commitments to fully support First Nations </a:t>
            </a:r>
            <a:r>
              <a:rPr lang="en-US" altLang="en-US" sz="1800" dirty="0" smtClean="0">
                <a:ea typeface="ＭＳ Ｐゴシック" pitchFamily="34" charset="-128"/>
              </a:rPr>
              <a:t>post-secondary </a:t>
            </a:r>
            <a:r>
              <a:rPr lang="en-US" altLang="en-US" sz="1800" dirty="0">
                <a:ea typeface="ＭＳ Ｐゴシック" pitchFamily="34" charset="-128"/>
              </a:rPr>
              <a:t>education.</a:t>
            </a:r>
          </a:p>
          <a:p>
            <a:pPr marL="342900" lvl="2" indent="-342900">
              <a:buFont typeface="+mj-lt"/>
              <a:buAutoNum type="arabicPeriod"/>
            </a:pPr>
            <a:r>
              <a:rPr lang="en-US" altLang="en-US" sz="1800" dirty="0">
                <a:ea typeface="ＭＳ Ｐゴシック" pitchFamily="34" charset="-128"/>
              </a:rPr>
              <a:t>Directed the AFN, Chiefs Committee on Education (CCOE) and National Indian Education </a:t>
            </a:r>
            <a:r>
              <a:rPr lang="en-US" altLang="en-US" sz="1800" dirty="0" smtClean="0">
                <a:ea typeface="ＭＳ Ｐゴシック" pitchFamily="34" charset="-128"/>
              </a:rPr>
              <a:t>Council (</a:t>
            </a:r>
            <a:r>
              <a:rPr lang="en-US" altLang="en-US" sz="1800" dirty="0" err="1" smtClean="0">
                <a:ea typeface="ＭＳ Ｐゴシック" pitchFamily="34" charset="-128"/>
              </a:rPr>
              <a:t>NIEC</a:t>
            </a:r>
            <a:r>
              <a:rPr lang="en-US" altLang="en-US" sz="1800" dirty="0" smtClean="0">
                <a:ea typeface="ＭＳ Ｐゴシック" pitchFamily="34" charset="-128"/>
              </a:rPr>
              <a:t>) </a:t>
            </a:r>
            <a:r>
              <a:rPr lang="en-US" altLang="en-US" sz="1800" dirty="0">
                <a:ea typeface="ＭＳ Ｐゴシック" pitchFamily="34" charset="-128"/>
              </a:rPr>
              <a:t>to work in partnership with Indigenous Services </a:t>
            </a:r>
            <a:r>
              <a:rPr lang="en-US" altLang="en-US" sz="1800" dirty="0" smtClean="0">
                <a:ea typeface="ＭＳ Ｐゴシック" pitchFamily="34" charset="-128"/>
              </a:rPr>
              <a:t>Canada (ISC) </a:t>
            </a:r>
            <a:r>
              <a:rPr lang="en-US" altLang="en-US" sz="1800" dirty="0">
                <a:ea typeface="ＭＳ Ｐゴシック" pitchFamily="34" charset="-128"/>
              </a:rPr>
              <a:t>to develop an </a:t>
            </a:r>
            <a:r>
              <a:rPr lang="en-US" altLang="en-US" sz="1800" dirty="0" err="1">
                <a:ea typeface="ＭＳ Ｐゴシック" pitchFamily="34" charset="-128"/>
              </a:rPr>
              <a:t>honourable</a:t>
            </a:r>
            <a:r>
              <a:rPr lang="en-US" altLang="en-US" sz="1800" dirty="0">
                <a:ea typeface="ＭＳ Ｐゴシック" pitchFamily="34" charset="-128"/>
              </a:rPr>
              <a:t>, joint process that supports existing regional models and the development of regional processes and new models to seek a new policy authority for post-secondary education.</a:t>
            </a:r>
            <a:endParaRPr lang="en-CA" altLang="en-US" sz="1800" dirty="0">
              <a:latin typeface="Trajan Pro" pitchFamily="18" charset="0"/>
              <a:ea typeface="ＭＳ Ｐゴシック" pitchFamily="34" charset="-128"/>
            </a:endParaRPr>
          </a:p>
          <a:p>
            <a:pPr marL="0" lvl="1" indent="0">
              <a:buNone/>
            </a:pPr>
            <a:endParaRPr lang="en-US" altLang="en-US" sz="2400" dirty="0" smtClean="0">
              <a:ea typeface="ＭＳ Ｐゴシック" pitchFamily="34" charset="-128"/>
            </a:endParaRPr>
          </a:p>
          <a:p>
            <a:pPr marL="0" indent="0">
              <a:buFontTx/>
              <a:buNone/>
            </a:pPr>
            <a:endParaRPr lang="en-US" altLang="en-US" sz="2400" dirty="0" smtClean="0">
              <a:ea typeface="ＭＳ Ｐゴシック" pitchFamily="34" charset="-128"/>
            </a:endParaRPr>
          </a:p>
          <a:p>
            <a:pPr marL="0" indent="0">
              <a:buFontTx/>
              <a:buNone/>
            </a:pPr>
            <a:endParaRPr lang="en-US" altLang="en-US" sz="2400" dirty="0" smtClean="0">
              <a:ea typeface="ＭＳ Ｐゴシック" pitchFamily="34" charset="-128"/>
            </a:endParaRPr>
          </a:p>
        </p:txBody>
      </p:sp>
    </p:spTree>
    <p:extLst>
      <p:ext uri="{BB962C8B-B14F-4D97-AF65-F5344CB8AC3E}">
        <p14:creationId xmlns:p14="http://schemas.microsoft.com/office/powerpoint/2010/main" val="1729126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95536" y="1275606"/>
            <a:ext cx="8280400" cy="323850"/>
          </a:xfrm>
          <a:prstGeom prst="rect">
            <a:avLst/>
          </a:prstGeom>
        </p:spPr>
        <p:txBody>
          <a:bodyPr/>
          <a:lstStyle/>
          <a:p>
            <a:r>
              <a:rPr lang="en-US" altLang="en-US" sz="2800" b="1" dirty="0">
                <a:solidFill>
                  <a:schemeClr val="tx1">
                    <a:lumMod val="95000"/>
                    <a:lumOff val="5000"/>
                  </a:schemeClr>
                </a:solidFill>
                <a:ea typeface="ＭＳ Ｐゴシック" pitchFamily="34" charset="-128"/>
              </a:rPr>
              <a:t>First Nations Post-Secondary Education</a:t>
            </a:r>
            <a:endParaRPr lang="en-US" altLang="en-US" sz="2800" b="1" dirty="0" smtClean="0">
              <a:solidFill>
                <a:schemeClr val="tx1">
                  <a:lumMod val="95000"/>
                  <a:lumOff val="5000"/>
                </a:schemeClr>
              </a:solidFill>
              <a:ea typeface="ＭＳ Ｐゴシック" pitchFamily="34" charset="-128"/>
            </a:endParaRPr>
          </a:p>
        </p:txBody>
      </p:sp>
      <p:sp>
        <p:nvSpPr>
          <p:cNvPr id="4099" name="Content Placeholder 2"/>
          <p:cNvSpPr>
            <a:spLocks noGrp="1"/>
          </p:cNvSpPr>
          <p:nvPr>
            <p:ph idx="4294967295"/>
          </p:nvPr>
        </p:nvSpPr>
        <p:spPr>
          <a:xfrm>
            <a:off x="419049" y="1635646"/>
            <a:ext cx="8401423" cy="3240360"/>
          </a:xfrm>
          <a:prstGeom prst="rect">
            <a:avLst/>
          </a:prstGeom>
        </p:spPr>
        <p:txBody>
          <a:bodyPr/>
          <a:lstStyle/>
          <a:p>
            <a:pPr marL="0" lvl="1" indent="0">
              <a:buFontTx/>
              <a:buNone/>
            </a:pPr>
            <a:r>
              <a:rPr lang="en-US" altLang="en-US" sz="2400" b="1" dirty="0" smtClean="0">
                <a:ea typeface="ＭＳ Ｐゴシック" pitchFamily="34" charset="-128"/>
              </a:rPr>
              <a:t>Mandates</a:t>
            </a:r>
            <a:endParaRPr lang="en-US" altLang="en-US" sz="2400" b="1" dirty="0">
              <a:ea typeface="ＭＳ Ｐゴシック" pitchFamily="34" charset="-128"/>
            </a:endParaRPr>
          </a:p>
          <a:p>
            <a:pPr marL="0" lvl="1" indent="0">
              <a:buNone/>
            </a:pPr>
            <a:r>
              <a:rPr lang="en-US" altLang="en-US" sz="1400" b="1" dirty="0">
                <a:ea typeface="ＭＳ Ｐゴシック" pitchFamily="34" charset="-128"/>
              </a:rPr>
              <a:t>September and October 2018</a:t>
            </a:r>
            <a:r>
              <a:rPr lang="en-US" altLang="en-US" sz="1400" dirty="0">
                <a:ea typeface="ＭＳ Ｐゴシック" pitchFamily="34" charset="-128"/>
              </a:rPr>
              <a:t>: </a:t>
            </a:r>
            <a:r>
              <a:rPr lang="en-US" altLang="en-US" sz="1400" dirty="0" smtClean="0">
                <a:ea typeface="ＭＳ Ｐゴシック" pitchFamily="34" charset="-128"/>
              </a:rPr>
              <a:t> First </a:t>
            </a:r>
            <a:r>
              <a:rPr lang="en-US" altLang="en-US" sz="1400" dirty="0">
                <a:ea typeface="ＭＳ Ｐゴシック" pitchFamily="34" charset="-128"/>
              </a:rPr>
              <a:t>Nations representatives from the </a:t>
            </a:r>
            <a:r>
              <a:rPr lang="en-US" altLang="en-US" sz="1400" dirty="0" err="1" smtClean="0">
                <a:ea typeface="ＭＳ Ｐゴシック" pitchFamily="34" charset="-128"/>
              </a:rPr>
              <a:t>NIEC</a:t>
            </a:r>
            <a:r>
              <a:rPr lang="en-US" altLang="en-US" sz="1400" dirty="0" smtClean="0">
                <a:ea typeface="ＭＳ Ｐゴシック" pitchFamily="34" charset="-128"/>
              </a:rPr>
              <a:t>, </a:t>
            </a:r>
            <a:r>
              <a:rPr lang="en-US" altLang="en-US" sz="1400" dirty="0">
                <a:ea typeface="ＭＳ Ｐゴシック" pitchFamily="34" charset="-128"/>
              </a:rPr>
              <a:t>AFN Education Sector and ISC met weekly to jointly develop the </a:t>
            </a:r>
            <a:r>
              <a:rPr lang="en-US" sz="1400" i="1" dirty="0"/>
              <a:t>First Nations Post-Secondary Education</a:t>
            </a:r>
            <a:r>
              <a:rPr lang="en-US" altLang="en-US" sz="1400" i="1" dirty="0">
                <a:ea typeface="ＭＳ Ｐゴシック" pitchFamily="34" charset="-128"/>
              </a:rPr>
              <a:t> Draft </a:t>
            </a:r>
            <a:r>
              <a:rPr lang="en-US" sz="1400" i="1" dirty="0"/>
              <a:t>Policy Proposal.</a:t>
            </a:r>
            <a:r>
              <a:rPr lang="en-US" sz="600" i="1" dirty="0"/>
              <a:t/>
            </a:r>
            <a:br>
              <a:rPr lang="en-US" sz="600" i="1" dirty="0"/>
            </a:br>
            <a:endParaRPr lang="en-US" sz="600" i="1" dirty="0" smtClean="0"/>
          </a:p>
          <a:p>
            <a:pPr marL="0" lvl="1" indent="0">
              <a:buNone/>
            </a:pPr>
            <a:r>
              <a:rPr lang="en-US" sz="1400" dirty="0" smtClean="0"/>
              <a:t>This </a:t>
            </a:r>
            <a:r>
              <a:rPr lang="en-US" sz="1400" dirty="0"/>
              <a:t>proposal aligns with the principle of First Nations Control of First Nations Education, and the following AFN Resolutions:</a:t>
            </a:r>
          </a:p>
          <a:p>
            <a:pPr marL="114300" lvl="1" indent="-106363">
              <a:buFont typeface="Arial" panose="020B0604020202020204" pitchFamily="34" charset="0"/>
              <a:buChar char="•"/>
            </a:pPr>
            <a:r>
              <a:rPr lang="en-US" sz="1400" b="1" dirty="0"/>
              <a:t>AFN Resolution 36/2016</a:t>
            </a:r>
            <a:r>
              <a:rPr lang="en-US" sz="1400" dirty="0"/>
              <a:t>, </a:t>
            </a:r>
            <a:r>
              <a:rPr lang="en-US" sz="1400" i="1" dirty="0"/>
              <a:t>Inherent and Treaty Right to Post-Secondary Education</a:t>
            </a:r>
            <a:endParaRPr lang="en-US" sz="1400" dirty="0"/>
          </a:p>
          <a:p>
            <a:pPr marL="114300" lvl="1" indent="-106363">
              <a:buFont typeface="Arial" panose="020B0604020202020204" pitchFamily="34" charset="0"/>
              <a:buChar char="•"/>
            </a:pPr>
            <a:r>
              <a:rPr lang="en-US" sz="1400" b="1" dirty="0"/>
              <a:t>AFN Resolution 40/2016</a:t>
            </a:r>
            <a:r>
              <a:rPr lang="en-US" sz="1400" dirty="0"/>
              <a:t>, </a:t>
            </a:r>
            <a:r>
              <a:rPr lang="en-US" sz="1400" i="1" dirty="0"/>
              <a:t>Call on Canada to address the backlog of eligible First Nation post-secondary students</a:t>
            </a:r>
            <a:endParaRPr lang="en-US" sz="1400" dirty="0"/>
          </a:p>
          <a:p>
            <a:pPr marL="114300" lvl="1" indent="-106363">
              <a:buFont typeface="Arial" panose="020B0604020202020204" pitchFamily="34" charset="0"/>
              <a:buChar char="•"/>
            </a:pPr>
            <a:r>
              <a:rPr lang="en-US" sz="1400" b="1" dirty="0"/>
              <a:t>AFN Resolution 94/2016</a:t>
            </a:r>
            <a:r>
              <a:rPr lang="en-US" sz="1400" dirty="0"/>
              <a:t>, </a:t>
            </a:r>
            <a:r>
              <a:rPr lang="en-US" sz="1400" i="1" dirty="0"/>
              <a:t>Changes to the Post-Secondary Students National Policy Guidelines</a:t>
            </a:r>
            <a:endParaRPr lang="en-US" sz="1400" dirty="0"/>
          </a:p>
          <a:p>
            <a:pPr marL="114300" lvl="1" indent="-106363">
              <a:buFont typeface="Arial" panose="020B0604020202020204" pitchFamily="34" charset="0"/>
              <a:buChar char="•"/>
            </a:pPr>
            <a:r>
              <a:rPr lang="en-US" sz="1400" b="1" dirty="0"/>
              <a:t>AFN Resolution 122/2016</a:t>
            </a:r>
            <a:r>
              <a:rPr lang="en-US" sz="1400" dirty="0"/>
              <a:t>, </a:t>
            </a:r>
            <a:r>
              <a:rPr lang="en-US" sz="1400" i="1" dirty="0"/>
              <a:t>Post-Secondary Education</a:t>
            </a:r>
            <a:endParaRPr lang="en-US" sz="1400" dirty="0"/>
          </a:p>
          <a:p>
            <a:pPr marL="114300" lvl="1" indent="-106363">
              <a:buFont typeface="Arial" panose="020B0604020202020204" pitchFamily="34" charset="0"/>
              <a:buChar char="•"/>
            </a:pPr>
            <a:r>
              <a:rPr lang="en-US" sz="1400" b="1" dirty="0"/>
              <a:t>AFN Resolution 14/2017</a:t>
            </a:r>
            <a:r>
              <a:rPr lang="en-US" sz="1400" dirty="0"/>
              <a:t>, </a:t>
            </a:r>
            <a:r>
              <a:rPr lang="en-US" sz="1400" i="1" dirty="0"/>
              <a:t>Post-Secondary Education Federal Review</a:t>
            </a:r>
            <a:endParaRPr lang="en-US" sz="1400" dirty="0"/>
          </a:p>
          <a:p>
            <a:pPr marL="114300" lvl="1" indent="-106363">
              <a:buFont typeface="Arial" panose="020B0604020202020204" pitchFamily="34" charset="0"/>
              <a:buChar char="•"/>
            </a:pPr>
            <a:r>
              <a:rPr lang="en-US" sz="1400" b="1" dirty="0"/>
              <a:t>AFN Resolution 29/2018</a:t>
            </a:r>
            <a:r>
              <a:rPr lang="en-US" sz="1400" dirty="0"/>
              <a:t>, </a:t>
            </a:r>
            <a:r>
              <a:rPr lang="en-US" sz="1400" i="1" dirty="0"/>
              <a:t>First Nations Post-Secondary Education Review Report and </a:t>
            </a:r>
            <a:r>
              <a:rPr lang="en-US" sz="1400" i="1" dirty="0" smtClean="0"/>
              <a:t>Recommendations</a:t>
            </a:r>
            <a:endParaRPr lang="en-US" altLang="en-US" sz="2400" dirty="0" smtClean="0">
              <a:ea typeface="ＭＳ Ｐゴシック" pitchFamily="34" charset="-128"/>
            </a:endParaRPr>
          </a:p>
        </p:txBody>
      </p:sp>
    </p:spTree>
    <p:extLst>
      <p:ext uri="{BB962C8B-B14F-4D97-AF65-F5344CB8AC3E}">
        <p14:creationId xmlns:p14="http://schemas.microsoft.com/office/powerpoint/2010/main" val="1729126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430356" y="1347614"/>
            <a:ext cx="8280400" cy="323850"/>
          </a:xfrm>
          <a:prstGeom prst="rect">
            <a:avLst/>
          </a:prstGeom>
        </p:spPr>
        <p:txBody>
          <a:bodyPr/>
          <a:lstStyle/>
          <a:p>
            <a:r>
              <a:rPr lang="en-US" altLang="en-US" sz="2800" b="1" dirty="0">
                <a:solidFill>
                  <a:schemeClr val="tx1">
                    <a:lumMod val="95000"/>
                    <a:lumOff val="5000"/>
                  </a:schemeClr>
                </a:solidFill>
                <a:ea typeface="ＭＳ Ｐゴシック" pitchFamily="34" charset="-128"/>
              </a:rPr>
              <a:t>First Nations Post-Secondary Education</a:t>
            </a:r>
            <a:endParaRPr lang="en-US" altLang="en-US" sz="2800" b="1" dirty="0" smtClean="0">
              <a:solidFill>
                <a:schemeClr val="tx1">
                  <a:lumMod val="95000"/>
                  <a:lumOff val="5000"/>
                </a:schemeClr>
              </a:solidFill>
              <a:ea typeface="ＭＳ Ｐゴシック" pitchFamily="34" charset="-128"/>
            </a:endParaRPr>
          </a:p>
        </p:txBody>
      </p:sp>
      <p:sp>
        <p:nvSpPr>
          <p:cNvPr id="4099" name="Content Placeholder 2"/>
          <p:cNvSpPr>
            <a:spLocks noGrp="1"/>
          </p:cNvSpPr>
          <p:nvPr>
            <p:ph idx="4294967295"/>
          </p:nvPr>
        </p:nvSpPr>
        <p:spPr>
          <a:xfrm>
            <a:off x="419049" y="1851486"/>
            <a:ext cx="8401423" cy="2448049"/>
          </a:xfrm>
          <a:prstGeom prst="rect">
            <a:avLst/>
          </a:prstGeom>
        </p:spPr>
        <p:txBody>
          <a:bodyPr/>
          <a:lstStyle/>
          <a:p>
            <a:pPr marL="0" lvl="1" indent="0">
              <a:buFontTx/>
              <a:buNone/>
            </a:pPr>
            <a:r>
              <a:rPr lang="en-US" altLang="en-US" sz="2400" b="1" dirty="0" smtClean="0">
                <a:ea typeface="ＭＳ Ｐゴシック" pitchFamily="34" charset="-128"/>
              </a:rPr>
              <a:t>Draft Policy Proposal – Two Part Approach</a:t>
            </a:r>
          </a:p>
          <a:p>
            <a:pPr>
              <a:buFont typeface="+mj-lt"/>
              <a:buAutoNum type="arabicPeriod"/>
            </a:pPr>
            <a:r>
              <a:rPr lang="en-CA" sz="1800" dirty="0"/>
              <a:t>Implementing immediate new investments and Modernizing Post-Secondary Student Support Program (PSSSP) and Post-Secondary Partnership Program (PSPP) in 2019-2020. </a:t>
            </a:r>
          </a:p>
          <a:p>
            <a:pPr>
              <a:buFont typeface="+mj-lt"/>
              <a:buAutoNum type="arabicPeriod"/>
            </a:pPr>
            <a:r>
              <a:rPr lang="en-CA" sz="1800" dirty="0"/>
              <a:t>Supporting the development of First Nations-led Treaty-based and/or regional-based processes to co-develop models that will best support First Nations post-secondary education, inclusive of preparation, through a three year $15.5M investment, starting in 2019-2020.</a:t>
            </a:r>
          </a:p>
          <a:p>
            <a:pPr marL="0" lvl="1" indent="0">
              <a:buNone/>
            </a:pPr>
            <a:endParaRPr lang="en-US" altLang="en-US" sz="2400" dirty="0" smtClean="0">
              <a:ea typeface="ＭＳ Ｐゴシック" pitchFamily="34" charset="-128"/>
            </a:endParaRPr>
          </a:p>
          <a:p>
            <a:pPr marL="0" indent="0">
              <a:buFontTx/>
              <a:buNone/>
            </a:pPr>
            <a:endParaRPr lang="en-US" altLang="en-US" sz="2400" dirty="0" smtClean="0">
              <a:ea typeface="ＭＳ Ｐゴシック" pitchFamily="34" charset="-128"/>
            </a:endParaRPr>
          </a:p>
        </p:txBody>
      </p:sp>
    </p:spTree>
    <p:extLst>
      <p:ext uri="{BB962C8B-B14F-4D97-AF65-F5344CB8AC3E}">
        <p14:creationId xmlns:p14="http://schemas.microsoft.com/office/powerpoint/2010/main" val="1729126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430356" y="1347614"/>
            <a:ext cx="8280400" cy="323850"/>
          </a:xfrm>
          <a:prstGeom prst="rect">
            <a:avLst/>
          </a:prstGeom>
        </p:spPr>
        <p:txBody>
          <a:bodyPr/>
          <a:lstStyle/>
          <a:p>
            <a:r>
              <a:rPr lang="en-US" altLang="en-US" sz="2800" b="1" dirty="0">
                <a:solidFill>
                  <a:schemeClr val="tx1">
                    <a:lumMod val="95000"/>
                    <a:lumOff val="5000"/>
                  </a:schemeClr>
                </a:solidFill>
                <a:ea typeface="ＭＳ Ｐゴシック" pitchFamily="34" charset="-128"/>
              </a:rPr>
              <a:t>First Nations Post-Secondary Education</a:t>
            </a:r>
            <a:endParaRPr lang="en-US" altLang="en-US" sz="2800" b="1" dirty="0" smtClean="0">
              <a:solidFill>
                <a:schemeClr val="tx1">
                  <a:lumMod val="95000"/>
                  <a:lumOff val="5000"/>
                </a:schemeClr>
              </a:solidFill>
              <a:ea typeface="ＭＳ Ｐゴシック" pitchFamily="34" charset="-128"/>
            </a:endParaRPr>
          </a:p>
        </p:txBody>
      </p:sp>
      <p:sp>
        <p:nvSpPr>
          <p:cNvPr id="4099" name="Content Placeholder 2"/>
          <p:cNvSpPr>
            <a:spLocks noGrp="1"/>
          </p:cNvSpPr>
          <p:nvPr>
            <p:ph idx="4294967295"/>
          </p:nvPr>
        </p:nvSpPr>
        <p:spPr>
          <a:xfrm>
            <a:off x="419049" y="1851486"/>
            <a:ext cx="8401423" cy="3024520"/>
          </a:xfrm>
          <a:prstGeom prst="rect">
            <a:avLst/>
          </a:prstGeom>
        </p:spPr>
        <p:txBody>
          <a:bodyPr/>
          <a:lstStyle/>
          <a:p>
            <a:pPr marL="0" lvl="1" indent="0">
              <a:buFontTx/>
              <a:buNone/>
            </a:pPr>
            <a:r>
              <a:rPr lang="en-US" altLang="en-US" sz="2400" b="1" dirty="0" smtClean="0">
                <a:ea typeface="ＭＳ Ｐゴシック" pitchFamily="34" charset="-128"/>
              </a:rPr>
              <a:t>Draft Policy Proposal</a:t>
            </a:r>
          </a:p>
          <a:p>
            <a:pPr marL="57150" indent="0">
              <a:buNone/>
            </a:pPr>
            <a:r>
              <a:rPr lang="en-US" sz="2000" b="1" dirty="0">
                <a:solidFill>
                  <a:srgbClr val="000000"/>
                </a:solidFill>
                <a:ea typeface="Times New Roman" panose="02020603050405020304" pitchFamily="18" charset="0"/>
              </a:rPr>
              <a:t>First Nations proposed approach includes:</a:t>
            </a:r>
          </a:p>
          <a:p>
            <a:pPr marL="400050">
              <a:spcBef>
                <a:spcPts val="0"/>
              </a:spcBef>
              <a:buFont typeface="+mj-lt"/>
              <a:buAutoNum type="arabicPeriod"/>
            </a:pPr>
            <a:r>
              <a:rPr lang="en-US" sz="1800" b="1" dirty="0" smtClean="0">
                <a:solidFill>
                  <a:srgbClr val="000000"/>
                </a:solidFill>
                <a:ea typeface="Times New Roman" panose="02020603050405020304" pitchFamily="18" charset="0"/>
              </a:rPr>
              <a:t>Immediate </a:t>
            </a:r>
            <a:r>
              <a:rPr lang="en-US" sz="1800" b="1" dirty="0">
                <a:solidFill>
                  <a:srgbClr val="000000"/>
                </a:solidFill>
                <a:ea typeface="Times New Roman" panose="02020603050405020304" pitchFamily="18" charset="0"/>
              </a:rPr>
              <a:t>investments for students beginning 2019-2020 (additional to current funding </a:t>
            </a:r>
            <a:r>
              <a:rPr lang="en-US" sz="1800" b="1" dirty="0" smtClean="0">
                <a:solidFill>
                  <a:srgbClr val="000000"/>
                </a:solidFill>
                <a:ea typeface="Times New Roman" panose="02020603050405020304" pitchFamily="18" charset="0"/>
              </a:rPr>
              <a:t>and on-going)</a:t>
            </a:r>
            <a:r>
              <a:rPr lang="en-US" sz="1800" dirty="0" smtClean="0">
                <a:solidFill>
                  <a:srgbClr val="000000"/>
                </a:solidFill>
                <a:ea typeface="Times New Roman" panose="02020603050405020304" pitchFamily="18" charset="0"/>
              </a:rPr>
              <a:t>:</a:t>
            </a:r>
            <a:endParaRPr lang="en-US" sz="1800" dirty="0" smtClean="0">
              <a:solidFill>
                <a:srgbClr val="000000"/>
              </a:solidFill>
            </a:endParaRPr>
          </a:p>
          <a:p>
            <a:pPr lvl="1" indent="-342900">
              <a:spcBef>
                <a:spcPts val="0"/>
              </a:spcBef>
              <a:buFont typeface="+mj-lt"/>
              <a:buAutoNum type="alphaUcPeriod"/>
            </a:pPr>
            <a:r>
              <a:rPr lang="en-CA" sz="1800" dirty="0" smtClean="0"/>
              <a:t>$45M (continuing annually, the two-year investment in </a:t>
            </a:r>
            <a:r>
              <a:rPr lang="en-CA" sz="1800" dirty="0" err="1" smtClean="0"/>
              <a:t>PSSSP</a:t>
            </a:r>
            <a:r>
              <a:rPr lang="en-CA" sz="1800" dirty="0" smtClean="0"/>
              <a:t> announced in Budget 2017).</a:t>
            </a:r>
            <a:endParaRPr lang="en-US" sz="1800" dirty="0" smtClean="0"/>
          </a:p>
          <a:p>
            <a:pPr lvl="1" indent="-342900">
              <a:spcBef>
                <a:spcPts val="0"/>
              </a:spcBef>
              <a:buFont typeface="+mj-lt"/>
              <a:buAutoNum type="alphaUcPeriod"/>
            </a:pPr>
            <a:r>
              <a:rPr lang="en-CA" sz="1800" dirty="0" smtClean="0"/>
              <a:t>$</a:t>
            </a:r>
            <a:r>
              <a:rPr lang="en-CA" sz="1800" dirty="0"/>
              <a:t>210.4M PSSSP top-up </a:t>
            </a:r>
            <a:r>
              <a:rPr lang="en-CA" sz="1800" dirty="0" smtClean="0"/>
              <a:t>to commensurate </a:t>
            </a:r>
            <a:r>
              <a:rPr lang="en-CA" sz="1800" dirty="0"/>
              <a:t>with the real costs for currently </a:t>
            </a:r>
            <a:r>
              <a:rPr lang="en-CA" sz="1800" u="sng" dirty="0"/>
              <a:t>funded</a:t>
            </a:r>
            <a:r>
              <a:rPr lang="en-CA" sz="1800" dirty="0"/>
              <a:t> students</a:t>
            </a:r>
            <a:r>
              <a:rPr lang="en-CA" sz="1800" dirty="0" smtClean="0"/>
              <a:t>.</a:t>
            </a:r>
            <a:endParaRPr lang="en-US" sz="1800" dirty="0"/>
          </a:p>
          <a:p>
            <a:pPr lvl="1" indent="-342900">
              <a:spcBef>
                <a:spcPts val="0"/>
              </a:spcBef>
              <a:buFont typeface="+mj-lt"/>
              <a:buAutoNum type="alphaUcPeriod"/>
            </a:pPr>
            <a:r>
              <a:rPr lang="en-CA" sz="1800" dirty="0"/>
              <a:t>$102.4M PSSSP top-up </a:t>
            </a:r>
            <a:r>
              <a:rPr lang="en-CA" sz="1800" dirty="0" smtClean="0"/>
              <a:t>to commensurate </a:t>
            </a:r>
            <a:r>
              <a:rPr lang="en-CA" sz="1800" dirty="0"/>
              <a:t>with the real costs for current </a:t>
            </a:r>
            <a:r>
              <a:rPr lang="en-CA" sz="1800" u="sng" dirty="0"/>
              <a:t>unfunded</a:t>
            </a:r>
            <a:r>
              <a:rPr lang="en-CA" sz="1800" dirty="0"/>
              <a:t> students</a:t>
            </a:r>
            <a:r>
              <a:rPr lang="en-CA" sz="1800" dirty="0" smtClean="0"/>
              <a:t>.</a:t>
            </a:r>
            <a:endParaRPr lang="en-US" altLang="en-US" sz="2400" dirty="0" smtClean="0">
              <a:ea typeface="ＭＳ Ｐゴシック" pitchFamily="34" charset="-128"/>
            </a:endParaRPr>
          </a:p>
          <a:p>
            <a:pPr marL="0" indent="0">
              <a:buFontTx/>
              <a:buNone/>
            </a:pPr>
            <a:endParaRPr lang="en-US" altLang="en-US" sz="2400" dirty="0" smtClean="0">
              <a:ea typeface="ＭＳ Ｐゴシック" pitchFamily="34" charset="-128"/>
            </a:endParaRPr>
          </a:p>
        </p:txBody>
      </p:sp>
    </p:spTree>
    <p:extLst>
      <p:ext uri="{BB962C8B-B14F-4D97-AF65-F5344CB8AC3E}">
        <p14:creationId xmlns:p14="http://schemas.microsoft.com/office/powerpoint/2010/main" val="1729126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430356" y="1347614"/>
            <a:ext cx="8280400" cy="323850"/>
          </a:xfrm>
          <a:prstGeom prst="rect">
            <a:avLst/>
          </a:prstGeom>
        </p:spPr>
        <p:txBody>
          <a:bodyPr/>
          <a:lstStyle/>
          <a:p>
            <a:r>
              <a:rPr lang="en-US" altLang="en-US" sz="2800" b="1" dirty="0">
                <a:solidFill>
                  <a:schemeClr val="tx1">
                    <a:lumMod val="95000"/>
                    <a:lumOff val="5000"/>
                  </a:schemeClr>
                </a:solidFill>
                <a:ea typeface="ＭＳ Ｐゴシック" pitchFamily="34" charset="-128"/>
              </a:rPr>
              <a:t>First Nations Post-Secondary Education</a:t>
            </a:r>
            <a:endParaRPr lang="en-US" altLang="en-US" sz="2800" b="1" dirty="0" smtClean="0">
              <a:solidFill>
                <a:schemeClr val="tx1">
                  <a:lumMod val="95000"/>
                  <a:lumOff val="5000"/>
                </a:schemeClr>
              </a:solidFill>
              <a:ea typeface="ＭＳ Ｐゴシック" pitchFamily="34" charset="-128"/>
            </a:endParaRPr>
          </a:p>
        </p:txBody>
      </p:sp>
      <p:sp>
        <p:nvSpPr>
          <p:cNvPr id="4099" name="Content Placeholder 2"/>
          <p:cNvSpPr>
            <a:spLocks noGrp="1"/>
          </p:cNvSpPr>
          <p:nvPr>
            <p:ph idx="4294967295"/>
          </p:nvPr>
        </p:nvSpPr>
        <p:spPr>
          <a:xfrm>
            <a:off x="419049" y="1851486"/>
            <a:ext cx="8401423" cy="2736488"/>
          </a:xfrm>
          <a:prstGeom prst="rect">
            <a:avLst/>
          </a:prstGeom>
        </p:spPr>
        <p:txBody>
          <a:bodyPr/>
          <a:lstStyle/>
          <a:p>
            <a:pPr marL="0" lvl="1" indent="0">
              <a:buFontTx/>
              <a:buNone/>
            </a:pPr>
            <a:r>
              <a:rPr lang="en-US" altLang="en-US" sz="2400" b="1" dirty="0" smtClean="0">
                <a:ea typeface="ＭＳ Ｐゴシック" pitchFamily="34" charset="-128"/>
              </a:rPr>
              <a:t>Draft Policy Proposal</a:t>
            </a:r>
            <a:endParaRPr lang="en-US" altLang="en-US" sz="2400" b="1" dirty="0">
              <a:ea typeface="ＭＳ Ｐゴシック" pitchFamily="34" charset="-128"/>
            </a:endParaRPr>
          </a:p>
          <a:p>
            <a:pPr marL="0" lvl="1" indent="0">
              <a:spcBef>
                <a:spcPts val="0"/>
              </a:spcBef>
              <a:buNone/>
            </a:pPr>
            <a:endParaRPr lang="en-CA" sz="1000" b="1" dirty="0"/>
          </a:p>
          <a:p>
            <a:pPr marL="400050" lvl="1" indent="0">
              <a:spcBef>
                <a:spcPts val="0"/>
              </a:spcBef>
              <a:buNone/>
            </a:pPr>
            <a:r>
              <a:rPr lang="en-CA" sz="1800" b="1" dirty="0" smtClean="0"/>
              <a:t>Immediate </a:t>
            </a:r>
            <a:r>
              <a:rPr lang="en-CA" sz="1800" b="1" dirty="0"/>
              <a:t>Investments for First Nations established Institutions and Community-Based </a:t>
            </a:r>
            <a:r>
              <a:rPr lang="en-CA" sz="1800" b="1" dirty="0" smtClean="0"/>
              <a:t>Programming</a:t>
            </a:r>
            <a:endParaRPr lang="en-CA" sz="1800" b="1" dirty="0"/>
          </a:p>
          <a:p>
            <a:pPr lvl="1" indent="-342900">
              <a:spcBef>
                <a:spcPts val="0"/>
              </a:spcBef>
              <a:buFont typeface="+mj-lt"/>
              <a:buAutoNum type="alphaUcPeriod" startAt="4"/>
            </a:pPr>
            <a:r>
              <a:rPr lang="en-CA" sz="1800" dirty="0"/>
              <a:t>$62.1M immediate investment to be used for First Nations directed support for First Nations established institutions and for community-based programming.</a:t>
            </a:r>
          </a:p>
          <a:p>
            <a:pPr marL="800100" lvl="1" indent="-342900">
              <a:spcBef>
                <a:spcPts val="0"/>
              </a:spcBef>
              <a:buFont typeface="+mj-lt"/>
              <a:buAutoNum type="alphaUcPeriod" startAt="4"/>
            </a:pPr>
            <a:endParaRPr lang="en-CA" sz="1800" dirty="0"/>
          </a:p>
          <a:p>
            <a:pPr marL="400050" lvl="1" indent="0">
              <a:spcBef>
                <a:spcPts val="0"/>
              </a:spcBef>
              <a:buNone/>
            </a:pPr>
            <a:r>
              <a:rPr lang="en-CA" sz="1800" b="1" dirty="0"/>
              <a:t>Immediate Investments for Upgrading and Completing </a:t>
            </a:r>
            <a:endParaRPr lang="en-US" sz="1800" b="1" dirty="0"/>
          </a:p>
          <a:p>
            <a:pPr lvl="1" indent="-342900">
              <a:spcBef>
                <a:spcPts val="0"/>
              </a:spcBef>
              <a:buAutoNum type="alphaUcPeriod" startAt="5"/>
            </a:pPr>
            <a:r>
              <a:rPr lang="en-CA" sz="1800" dirty="0"/>
              <a:t>$124.5.M transitional funding for secondary upgrading and/or completion, in order for </a:t>
            </a:r>
            <a:r>
              <a:rPr lang="en-CA" sz="1800" dirty="0" smtClean="0"/>
              <a:t>First </a:t>
            </a:r>
            <a:r>
              <a:rPr lang="en-CA" sz="1800" dirty="0"/>
              <a:t>Nations students to be prepared for post-secondary education</a:t>
            </a:r>
            <a:r>
              <a:rPr lang="en-CA" sz="1800" dirty="0" smtClean="0"/>
              <a:t>.</a:t>
            </a:r>
            <a:endParaRPr lang="en-US" altLang="en-US" sz="1800" dirty="0" smtClean="0">
              <a:ea typeface="ＭＳ Ｐゴシック" pitchFamily="34" charset="-128"/>
            </a:endParaRPr>
          </a:p>
        </p:txBody>
      </p:sp>
    </p:spTree>
    <p:extLst>
      <p:ext uri="{BB962C8B-B14F-4D97-AF65-F5344CB8AC3E}">
        <p14:creationId xmlns:p14="http://schemas.microsoft.com/office/powerpoint/2010/main" val="2079485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430356" y="1347614"/>
            <a:ext cx="8280400" cy="323850"/>
          </a:xfrm>
          <a:prstGeom prst="rect">
            <a:avLst/>
          </a:prstGeom>
        </p:spPr>
        <p:txBody>
          <a:bodyPr/>
          <a:lstStyle/>
          <a:p>
            <a:r>
              <a:rPr lang="en-US" altLang="en-US" sz="2800" b="1" dirty="0">
                <a:solidFill>
                  <a:schemeClr val="tx1">
                    <a:lumMod val="95000"/>
                    <a:lumOff val="5000"/>
                  </a:schemeClr>
                </a:solidFill>
                <a:ea typeface="ＭＳ Ｐゴシック" pitchFamily="34" charset="-128"/>
              </a:rPr>
              <a:t>First Nations Post-Secondary Education</a:t>
            </a:r>
            <a:endParaRPr lang="en-US" altLang="en-US" sz="2800" b="1" dirty="0" smtClean="0">
              <a:solidFill>
                <a:schemeClr val="tx1">
                  <a:lumMod val="95000"/>
                  <a:lumOff val="5000"/>
                </a:schemeClr>
              </a:solidFill>
              <a:ea typeface="ＭＳ Ｐゴシック" pitchFamily="34" charset="-128"/>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923678"/>
            <a:ext cx="7560840" cy="2867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948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14211</TotalTime>
  <Words>1594</Words>
  <Application>Microsoft Office PowerPoint</Application>
  <PresentationFormat>On-screen Show (16:9)</PresentationFormat>
  <Paragraphs>166</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AFN EDUCATION: Updates and  Post-Secondary Education</vt:lpstr>
      <vt:lpstr>First Nations Post-Secondary Education</vt:lpstr>
      <vt:lpstr>First Nations Post-Secondary Education</vt:lpstr>
      <vt:lpstr>First Nations Post-Secondary Education</vt:lpstr>
      <vt:lpstr>First Nations Post-Secondary Education</vt:lpstr>
      <vt:lpstr>First Nations Post-Secondary Education</vt:lpstr>
      <vt:lpstr>First Nations Post-Secondary Education</vt:lpstr>
      <vt:lpstr>First Nations Post-Secondary Education</vt:lpstr>
      <vt:lpstr>First Nations Post-Secondary Education</vt:lpstr>
      <vt:lpstr>First Nations Post-Secondary Education</vt:lpstr>
      <vt:lpstr>First Nations Post-Secondary Education</vt:lpstr>
      <vt:lpstr>First Nations Post-Secondary Education</vt:lpstr>
      <vt:lpstr>First Nations Post-Secondary Education</vt:lpstr>
      <vt:lpstr>First Nations Post-Secondary Education</vt:lpstr>
      <vt:lpstr>First Nations Post-Secondary Education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Valued Customer</dc:creator>
  <cp:lastModifiedBy>Julie Williams</cp:lastModifiedBy>
  <cp:revision>129</cp:revision>
  <cp:lastPrinted>2018-11-28T02:46:40Z</cp:lastPrinted>
  <dcterms:created xsi:type="dcterms:W3CDTF">2003-07-16T20:08:29Z</dcterms:created>
  <dcterms:modified xsi:type="dcterms:W3CDTF">2019-03-05T15:12:24Z</dcterms:modified>
</cp:coreProperties>
</file>