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6" r:id="rId2"/>
    <p:sldId id="269" r:id="rId3"/>
    <p:sldId id="278" r:id="rId4"/>
    <p:sldId id="280" r:id="rId5"/>
    <p:sldId id="281" r:id="rId6"/>
    <p:sldId id="282" r:id="rId7"/>
    <p:sldId id="283" r:id="rId8"/>
    <p:sldId id="284" r:id="rId9"/>
    <p:sldId id="285" r:id="rId10"/>
    <p:sldId id="286" r:id="rId11"/>
    <p:sldId id="287" r:id="rId12"/>
    <p:sldId id="288" r:id="rId13"/>
    <p:sldId id="289" r:id="rId14"/>
    <p:sldId id="291" r:id="rId15"/>
    <p:sldId id="292" r:id="rId16"/>
    <p:sldId id="290" r:id="rId17"/>
  </p:sldIdLst>
  <p:sldSz cx="9144000" cy="5143500" type="screen16x9"/>
  <p:notesSz cx="6950075" cy="11979275"/>
  <p:defaultTextStyle>
    <a:defPPr>
      <a:defRPr lang="en-CA"/>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essa McGregor" initials="V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BED7"/>
    <a:srgbClr val="6EA0BF"/>
    <a:srgbClr val="B1C8CD"/>
    <a:srgbClr val="9EC9F6"/>
    <a:srgbClr val="A6DAFF"/>
    <a:srgbClr val="81A1D0"/>
    <a:srgbClr val="D0DCEF"/>
    <a:srgbClr val="2340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7"/>
    <p:restoredTop sz="94629"/>
  </p:normalViewPr>
  <p:slideViewPr>
    <p:cSldViewPr>
      <p:cViewPr varScale="1">
        <p:scale>
          <a:sx n="83" d="100"/>
          <a:sy n="83" d="100"/>
        </p:scale>
        <p:origin x="-72" y="-1116"/>
      </p:cViewPr>
      <p:guideLst>
        <p:guide orient="horz" pos="1620"/>
        <p:guide pos="2880"/>
      </p:guideLst>
    </p:cSldViewPr>
  </p:slideViewPr>
  <p:notesTextViewPr>
    <p:cViewPr>
      <p:scale>
        <a:sx n="100" d="100"/>
        <a:sy n="100" d="100"/>
      </p:scale>
      <p:origin x="0" y="0"/>
    </p:cViewPr>
  </p:notesTextViewPr>
  <p:notesViewPr>
    <p:cSldViewPr>
      <p:cViewPr varScale="1">
        <p:scale>
          <a:sx n="88" d="100"/>
          <a:sy n="88" d="100"/>
        </p:scale>
        <p:origin x="369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3"/>
            <a:ext cx="3012329" cy="601418"/>
          </a:xfrm>
          <a:prstGeom prst="rect">
            <a:avLst/>
          </a:prstGeom>
        </p:spPr>
        <p:txBody>
          <a:bodyPr vert="horz" lIns="90758" tIns="45380" rIns="90758" bIns="45380" rtlCol="0"/>
          <a:lstStyle>
            <a:lvl1pPr algn="l">
              <a:defRPr sz="1200"/>
            </a:lvl1pPr>
          </a:lstStyle>
          <a:p>
            <a:endParaRPr lang="en-CA" dirty="0">
              <a:latin typeface="Calibri" panose="020F0502020204030204" pitchFamily="34" charset="0"/>
            </a:endParaRPr>
          </a:p>
        </p:txBody>
      </p:sp>
      <p:sp>
        <p:nvSpPr>
          <p:cNvPr id="3" name="Date Placeholder 2"/>
          <p:cNvSpPr>
            <a:spLocks noGrp="1"/>
          </p:cNvSpPr>
          <p:nvPr>
            <p:ph type="dt" sz="quarter" idx="1"/>
          </p:nvPr>
        </p:nvSpPr>
        <p:spPr>
          <a:xfrm>
            <a:off x="3936181" y="3"/>
            <a:ext cx="3012329" cy="601418"/>
          </a:xfrm>
          <a:prstGeom prst="rect">
            <a:avLst/>
          </a:prstGeom>
        </p:spPr>
        <p:txBody>
          <a:bodyPr vert="horz" lIns="90758" tIns="45380" rIns="90758" bIns="45380" rtlCol="0"/>
          <a:lstStyle>
            <a:lvl1pPr algn="r">
              <a:defRPr sz="1200"/>
            </a:lvl1pPr>
          </a:lstStyle>
          <a:p>
            <a:fld id="{1789F295-324C-431A-90E1-391A3340328F}" type="datetimeFigureOut">
              <a:rPr lang="en-CA" smtClean="0">
                <a:latin typeface="Calibri" panose="020F0502020204030204" pitchFamily="34" charset="0"/>
              </a:rPr>
              <a:t>2019-03-05</a:t>
            </a:fld>
            <a:endParaRPr lang="en-CA" dirty="0">
              <a:latin typeface="Calibri" panose="020F0502020204030204" pitchFamily="34" charset="0"/>
            </a:endParaRPr>
          </a:p>
        </p:txBody>
      </p:sp>
      <p:sp>
        <p:nvSpPr>
          <p:cNvPr id="4" name="Footer Placeholder 3"/>
          <p:cNvSpPr>
            <a:spLocks noGrp="1"/>
          </p:cNvSpPr>
          <p:nvPr>
            <p:ph type="ftr" sz="quarter" idx="2"/>
          </p:nvPr>
        </p:nvSpPr>
        <p:spPr>
          <a:xfrm>
            <a:off x="8" y="11377857"/>
            <a:ext cx="3012329" cy="601418"/>
          </a:xfrm>
          <a:prstGeom prst="rect">
            <a:avLst/>
          </a:prstGeom>
        </p:spPr>
        <p:txBody>
          <a:bodyPr vert="horz" lIns="90758" tIns="45380" rIns="90758" bIns="45380" rtlCol="0" anchor="b"/>
          <a:lstStyle>
            <a:lvl1pPr algn="l">
              <a:defRPr sz="1200"/>
            </a:lvl1pPr>
          </a:lstStyle>
          <a:p>
            <a:endParaRPr lang="en-CA" dirty="0">
              <a:latin typeface="Calibri" panose="020F0502020204030204" pitchFamily="34" charset="0"/>
            </a:endParaRPr>
          </a:p>
        </p:txBody>
      </p:sp>
      <p:sp>
        <p:nvSpPr>
          <p:cNvPr id="5" name="Slide Number Placeholder 4"/>
          <p:cNvSpPr>
            <a:spLocks noGrp="1"/>
          </p:cNvSpPr>
          <p:nvPr>
            <p:ph type="sldNum" sz="quarter" idx="3"/>
          </p:nvPr>
        </p:nvSpPr>
        <p:spPr>
          <a:xfrm>
            <a:off x="3936181" y="11377857"/>
            <a:ext cx="3012329" cy="601418"/>
          </a:xfrm>
          <a:prstGeom prst="rect">
            <a:avLst/>
          </a:prstGeom>
        </p:spPr>
        <p:txBody>
          <a:bodyPr vert="horz" lIns="90758" tIns="45380" rIns="90758" bIns="45380" rtlCol="0" anchor="b"/>
          <a:lstStyle>
            <a:lvl1pPr algn="r">
              <a:defRPr sz="1200"/>
            </a:lvl1pPr>
          </a:lstStyle>
          <a:p>
            <a:fld id="{047536FB-843E-4A94-8C93-29BCE6BB4CB6}" type="slidenum">
              <a:rPr lang="en-CA" smtClean="0">
                <a:latin typeface="Calibri" panose="020F0502020204030204" pitchFamily="34" charset="0"/>
              </a:rPr>
              <a:t>‹#›</a:t>
            </a:fld>
            <a:endParaRPr lang="en-CA" dirty="0">
              <a:latin typeface="Calibri" panose="020F0502020204030204" pitchFamily="34" charset="0"/>
            </a:endParaRPr>
          </a:p>
        </p:txBody>
      </p:sp>
    </p:spTree>
    <p:extLst>
      <p:ext uri="{BB962C8B-B14F-4D97-AF65-F5344CB8AC3E}">
        <p14:creationId xmlns:p14="http://schemas.microsoft.com/office/powerpoint/2010/main" val="169399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0"/>
            <a:ext cx="3012329" cy="599374"/>
          </a:xfrm>
          <a:prstGeom prst="rect">
            <a:avLst/>
          </a:prstGeom>
        </p:spPr>
        <p:txBody>
          <a:bodyPr vert="horz" lIns="90758" tIns="45380" rIns="90758" bIns="45380"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36181" y="0"/>
            <a:ext cx="3012329" cy="599374"/>
          </a:xfrm>
          <a:prstGeom prst="rect">
            <a:avLst/>
          </a:prstGeom>
        </p:spPr>
        <p:txBody>
          <a:bodyPr vert="horz" lIns="90758" tIns="45380" rIns="90758" bIns="45380" rtlCol="0"/>
          <a:lstStyle>
            <a:lvl1pPr algn="r">
              <a:defRPr sz="1200">
                <a:latin typeface="Calibri" panose="020F0502020204030204" pitchFamily="34" charset="0"/>
              </a:defRPr>
            </a:lvl1pPr>
          </a:lstStyle>
          <a:p>
            <a:fld id="{F05E8996-D80D-470D-8B27-63899D3BD4F7}" type="datetimeFigureOut">
              <a:rPr lang="en-US" smtClean="0"/>
              <a:pPr/>
              <a:t>3/5/2019</a:t>
            </a:fld>
            <a:endParaRPr lang="en-US" dirty="0"/>
          </a:p>
        </p:txBody>
      </p:sp>
      <p:sp>
        <p:nvSpPr>
          <p:cNvPr id="4" name="Slide Image Placeholder 3"/>
          <p:cNvSpPr>
            <a:spLocks noGrp="1" noRot="1" noChangeAspect="1"/>
          </p:cNvSpPr>
          <p:nvPr>
            <p:ph type="sldImg" idx="2"/>
          </p:nvPr>
        </p:nvSpPr>
        <p:spPr>
          <a:xfrm>
            <a:off x="-519113" y="896938"/>
            <a:ext cx="7988301" cy="4494212"/>
          </a:xfrm>
          <a:prstGeom prst="rect">
            <a:avLst/>
          </a:prstGeom>
          <a:noFill/>
          <a:ln w="12700">
            <a:solidFill>
              <a:prstClr val="black"/>
            </a:solidFill>
          </a:ln>
        </p:spPr>
        <p:txBody>
          <a:bodyPr vert="horz" lIns="90758" tIns="45380" rIns="90758" bIns="45380" rtlCol="0" anchor="ctr"/>
          <a:lstStyle/>
          <a:p>
            <a:endParaRPr lang="en-US"/>
          </a:p>
        </p:txBody>
      </p:sp>
      <p:sp>
        <p:nvSpPr>
          <p:cNvPr id="5" name="Notes Placeholder 4"/>
          <p:cNvSpPr>
            <a:spLocks noGrp="1"/>
          </p:cNvSpPr>
          <p:nvPr>
            <p:ph type="body" sz="quarter" idx="3"/>
          </p:nvPr>
        </p:nvSpPr>
        <p:spPr>
          <a:xfrm>
            <a:off x="695645" y="5690980"/>
            <a:ext cx="5558801" cy="5390266"/>
          </a:xfrm>
          <a:prstGeom prst="rect">
            <a:avLst/>
          </a:prstGeom>
        </p:spPr>
        <p:txBody>
          <a:bodyPr vert="horz" lIns="90758" tIns="45380" rIns="90758" bIns="453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8" y="11377856"/>
            <a:ext cx="3012329" cy="599374"/>
          </a:xfrm>
          <a:prstGeom prst="rect">
            <a:avLst/>
          </a:prstGeom>
        </p:spPr>
        <p:txBody>
          <a:bodyPr vert="horz" lIns="90758" tIns="45380" rIns="90758" bIns="45380"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36181" y="11377856"/>
            <a:ext cx="3012329" cy="599374"/>
          </a:xfrm>
          <a:prstGeom prst="rect">
            <a:avLst/>
          </a:prstGeom>
        </p:spPr>
        <p:txBody>
          <a:bodyPr vert="horz" lIns="90758" tIns="45380" rIns="90758" bIns="45380" rtlCol="0" anchor="b"/>
          <a:lstStyle>
            <a:lvl1pPr algn="r">
              <a:defRPr sz="1200">
                <a:latin typeface="Calibri" panose="020F0502020204030204" pitchFamily="34" charset="0"/>
              </a:defRPr>
            </a:lvl1pPr>
          </a:lstStyle>
          <a:p>
            <a:fld id="{A3ECE9D6-E23C-487D-AC2C-26651397AAAB}" type="slidenum">
              <a:rPr lang="en-US" smtClean="0"/>
              <a:pPr/>
              <a:t>‹#›</a:t>
            </a:fld>
            <a:endParaRPr lang="en-US" dirty="0"/>
          </a:p>
        </p:txBody>
      </p:sp>
    </p:spTree>
    <p:extLst>
      <p:ext uri="{BB962C8B-B14F-4D97-AF65-F5344CB8AC3E}">
        <p14:creationId xmlns:p14="http://schemas.microsoft.com/office/powerpoint/2010/main" val="373946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a:t>
            </a:fld>
            <a:endParaRPr lang="en-US" dirty="0"/>
          </a:p>
        </p:txBody>
      </p:sp>
    </p:spTree>
    <p:extLst>
      <p:ext uri="{BB962C8B-B14F-4D97-AF65-F5344CB8AC3E}">
        <p14:creationId xmlns:p14="http://schemas.microsoft.com/office/powerpoint/2010/main" val="3715812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10</a:t>
            </a:fld>
            <a:endParaRPr lang="en-US" dirty="0"/>
          </a:p>
        </p:txBody>
      </p:sp>
    </p:spTree>
    <p:extLst>
      <p:ext uri="{BB962C8B-B14F-4D97-AF65-F5344CB8AC3E}">
        <p14:creationId xmlns:p14="http://schemas.microsoft.com/office/powerpoint/2010/main" val="3936370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11</a:t>
            </a:fld>
            <a:endParaRPr lang="en-US" dirty="0"/>
          </a:p>
        </p:txBody>
      </p:sp>
    </p:spTree>
    <p:extLst>
      <p:ext uri="{BB962C8B-B14F-4D97-AF65-F5344CB8AC3E}">
        <p14:creationId xmlns:p14="http://schemas.microsoft.com/office/powerpoint/2010/main" val="1877070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12</a:t>
            </a:fld>
            <a:endParaRPr lang="en-US" dirty="0"/>
          </a:p>
        </p:txBody>
      </p:sp>
    </p:spTree>
    <p:extLst>
      <p:ext uri="{BB962C8B-B14F-4D97-AF65-F5344CB8AC3E}">
        <p14:creationId xmlns:p14="http://schemas.microsoft.com/office/powerpoint/2010/main" val="1568266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13</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14</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15</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16</a:t>
            </a:fld>
            <a:endParaRPr lang="en-US" dirty="0"/>
          </a:p>
        </p:txBody>
      </p:sp>
    </p:spTree>
    <p:extLst>
      <p:ext uri="{BB962C8B-B14F-4D97-AF65-F5344CB8AC3E}">
        <p14:creationId xmlns:p14="http://schemas.microsoft.com/office/powerpoint/2010/main" val="391515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2</a:t>
            </a:fld>
            <a:endParaRPr lang="en-US" dirty="0"/>
          </a:p>
        </p:txBody>
      </p:sp>
    </p:spTree>
    <p:extLst>
      <p:ext uri="{BB962C8B-B14F-4D97-AF65-F5344CB8AC3E}">
        <p14:creationId xmlns:p14="http://schemas.microsoft.com/office/powerpoint/2010/main" val="2520213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3</a:t>
            </a:fld>
            <a:endParaRPr lang="en-US" dirty="0"/>
          </a:p>
        </p:txBody>
      </p:sp>
    </p:spTree>
    <p:extLst>
      <p:ext uri="{BB962C8B-B14F-4D97-AF65-F5344CB8AC3E}">
        <p14:creationId xmlns:p14="http://schemas.microsoft.com/office/powerpoint/2010/main" val="200923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4</a:t>
            </a:fld>
            <a:endParaRPr lang="en-US" dirty="0"/>
          </a:p>
        </p:txBody>
      </p:sp>
    </p:spTree>
    <p:extLst>
      <p:ext uri="{BB962C8B-B14F-4D97-AF65-F5344CB8AC3E}">
        <p14:creationId xmlns:p14="http://schemas.microsoft.com/office/powerpoint/2010/main" val="17054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5</a:t>
            </a:fld>
            <a:endParaRPr lang="en-US" dirty="0"/>
          </a:p>
        </p:txBody>
      </p:sp>
    </p:spTree>
    <p:extLst>
      <p:ext uri="{BB962C8B-B14F-4D97-AF65-F5344CB8AC3E}">
        <p14:creationId xmlns:p14="http://schemas.microsoft.com/office/powerpoint/2010/main" val="359636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6</a:t>
            </a:fld>
            <a:endParaRPr lang="en-US" dirty="0"/>
          </a:p>
        </p:txBody>
      </p:sp>
    </p:spTree>
    <p:extLst>
      <p:ext uri="{BB962C8B-B14F-4D97-AF65-F5344CB8AC3E}">
        <p14:creationId xmlns:p14="http://schemas.microsoft.com/office/powerpoint/2010/main" val="372829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7</a:t>
            </a:fld>
            <a:endParaRPr lang="en-US" dirty="0"/>
          </a:p>
        </p:txBody>
      </p:sp>
    </p:spTree>
    <p:extLst>
      <p:ext uri="{BB962C8B-B14F-4D97-AF65-F5344CB8AC3E}">
        <p14:creationId xmlns:p14="http://schemas.microsoft.com/office/powerpoint/2010/main" val="27700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8</a:t>
            </a:fld>
            <a:endParaRPr lang="en-US" dirty="0"/>
          </a:p>
        </p:txBody>
      </p:sp>
    </p:spTree>
    <p:extLst>
      <p:ext uri="{BB962C8B-B14F-4D97-AF65-F5344CB8AC3E}">
        <p14:creationId xmlns:p14="http://schemas.microsoft.com/office/powerpoint/2010/main" val="1408582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9</a:t>
            </a:fld>
            <a:endParaRPr lang="en-US" dirty="0"/>
          </a:p>
        </p:txBody>
      </p:sp>
    </p:spTree>
    <p:extLst>
      <p:ext uri="{BB962C8B-B14F-4D97-AF65-F5344CB8AC3E}">
        <p14:creationId xmlns:p14="http://schemas.microsoft.com/office/powerpoint/2010/main" val="1773182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52194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046493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2" r:id="rId2"/>
  </p:sldLayoutIdLst>
  <p:txStyles>
    <p:titleStyle>
      <a:lvl1pPr algn="l" rtl="0" eaLnBrk="0" fontAlgn="base" hangingPunct="0">
        <a:spcBef>
          <a:spcPct val="0"/>
        </a:spcBef>
        <a:spcAft>
          <a:spcPct val="0"/>
        </a:spcAft>
        <a:defRPr sz="1400">
          <a:solidFill>
            <a:schemeClr val="bg1"/>
          </a:solidFill>
          <a:latin typeface="Calibri" panose="020F0502020204030204" pitchFamily="34" charset="0"/>
          <a:ea typeface="ＭＳ Ｐゴシック" charset="0"/>
          <a:cs typeface="ＭＳ Ｐゴシック" charset="0"/>
        </a:defRPr>
      </a:lvl1pPr>
      <a:lvl2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afn.c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70992" y="2355726"/>
            <a:ext cx="9073008" cy="1356544"/>
          </a:xfrm>
          <a:prstGeom prst="rect">
            <a:avLst/>
          </a:prstGeom>
        </p:spPr>
        <p:txBody>
          <a:bodyPr/>
          <a:lstStyle/>
          <a:p>
            <a:pPr algn="ctr" eaLnBrk="1" hangingPunct="1"/>
            <a:r>
              <a:rPr lang="en-US" altLang="en-US" sz="4000" b="1">
                <a:ea typeface="ＭＳ Ｐゴシック" pitchFamily="34" charset="-128"/>
              </a:rPr>
              <a:t>SECTEUR DE L’ÉDUCATION DE L’APN : COMPTES RENDUS ET ÉDUCATION POSTSECONDAIRE</a:t>
            </a:r>
            <a:endParaRPr lang="en-US" altLang="en-US" sz="4000" b="1" dirty="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168536"/>
          </a:xfrm>
          <a:prstGeom prst="rect">
            <a:avLst/>
          </a:prstGeom>
        </p:spPr>
        <p:txBody>
          <a:bodyPr/>
          <a:lstStyle/>
          <a:p>
            <a:pPr marL="0" lvl="1" indent="0">
              <a:buFontTx/>
              <a:buNone/>
            </a:pPr>
            <a:r>
              <a:rPr lang="fr-FR" altLang="en-US" sz="2400" b="1" dirty="0">
                <a:ea typeface="ＭＳ Ｐゴシック" pitchFamily="34" charset="-128"/>
              </a:rPr>
              <a:t>Ébauche de proposition de politique </a:t>
            </a:r>
          </a:p>
          <a:p>
            <a:pPr marL="0" lvl="1" indent="0">
              <a:buFontTx/>
              <a:buNone/>
            </a:pPr>
            <a:r>
              <a:rPr lang="fr-FR" sz="2000" b="1" dirty="0"/>
              <a:t>Changements longtemps attendus au PAENP et au PPP en 2019-2020 </a:t>
            </a:r>
            <a:endParaRPr lang="en-US" sz="2000" b="1" dirty="0"/>
          </a:p>
          <a:p>
            <a:pPr marL="571500" lvl="1" indent="-177800">
              <a:buFont typeface="Arial" panose="020B0604020202020204" pitchFamily="34" charset="0"/>
              <a:buChar char="•"/>
            </a:pPr>
            <a:r>
              <a:rPr lang="fr-FR" sz="1800" dirty="0"/>
              <a:t>Les restrictions problématiques du PAENP (admissibilité des étudiants, clause de résidence, dépenses admissibles, etc.) seront supprimées. </a:t>
            </a:r>
            <a:r>
              <a:rPr lang="en-US" sz="1800" dirty="0"/>
              <a:t/>
            </a:r>
            <a:br>
              <a:rPr lang="en-US" sz="1800" dirty="0"/>
            </a:br>
            <a:endParaRPr lang="en-US" sz="1800" dirty="0"/>
          </a:p>
          <a:p>
            <a:pPr marL="571500" lvl="1" indent="-177800">
              <a:buFont typeface="Arial" panose="020B0604020202020204" pitchFamily="34" charset="0"/>
              <a:buChar char="•"/>
            </a:pPr>
            <a:r>
              <a:rPr lang="fr-FR" sz="1800" dirty="0"/>
              <a:t>Le PPP sera modifié pour devenir un programme régional dirigé par les Premières </a:t>
            </a:r>
            <a:r>
              <a:rPr lang="fr-FR" sz="1800" dirty="0">
                <a:ea typeface="Times New Roman" panose="02020603050405020304" pitchFamily="18" charset="0"/>
              </a:rPr>
              <a:t>N</a:t>
            </a:r>
            <a:r>
              <a:rPr lang="fr-FR" sz="1800" dirty="0"/>
              <a:t>ations et offert uniquement par les Premières </a:t>
            </a:r>
            <a:r>
              <a:rPr lang="fr-FR" sz="1800" dirty="0">
                <a:ea typeface="Times New Roman" panose="02020603050405020304" pitchFamily="18" charset="0"/>
              </a:rPr>
              <a:t>N</a:t>
            </a:r>
            <a:r>
              <a:rPr lang="fr-FR" sz="1800" dirty="0"/>
              <a:t>ations, qui appuie les établissements d'enseignement postsecondaire établis par les Premières </a:t>
            </a:r>
            <a:r>
              <a:rPr lang="fr-FR" sz="1800" dirty="0">
                <a:ea typeface="Times New Roman" panose="02020603050405020304" pitchFamily="18" charset="0"/>
              </a:rPr>
              <a:t>N</a:t>
            </a:r>
            <a:r>
              <a:rPr lang="fr-FR" sz="1800" dirty="0"/>
              <a:t>ations et les programmes communautaires dirigés par les Premières </a:t>
            </a:r>
            <a:r>
              <a:rPr lang="fr-FR" sz="1800" dirty="0">
                <a:ea typeface="Times New Roman" panose="02020603050405020304" pitchFamily="18" charset="0"/>
              </a:rPr>
              <a:t>N</a:t>
            </a:r>
            <a:r>
              <a:rPr lang="fr-FR" sz="1800" dirty="0"/>
              <a:t>ations. </a:t>
            </a:r>
            <a:br>
              <a:rPr lang="fr-FR" sz="1800" dirty="0"/>
            </a:br>
            <a:endParaRPr lang="en-US" sz="1800" dirty="0"/>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707654"/>
            <a:ext cx="8401423" cy="3096528"/>
          </a:xfrm>
          <a:prstGeom prst="rect">
            <a:avLst/>
          </a:prstGeom>
        </p:spPr>
        <p:txBody>
          <a:bodyPr/>
          <a:lstStyle/>
          <a:p>
            <a:pPr marL="0" lvl="1" indent="0">
              <a:buFontTx/>
              <a:buNone/>
            </a:pPr>
            <a:r>
              <a:rPr lang="fr-FR" altLang="en-US" sz="2400" b="1" dirty="0">
                <a:ea typeface="ＭＳ Ｐゴシック" pitchFamily="34" charset="-128"/>
              </a:rPr>
              <a:t>Ébauche de proposition de politique </a:t>
            </a:r>
          </a:p>
          <a:p>
            <a:pPr marL="0" lvl="1" indent="0">
              <a:buFontTx/>
              <a:buNone/>
            </a:pPr>
            <a:r>
              <a:rPr lang="fr-FR" sz="1600" b="1" dirty="0"/>
              <a:t>Processus fondés sur les traités et(ou) régionaux dirigés par les Premières </a:t>
            </a:r>
            <a:r>
              <a:rPr lang="fr-FR" sz="1600" b="1" dirty="0">
                <a:ea typeface="Times New Roman" panose="02020603050405020304" pitchFamily="18" charset="0"/>
              </a:rPr>
              <a:t>N</a:t>
            </a:r>
            <a:r>
              <a:rPr lang="fr-FR" sz="1600" b="1" dirty="0"/>
              <a:t>ations afin d'élaborer conjointement des modèles qui appuieront au mieux l'éducation postsecondaire des Premières Nations (investissement de 15,5 millions de dollars, à compter de 2019-2020</a:t>
            </a:r>
            <a:r>
              <a:rPr lang="fr-FR" sz="1600" b="1"/>
              <a:t>). </a:t>
            </a:r>
          </a:p>
          <a:p>
            <a:pPr marL="0" lvl="1" indent="0">
              <a:buFontTx/>
              <a:buNone/>
            </a:pPr>
            <a:endParaRPr lang="en-CA" sz="1000" dirty="0"/>
          </a:p>
          <a:p>
            <a:pPr marL="628650" lvl="1">
              <a:spcBef>
                <a:spcPts val="0"/>
              </a:spcBef>
              <a:buFont typeface="+mj-lt"/>
              <a:buAutoNum type="alphaUcPeriod"/>
            </a:pPr>
            <a:r>
              <a:rPr lang="fr-FR" sz="1400" dirty="0"/>
              <a:t>Le financement à l'appui de l'élaboration des modèles appuiera toute une gamme d'activités, notamment des discussions exploratoires, des dialogues, des tables de partenariat et la conception des modèles. </a:t>
            </a:r>
            <a:endParaRPr lang="en-US" sz="1400" dirty="0"/>
          </a:p>
          <a:p>
            <a:pPr marL="628650" lvl="1">
              <a:spcBef>
                <a:spcPts val="0"/>
              </a:spcBef>
              <a:buFont typeface="+mj-lt"/>
              <a:buAutoNum type="alphaUcPeriod"/>
            </a:pPr>
            <a:r>
              <a:rPr lang="fr-FR" sz="1400" dirty="0"/>
              <a:t>Ces tables de partenariat seront dirigées par les Premières </a:t>
            </a:r>
            <a:r>
              <a:rPr lang="fr-FR" sz="1400" dirty="0">
                <a:ea typeface="Times New Roman" panose="02020603050405020304" pitchFamily="18" charset="0"/>
              </a:rPr>
              <a:t>N</a:t>
            </a:r>
            <a:r>
              <a:rPr lang="fr-FR" sz="1400" dirty="0"/>
              <a:t>ations. </a:t>
            </a:r>
            <a:endParaRPr lang="en-US" sz="1400" dirty="0">
              <a:ea typeface="Times New Roman" panose="02020603050405020304" pitchFamily="18" charset="0"/>
            </a:endParaRPr>
          </a:p>
          <a:p>
            <a:pPr marL="628650" lvl="1">
              <a:spcBef>
                <a:spcPts val="0"/>
              </a:spcBef>
              <a:buFont typeface="+mj-lt"/>
              <a:buAutoNum type="alphaUcPeriod"/>
            </a:pPr>
            <a:r>
              <a:rPr lang="fr-FR" sz="1400" dirty="0">
                <a:ea typeface="Times New Roman" panose="02020603050405020304" pitchFamily="18" charset="0"/>
              </a:rPr>
              <a:t>Les Premières Nations seront en mesure de déterminer leurs besoins particuliers en matière de : soutien aux étudiants, services de soutien communautaire, instituts établis par les Premières Nations, programmes communautaires, capacité de gouvernance et de leadership, et de coûts afférents. </a:t>
            </a:r>
            <a:endParaRPr lang="en-US" sz="1400" dirty="0">
              <a:ea typeface="Times New Roman" panose="02020603050405020304" pitchFamily="18" charset="0"/>
            </a:endParaRPr>
          </a:p>
          <a:p>
            <a:pPr marL="628650" lvl="1">
              <a:spcBef>
                <a:spcPts val="0"/>
              </a:spcBef>
              <a:buFont typeface="+mj-lt"/>
              <a:buAutoNum type="alphaUcPeriod"/>
            </a:pPr>
            <a:r>
              <a:rPr lang="fr-FR" sz="1400" dirty="0">
                <a:ea typeface="Times New Roman" panose="02020603050405020304" pitchFamily="18" charset="0"/>
              </a:rPr>
              <a:t>Une fois créés, ces modèles seront axés sur les Premières Nations et administrés conformément au contrôle par les Premières Nations de l'éducation des Premières Nations. </a:t>
            </a:r>
            <a:endParaRPr lang="en-US" altLang="en-US" sz="1400" dirty="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096528"/>
          </a:xfrm>
          <a:prstGeom prst="rect">
            <a:avLst/>
          </a:prstGeom>
        </p:spPr>
        <p:txBody>
          <a:bodyPr/>
          <a:lstStyle/>
          <a:p>
            <a:pPr marL="0" lvl="1" indent="0">
              <a:buFontTx/>
              <a:buNone/>
            </a:pPr>
            <a:r>
              <a:rPr lang="en-US" altLang="en-US" sz="2400" b="1" dirty="0">
                <a:ea typeface="ＭＳ Ｐゴシック" pitchFamily="34" charset="-128"/>
              </a:rPr>
              <a:t>Limitations</a:t>
            </a:r>
          </a:p>
          <a:p>
            <a:r>
              <a:rPr lang="fr-FR" sz="1800" dirty="0"/>
              <a:t>Ceci est une proposition de politique assortie d'un plaidoyer budgétaire. Ces fonds n'ont pas été obtenus. </a:t>
            </a:r>
            <a:endParaRPr lang="en-US" sz="1800" dirty="0"/>
          </a:p>
          <a:p>
            <a:r>
              <a:rPr lang="fr-FR" sz="1800" dirty="0"/>
              <a:t>Tous les fonds mentionnés dans cette présentation, s'ils sont obtenus, seront en sus des niveaux de financement actuels. </a:t>
            </a:r>
            <a:endParaRPr lang="en-US" sz="1800" dirty="0"/>
          </a:p>
          <a:p>
            <a:r>
              <a:rPr lang="fr-FR" sz="1800" dirty="0"/>
              <a:t>L'APN et les Premières Nations continueront de rappeler le besoin exceptionnel d'éducation postsecondaire pour faire avancer les priorités des Premières Nations. </a:t>
            </a:r>
            <a:endParaRPr lang="en-US" sz="1800" dirty="0"/>
          </a:p>
          <a:p>
            <a:r>
              <a:rPr lang="fr-FR" sz="1800" dirty="0"/>
              <a:t>Tout nouvel investissement sera annoncé lors du dévoilement du budget fédéral de 2019. </a:t>
            </a:r>
            <a:endParaRPr lang="en-US" sz="1800" dirty="0"/>
          </a:p>
          <a:p>
            <a:pPr marL="177800" lvl="1" indent="-177800">
              <a:buFont typeface="Arial" panose="020B0604020202020204" pitchFamily="34" charset="0"/>
              <a:buChar char="•"/>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179834"/>
          </a:xfrm>
          <a:prstGeom prst="rect">
            <a:avLst/>
          </a:prstGeom>
        </p:spPr>
        <p:txBody>
          <a:bodyPr/>
          <a:lstStyle/>
          <a:p>
            <a:r>
              <a:rPr lang="en-US" altLang="en-US" sz="2800" b="1" dirty="0" err="1">
                <a:solidFill>
                  <a:schemeClr val="tx1">
                    <a:lumMod val="95000"/>
                    <a:lumOff val="5000"/>
                  </a:schemeClr>
                </a:solidFill>
                <a:ea typeface="ＭＳ Ｐゴシック" pitchFamily="34" charset="-128"/>
              </a:rPr>
              <a:t>Éducation</a:t>
            </a:r>
            <a:r>
              <a:rPr lang="en-US" altLang="en-US" sz="2800" b="1" dirty="0">
                <a:solidFill>
                  <a:schemeClr val="tx1">
                    <a:lumMod val="95000"/>
                    <a:lumOff val="5000"/>
                  </a:schemeClr>
                </a:solidFill>
                <a:ea typeface="ＭＳ Ｐゴシック" pitchFamily="34" charset="-128"/>
              </a:rPr>
              <a:t> </a:t>
            </a:r>
            <a:r>
              <a:rPr lang="en-US" altLang="en-US" sz="2800" b="1" dirty="0" err="1">
                <a:solidFill>
                  <a:schemeClr val="tx1">
                    <a:lumMod val="95000"/>
                    <a:lumOff val="5000"/>
                  </a:schemeClr>
                </a:solidFill>
                <a:ea typeface="ＭＳ Ｐゴシック" pitchFamily="34" charset="-128"/>
              </a:rPr>
              <a:t>postsecondaire</a:t>
            </a:r>
            <a:r>
              <a:rPr lang="en-US" altLang="en-US" sz="2800" b="1" dirty="0">
                <a:solidFill>
                  <a:schemeClr val="tx1">
                    <a:lumMod val="95000"/>
                    <a:lumOff val="5000"/>
                  </a:schemeClr>
                </a:solidFill>
                <a:ea typeface="ＭＳ Ｐゴシック" pitchFamily="34" charset="-128"/>
              </a:rPr>
              <a:t> des Premières Nations</a:t>
            </a: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1" indent="0">
              <a:buFontTx/>
              <a:buNone/>
            </a:pPr>
            <a:r>
              <a:rPr lang="en-US" altLang="en-US" sz="2400" b="1" dirty="0" err="1">
                <a:ea typeface="ＭＳ Ｐゴシック" pitchFamily="34" charset="-128"/>
              </a:rPr>
              <a:t>Résolution</a:t>
            </a:r>
            <a:endParaRPr lang="en-US" altLang="en-US" sz="2400" b="1" dirty="0">
              <a:ea typeface="ＭＳ Ｐゴシック" pitchFamily="34" charset="-128"/>
            </a:endParaRPr>
          </a:p>
          <a:p>
            <a:pPr marL="457200" lvl="0" indent="-457200">
              <a:buFont typeface="+mj-lt"/>
              <a:buAutoNum type="arabicPeriod"/>
            </a:pPr>
            <a:r>
              <a:rPr lang="fr-CA" sz="2300" dirty="0"/>
              <a:t>Réaffirment le droit inhérent et issu de traités des Premières Nations à l'enseignement postsecondaire.</a:t>
            </a:r>
            <a:endParaRPr lang="en-US" sz="2300" dirty="0"/>
          </a:p>
          <a:p>
            <a:pPr marL="457200" lvl="0" indent="-457200">
              <a:buFont typeface="+mj-lt"/>
              <a:buAutoNum type="arabicPeriod"/>
            </a:pPr>
            <a:r>
              <a:rPr lang="fr-CA" sz="2300" dirty="0"/>
              <a:t>Réaffirment que l'éducation des Premières Nations relève de la compétence de chaque Première Nation.</a:t>
            </a:r>
            <a:endParaRPr lang="en-US" sz="2300" dirty="0"/>
          </a:p>
          <a:p>
            <a:pPr marL="457200" lvl="0" indent="-457200">
              <a:buFont typeface="+mj-lt"/>
              <a:buAutoNum type="arabicPeriod"/>
            </a:pPr>
            <a:r>
              <a:rPr lang="fr-CA" sz="2300" dirty="0"/>
              <a:t>Affirment que le processus concernant la proposition de politique sur l'EPS des Premières nations n'a pas pour but de nuire aux Premières Nations ou de les empêcher de faire progresser leur propre processus d'EPS.</a:t>
            </a:r>
            <a:endParaRPr lang="en-US" sz="2300" dirty="0"/>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179834"/>
          </a:xfrm>
          <a:prstGeom prst="rect">
            <a:avLst/>
          </a:prstGeom>
        </p:spPr>
        <p:txBody>
          <a:bodyPr/>
          <a:lstStyle/>
          <a:p>
            <a:r>
              <a:rPr lang="en-US" altLang="en-US" sz="2800" b="1" dirty="0" err="1">
                <a:solidFill>
                  <a:schemeClr val="tx1">
                    <a:lumMod val="95000"/>
                    <a:lumOff val="5000"/>
                  </a:schemeClr>
                </a:solidFill>
                <a:ea typeface="ＭＳ Ｐゴシック" pitchFamily="34" charset="-128"/>
              </a:rPr>
              <a:t>Éducation</a:t>
            </a:r>
            <a:r>
              <a:rPr lang="en-US" altLang="en-US" sz="2800" b="1" dirty="0">
                <a:solidFill>
                  <a:schemeClr val="tx1">
                    <a:lumMod val="95000"/>
                    <a:lumOff val="5000"/>
                  </a:schemeClr>
                </a:solidFill>
                <a:ea typeface="ＭＳ Ｐゴシック" pitchFamily="34" charset="-128"/>
              </a:rPr>
              <a:t> </a:t>
            </a:r>
            <a:r>
              <a:rPr lang="en-US" altLang="en-US" sz="2800" b="1" dirty="0" err="1">
                <a:solidFill>
                  <a:schemeClr val="tx1">
                    <a:lumMod val="95000"/>
                    <a:lumOff val="5000"/>
                  </a:schemeClr>
                </a:solidFill>
                <a:ea typeface="ＭＳ Ｐゴシック" pitchFamily="34" charset="-128"/>
              </a:rPr>
              <a:t>postsecondaire</a:t>
            </a:r>
            <a:r>
              <a:rPr lang="en-US" altLang="en-US" sz="2800" b="1" dirty="0">
                <a:solidFill>
                  <a:schemeClr val="tx1">
                    <a:lumMod val="95000"/>
                    <a:lumOff val="5000"/>
                  </a:schemeClr>
                </a:solidFill>
                <a:ea typeface="ＭＳ Ｐゴシック" pitchFamily="34" charset="-128"/>
              </a:rPr>
              <a:t> des Premières Nations</a:t>
            </a: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0" indent="0">
              <a:buNone/>
            </a:pPr>
            <a:r>
              <a:rPr lang="fr-CA" sz="1600" dirty="0" smtClean="0"/>
              <a:t>4</a:t>
            </a:r>
            <a:r>
              <a:rPr lang="fr-CA" sz="1600" dirty="0"/>
              <a:t>.    Appuient la proposition de politique recommandée sur l'EPS des Premières Nations, telle qu'elle figure dans la proposition de politique (v8) qui doit être présentée au Cabinet, comme étant la position des Premières Nations qui apparaitra dans le mémoire au Cabinet de Services aux Autochtones Canada. La proposition de politique souligne les points suivants :</a:t>
            </a:r>
            <a:endParaRPr lang="en-US" sz="1600" dirty="0"/>
          </a:p>
          <a:p>
            <a:pPr marL="457200" lvl="1" indent="0">
              <a:buNone/>
            </a:pPr>
            <a:r>
              <a:rPr lang="fr-CA" sz="1600" dirty="0"/>
              <a:t>a. Demander au gouvernement fédéral d'investir immédiatement dans la réduction de l'arriéré d'étudiants des Premières Nations qui poursuivent des études postsecondaires, appuyer les établissements établis par les Premières Nations et fournir un financement transitoire pour améliorer et assurer l'achèvement des études postsecondaires.</a:t>
            </a:r>
            <a:endParaRPr lang="en-US" sz="1600" dirty="0"/>
          </a:p>
          <a:p>
            <a:pPr marL="457200" lvl="1" indent="0">
              <a:buNone/>
            </a:pPr>
            <a:r>
              <a:rPr lang="fr-CA" sz="1600" dirty="0"/>
              <a:t>b. Chercher à obtenir des modifications longtemps attendues aux programmes actuels d'enseignement postsecondaire et au Programme d'aide aux étudiants de niveau postsecondaire (PAENP).</a:t>
            </a:r>
            <a:endParaRPr lang="en-US" sz="1600" dirty="0"/>
          </a:p>
          <a:p>
            <a:pPr marL="457200" lvl="1" indent="0">
              <a:buNone/>
            </a:pPr>
            <a:r>
              <a:rPr lang="fr-CA" sz="1600" dirty="0"/>
              <a:t>c. Restructurer le Programme de partenariats postsecondaires (PPP) pour l'harmoniser avec les changements formulés dans la proposition de politique.</a:t>
            </a:r>
            <a:endParaRPr lang="en-US" sz="1600" dirty="0"/>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3984650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179834"/>
          </a:xfrm>
          <a:prstGeom prst="rect">
            <a:avLst/>
          </a:prstGeom>
        </p:spPr>
        <p:txBody>
          <a:bodyPr/>
          <a:lstStyle/>
          <a:p>
            <a:r>
              <a:rPr lang="en-US" altLang="en-US" sz="2800" b="1" dirty="0" err="1">
                <a:solidFill>
                  <a:schemeClr val="tx1">
                    <a:lumMod val="95000"/>
                    <a:lumOff val="5000"/>
                  </a:schemeClr>
                </a:solidFill>
                <a:ea typeface="ＭＳ Ｐゴシック" pitchFamily="34" charset="-128"/>
              </a:rPr>
              <a:t>Éducation</a:t>
            </a:r>
            <a:r>
              <a:rPr lang="en-US" altLang="en-US" sz="2800" b="1" dirty="0">
                <a:solidFill>
                  <a:schemeClr val="tx1">
                    <a:lumMod val="95000"/>
                    <a:lumOff val="5000"/>
                  </a:schemeClr>
                </a:solidFill>
                <a:ea typeface="ＭＳ Ｐゴシック" pitchFamily="34" charset="-128"/>
              </a:rPr>
              <a:t> </a:t>
            </a:r>
            <a:r>
              <a:rPr lang="en-US" altLang="en-US" sz="2800" b="1" dirty="0" err="1">
                <a:solidFill>
                  <a:schemeClr val="tx1">
                    <a:lumMod val="95000"/>
                    <a:lumOff val="5000"/>
                  </a:schemeClr>
                </a:solidFill>
                <a:ea typeface="ＭＳ Ｐゴシック" pitchFamily="34" charset="-128"/>
              </a:rPr>
              <a:t>postsecondaire</a:t>
            </a:r>
            <a:r>
              <a:rPr lang="en-US" altLang="en-US" sz="2800" b="1" dirty="0">
                <a:solidFill>
                  <a:schemeClr val="tx1">
                    <a:lumMod val="95000"/>
                    <a:lumOff val="5000"/>
                  </a:schemeClr>
                </a:solidFill>
                <a:ea typeface="ＭＳ Ｐゴシック" pitchFamily="34" charset="-128"/>
              </a:rPr>
              <a:t> des Premières Nations</a:t>
            </a: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0" indent="0">
              <a:buNone/>
            </a:pPr>
            <a:r>
              <a:rPr lang="en-US" altLang="en-US" sz="2400" dirty="0">
                <a:ea typeface="ＭＳ Ｐゴシック" pitchFamily="34" charset="-128"/>
              </a:rPr>
              <a:t>5. </a:t>
            </a:r>
            <a:r>
              <a:rPr lang="fr-CA" sz="2400" dirty="0"/>
              <a:t>Proposent un processus fondé sur les traités, sur l'autonomie gouvernementale et(ou) déterminé à l'échelle régionale pour permettre aux Premières Nations d'élaborer des modèles d'enseignement postsecondaire et pressent le gouvernement du Canada de présenter au Cabinet le projet de politique sur l'EPS des Premières Nations, élaboré conjointement par les Premières Nations et Services aux Autochtones Canada, en présence d’un membre du Comité des Chefs sur l’éducation de l'APN. </a:t>
            </a:r>
            <a:endParaRPr lang="en-US" sz="2400" dirty="0"/>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1576657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1419622"/>
            <a:ext cx="8280400" cy="323850"/>
          </a:xfrm>
          <a:prstGeom prst="rect">
            <a:avLst/>
          </a:prstGeom>
        </p:spPr>
        <p:txBody>
          <a:bodyPr/>
          <a:lstStyle>
            <a:lvl1pPr algn="l" rtl="0" eaLnBrk="0" fontAlgn="base" hangingPunct="0">
              <a:spcBef>
                <a:spcPct val="0"/>
              </a:spcBef>
              <a:spcAft>
                <a:spcPct val="0"/>
              </a:spcAft>
              <a:defRPr sz="1400">
                <a:solidFill>
                  <a:schemeClr val="bg1"/>
                </a:solidFill>
                <a:latin typeface="Calibri" panose="020F0502020204030204" pitchFamily="34" charset="0"/>
                <a:ea typeface="ＭＳ Ｐゴシック" charset="0"/>
                <a:cs typeface="ＭＳ Ｐゴシック" charset="0"/>
              </a:defRPr>
            </a:lvl1pPr>
            <a:lvl2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kern="0" dirty="0">
              <a:solidFill>
                <a:schemeClr val="tx1">
                  <a:lumMod val="95000"/>
                  <a:lumOff val="5000"/>
                </a:schemeClr>
              </a:solidFill>
              <a:ea typeface="ＭＳ Ｐゴシック" pitchFamily="34" charset="-128"/>
            </a:endParaRPr>
          </a:p>
        </p:txBody>
      </p:sp>
      <p:sp>
        <p:nvSpPr>
          <p:cNvPr id="3" name="Content Placeholder 2"/>
          <p:cNvSpPr txBox="1">
            <a:spLocks/>
          </p:cNvSpPr>
          <p:nvPr/>
        </p:nvSpPr>
        <p:spPr>
          <a:xfrm>
            <a:off x="395536" y="1995686"/>
            <a:ext cx="8401423" cy="280831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altLang="en-US" sz="4000" b="1" kern="0" dirty="0">
              <a:ea typeface="ＭＳ Ｐゴシック" pitchFamily="34" charset="-128"/>
            </a:endParaRPr>
          </a:p>
          <a:p>
            <a:pPr marL="0" indent="0" algn="ctr">
              <a:buFontTx/>
              <a:buNone/>
            </a:pPr>
            <a:r>
              <a:rPr lang="en-US" altLang="en-US" sz="4000" b="1" kern="0" dirty="0">
                <a:ea typeface="ＭＳ Ｐゴシック" pitchFamily="34" charset="-128"/>
              </a:rPr>
              <a:t>Questions?</a:t>
            </a:r>
          </a:p>
          <a:p>
            <a:pPr marL="0" indent="0">
              <a:buFontTx/>
              <a:buNone/>
            </a:pPr>
            <a:endParaRPr lang="en-US" altLang="en-US" sz="2400" kern="0" dirty="0">
              <a:ea typeface="ＭＳ Ｐゴシック" pitchFamily="34" charset="-128"/>
            </a:endParaRPr>
          </a:p>
        </p:txBody>
      </p:sp>
    </p:spTree>
    <p:extLst>
      <p:ext uri="{BB962C8B-B14F-4D97-AF65-F5344CB8AC3E}">
        <p14:creationId xmlns:p14="http://schemas.microsoft.com/office/powerpoint/2010/main" val="343782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203598"/>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635646"/>
            <a:ext cx="8401423" cy="3384376"/>
          </a:xfrm>
          <a:prstGeom prst="rect">
            <a:avLst/>
          </a:prstGeom>
        </p:spPr>
        <p:txBody>
          <a:bodyPr/>
          <a:lstStyle/>
          <a:p>
            <a:pPr marL="0" lvl="1" indent="0">
              <a:buFontTx/>
              <a:buNone/>
            </a:pPr>
            <a:r>
              <a:rPr lang="en-US" altLang="en-US" sz="1400" b="1">
                <a:ea typeface="ＭＳ Ｐゴシック" pitchFamily="34" charset="-128"/>
              </a:rPr>
              <a:t>Processus d’examen</a:t>
            </a:r>
          </a:p>
          <a:p>
            <a:pPr marL="0" lvl="1" indent="0">
              <a:buNone/>
            </a:pPr>
            <a:r>
              <a:rPr lang="fr-CA" sz="1400" b="1"/>
              <a:t>Le budget fédéral 2017 </a:t>
            </a:r>
            <a:r>
              <a:rPr lang="fr-CA" sz="1400"/>
              <a:t>a annoncé un investissement de 90 millions de dollars sur deux ans, commençant en 2017‑2018, pour le Programme d'aide aux étudiants de niveau postsecondaire (PAENP), ainsi qu’un examen complet et collaboratif avec ses partenaires autochtones de tous les programmes fédéraux actuels qui viennent en aide aux étudiants autochtones désireux de poursuivre des études postsecondaires.</a:t>
            </a:r>
            <a:endParaRPr lang="en-US" sz="1400"/>
          </a:p>
          <a:p>
            <a:pPr marL="114300" lvl="1" indent="-114300">
              <a:buFont typeface="Arial" panose="020B0604020202020204" pitchFamily="34" charset="0"/>
              <a:buChar char="•"/>
            </a:pPr>
            <a:r>
              <a:rPr lang="fr-CA" sz="1400"/>
              <a:t>En 2017, la </a:t>
            </a:r>
            <a:r>
              <a:rPr lang="fr-CA" sz="1400" b="1"/>
              <a:t>résolution 14/2017 de l’APN, </a:t>
            </a:r>
            <a:r>
              <a:rPr lang="fr-CA" sz="1400" i="1"/>
              <a:t>Examen fédéral de l’éducation postsecondaire,</a:t>
            </a:r>
            <a:r>
              <a:rPr lang="fr-CA" sz="1400" b="1"/>
              <a:t> </a:t>
            </a:r>
            <a:r>
              <a:rPr lang="fr-CA" sz="1400"/>
              <a:t>demandait au gouvernement fédéral que son examen de l’éducation postsecondaire ait un volet propre aux Premières Nations et enjoignait au Comité des Chefs sur l’éducation de mener cette portion de l’Examen fédéral de l’éducation avec le soutien du Conseil national indien de l’éducation.</a:t>
            </a:r>
            <a:endParaRPr lang="en-US" sz="1400"/>
          </a:p>
          <a:p>
            <a:pPr marL="114300" lvl="1" indent="-114300">
              <a:buFont typeface="Arial" panose="020B0604020202020204" pitchFamily="34" charset="0"/>
              <a:buChar char="•"/>
            </a:pPr>
            <a:r>
              <a:rPr lang="fr-CA" sz="1400">
                <a:ea typeface="ＭＳ Ｐゴシック" pitchFamily="34" charset="-128"/>
              </a:rPr>
              <a:t>À l’</a:t>
            </a:r>
            <a:r>
              <a:rPr lang="fr-CA" sz="1400" b="1">
                <a:ea typeface="ＭＳ Ｐゴシック" pitchFamily="34" charset="-128"/>
              </a:rPr>
              <a:t>hiver 2017‑2018</a:t>
            </a:r>
            <a:r>
              <a:rPr lang="fr-CA" sz="1400">
                <a:ea typeface="ＭＳ Ｐゴシック" pitchFamily="34" charset="-128"/>
              </a:rPr>
              <a:t>, le groupe chargé de l’Examen de l’éducation postsecondaire des Premières Nations s’est réuni pour discuter de l’enseignement postsecondaire chez </a:t>
            </a:r>
            <a:br>
              <a:rPr lang="fr-CA" sz="1400">
                <a:ea typeface="ＭＳ Ｐゴシック" pitchFamily="34" charset="-128"/>
              </a:rPr>
            </a:br>
            <a:r>
              <a:rPr lang="fr-CA" sz="1400">
                <a:ea typeface="ＭＳ Ｐゴシック" pitchFamily="34" charset="-128"/>
              </a:rPr>
              <a:t>les Premières Nations et a élaboré le </a:t>
            </a:r>
            <a:r>
              <a:rPr lang="fr-CA" sz="1400" i="1">
                <a:ea typeface="ＭＳ Ｐゴシック" pitchFamily="34" charset="-128"/>
              </a:rPr>
              <a:t>Rapport provisoire de l’Examen de </a:t>
            </a:r>
            <a:br>
              <a:rPr lang="fr-CA" sz="1400" i="1">
                <a:ea typeface="ＭＳ Ｐゴシック" pitchFamily="34" charset="-128"/>
              </a:rPr>
            </a:br>
            <a:r>
              <a:rPr lang="fr-CA" sz="1400" i="1">
                <a:ea typeface="ＭＳ Ｐゴシック" pitchFamily="34" charset="-128"/>
              </a:rPr>
              <a:t>l’enseignement postsecondaire des Premières Nations, 2018.</a:t>
            </a:r>
          </a:p>
          <a:p>
            <a:pPr marL="114300" lvl="1" indent="-114300">
              <a:buFont typeface="Arial" panose="020B0604020202020204" pitchFamily="34" charset="0"/>
              <a:buChar char="•"/>
            </a:pPr>
            <a:endParaRPr lang="en-US" altLang="en-US" sz="1600" i="1" dirty="0">
              <a:ea typeface="ＭＳ Ｐゴシック" pitchFamily="34" charset="-128"/>
            </a:endParaRPr>
          </a:p>
          <a:p>
            <a:pPr marL="0" lvl="1" indent="0">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808496"/>
          </a:xfrm>
          <a:prstGeom prst="rect">
            <a:avLst/>
          </a:prstGeom>
        </p:spPr>
        <p:txBody>
          <a:bodyPr/>
          <a:lstStyle/>
          <a:p>
            <a:pPr marL="0" indent="0">
              <a:buNone/>
            </a:pPr>
            <a:r>
              <a:rPr lang="fr-CA" sz="2800"/>
              <a:t>Publications connexes</a:t>
            </a:r>
          </a:p>
          <a:p>
            <a:pPr marL="0" indent="0">
              <a:buNone/>
            </a:pPr>
            <a:r>
              <a:rPr lang="en-US" sz="2800"/>
              <a:t>(</a:t>
            </a:r>
            <a:r>
              <a:rPr lang="en-US" sz="2800">
                <a:hlinkClick r:id="rId3"/>
              </a:rPr>
              <a:t>www.afn.ca</a:t>
            </a:r>
            <a:r>
              <a:rPr lang="en-US" sz="2800"/>
              <a:t>)</a:t>
            </a:r>
          </a:p>
          <a:p>
            <a:pPr marL="0" indent="0">
              <a:buNone/>
            </a:pPr>
            <a:endParaRPr lang="en-US" sz="1050" i="1" dirty="0"/>
          </a:p>
          <a:p>
            <a:pPr marL="177800" indent="-177800"/>
            <a:r>
              <a:rPr lang="fr-CA" sz="1800" i="1"/>
              <a:t>Rapport provisoire de l’Examen de l’enseignement postsecondaire des Premières Nations, 2018</a:t>
            </a:r>
          </a:p>
          <a:p>
            <a:pPr marL="177800" indent="-177800"/>
            <a:r>
              <a:rPr lang="fr-CA" sz="1800" i="1"/>
              <a:t>Fiche d’information sur l’éducation postsecondaire, 2018</a:t>
            </a:r>
          </a:p>
          <a:p>
            <a:pPr marL="177800" indent="-177800"/>
            <a:r>
              <a:rPr lang="fr-CA" sz="1800" i="1"/>
              <a:t>Rapport sur les coûts des établissements d’enseignement postsecondaire, 2018</a:t>
            </a:r>
          </a:p>
          <a:p>
            <a:pPr marL="177800" indent="-177800"/>
            <a:r>
              <a:rPr lang="fr-CA" sz="1800" i="1"/>
              <a:t>Vidéo sur l’Examen de l’enseignement postsecondaire des </a:t>
            </a:r>
            <a:br>
              <a:rPr lang="fr-CA" sz="1800" i="1"/>
            </a:br>
            <a:r>
              <a:rPr lang="fr-CA" sz="1800" i="1"/>
              <a:t>Premières Nations</a:t>
            </a:r>
            <a:endParaRPr lang="en-US" altLang="en-US" sz="18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232094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292014"/>
          </a:xfrm>
          <a:prstGeom prst="rect">
            <a:avLst/>
          </a:prstGeom>
        </p:spPr>
        <p:txBody>
          <a:bodyPr/>
          <a:lstStyle/>
          <a:p>
            <a:pPr marL="0" lvl="1" indent="0">
              <a:buFontTx/>
              <a:buNone/>
            </a:pPr>
            <a:r>
              <a:rPr lang="en-US" altLang="en-US" sz="2400" b="1">
                <a:ea typeface="ＭＳ Ｐゴシック" pitchFamily="34" charset="-128"/>
              </a:rPr>
              <a:t>Mandat</a:t>
            </a:r>
            <a:endParaRPr lang="en-US" altLang="en-US" sz="2400" b="1" dirty="0">
              <a:ea typeface="ＭＳ Ｐゴシック" pitchFamily="34" charset="-128"/>
            </a:endParaRPr>
          </a:p>
          <a:p>
            <a:pPr marL="0" lvl="1" indent="0">
              <a:buNone/>
            </a:pPr>
            <a:r>
              <a:rPr lang="fr-CA" sz="1500">
                <a:ea typeface="ＭＳ Ｐゴシック" pitchFamily="34" charset="-128"/>
              </a:rPr>
              <a:t>Dans le cadre de la </a:t>
            </a:r>
            <a:r>
              <a:rPr lang="fr-CA" sz="1500" b="1">
                <a:ea typeface="ＭＳ Ｐゴシック" pitchFamily="34" charset="-128"/>
              </a:rPr>
              <a:t>résolution 29/2018</a:t>
            </a:r>
            <a:r>
              <a:rPr lang="fr-CA" sz="1500">
                <a:ea typeface="ＭＳ Ｐゴシック" pitchFamily="34" charset="-128"/>
              </a:rPr>
              <a:t> de l’Assemblée générale annuelle 2018 de l’APN, les Chefs en assemblée :</a:t>
            </a:r>
          </a:p>
          <a:p>
            <a:pPr marL="742950" lvl="2" indent="-342900">
              <a:buFont typeface="+mj-lt"/>
              <a:buAutoNum type="arabicPeriod"/>
            </a:pPr>
            <a:r>
              <a:rPr lang="fr-CA" sz="1500">
                <a:ea typeface="ＭＳ Ｐゴシック" pitchFamily="34" charset="-128"/>
              </a:rPr>
              <a:t>Acceptent le Rapport provisoire de l’Examen de l’enseignement postsecondaire des Premières Nations, 2018.</a:t>
            </a:r>
          </a:p>
          <a:p>
            <a:pPr marL="742950" lvl="2" indent="-342900">
              <a:buFont typeface="+mj-lt"/>
              <a:buAutoNum type="arabicPeriod"/>
            </a:pPr>
            <a:r>
              <a:rPr lang="fr-CA" sz="1500">
                <a:ea typeface="ＭＳ Ｐゴシック" pitchFamily="34" charset="-128"/>
              </a:rPr>
              <a:t>Appellent le gouvernement fédéral à prolonger et à augmenter son financement afin de soutenir pleinement l’éducation postsecondaire des Premières Nations.</a:t>
            </a:r>
          </a:p>
          <a:p>
            <a:pPr marL="742950" lvl="2" indent="-342900">
              <a:buFont typeface="+mj-lt"/>
              <a:buAutoNum type="arabicPeriod"/>
            </a:pPr>
            <a:r>
              <a:rPr lang="fr-CA" sz="1500">
                <a:ea typeface="ＭＳ Ｐゴシック" pitchFamily="34" charset="-128"/>
              </a:rPr>
              <a:t>Enjoignent à I'APN, au Comité des Chefs sur l'éducation (CCE) et au Conseil national indien de l'éducation (CNIE) de travailler en partenariat avec Services aux Autochtones Canada à l'élaboration d'un processus conjoint honorable qui soutient les modèles régionaux existants et l’élaboration de processus régionaux et de nouveaux modèles pour demander une nouvelle autorité en matière de politique pour l'éducation postsecondaire.</a:t>
            </a:r>
            <a:endParaRPr lang="en-US" altLang="en-US" sz="1500" dirty="0">
              <a:ea typeface="ＭＳ Ｐゴシック" pitchFamily="34" charset="-128"/>
            </a:endParaRPr>
          </a:p>
          <a:p>
            <a:pPr marL="0" indent="0">
              <a:buFontTx/>
              <a:buNone/>
            </a:pP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95536" y="1275606"/>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635646"/>
            <a:ext cx="8401423" cy="3240360"/>
          </a:xfrm>
          <a:prstGeom prst="rect">
            <a:avLst/>
          </a:prstGeom>
        </p:spPr>
        <p:txBody>
          <a:bodyPr/>
          <a:lstStyle/>
          <a:p>
            <a:pPr marL="0" lvl="1" indent="0">
              <a:buFontTx/>
              <a:buNone/>
            </a:pPr>
            <a:r>
              <a:rPr lang="en-US" altLang="en-US" sz="2400" b="1">
                <a:ea typeface="ＭＳ Ｐゴシック" pitchFamily="34" charset="-128"/>
              </a:rPr>
              <a:t>Mandats</a:t>
            </a:r>
            <a:endParaRPr lang="en-US" altLang="en-US" sz="2400" b="1" dirty="0">
              <a:ea typeface="ＭＳ Ｐゴシック" pitchFamily="34" charset="-128"/>
            </a:endParaRPr>
          </a:p>
          <a:p>
            <a:pPr marL="0" lvl="1" indent="0">
              <a:buNone/>
            </a:pPr>
            <a:r>
              <a:rPr lang="fr-CA" sz="1200" b="1">
                <a:ea typeface="ＭＳ Ｐゴシック" pitchFamily="34" charset="-128"/>
              </a:rPr>
              <a:t>Septembre et octobre 2018 </a:t>
            </a:r>
            <a:r>
              <a:rPr lang="fr-CA" sz="1200">
                <a:ea typeface="ＭＳ Ｐゴシック" pitchFamily="34" charset="-128"/>
              </a:rPr>
              <a:t>: Des représentants autochtones du Conseil national indien de l’éducation, du secteur de l’éducation de l’APN et de SAC se sont réunis chaque semaine pour élaborer conjointement l’</a:t>
            </a:r>
            <a:r>
              <a:rPr lang="fr-CA" sz="1200" i="1"/>
              <a:t>Ébauche de proposition de politique concernant l’éducation postsecondaire des Premières Nations.</a:t>
            </a:r>
            <a:br>
              <a:rPr lang="fr-CA" sz="1200" i="1"/>
            </a:br>
            <a:endParaRPr lang="fr-CA" sz="1200" i="1"/>
          </a:p>
          <a:p>
            <a:pPr marL="0" lvl="1" indent="0">
              <a:buNone/>
            </a:pPr>
            <a:r>
              <a:rPr lang="fr-CA" sz="1200"/>
              <a:t>Cette proposition est en accord avec le principe du contrôle par les Premières Nations de leurs systèmes d'éducation et les résolutions suivantes de l’APN :</a:t>
            </a:r>
          </a:p>
          <a:p>
            <a:pPr marL="177800" lvl="1" indent="-106363">
              <a:buFont typeface="Arial" panose="020B0604020202020204" pitchFamily="34" charset="0"/>
              <a:buChar char="•"/>
            </a:pPr>
            <a:r>
              <a:rPr lang="fr-CA" sz="1200" b="1"/>
              <a:t>Résolution 36/2016 de l’APN</a:t>
            </a:r>
            <a:r>
              <a:rPr lang="fr-CA" sz="1200"/>
              <a:t>, </a:t>
            </a:r>
            <a:r>
              <a:rPr lang="fr-CA" sz="1200" i="1"/>
              <a:t>Droit à l’éducation postsecondaire inhérent et issu de traités</a:t>
            </a:r>
          </a:p>
          <a:p>
            <a:pPr marL="177800" lvl="1" indent="-106363">
              <a:buFont typeface="Arial" panose="020B0604020202020204" pitchFamily="34" charset="0"/>
              <a:buChar char="•"/>
            </a:pPr>
            <a:r>
              <a:rPr lang="fr-CA" sz="1200" b="1"/>
              <a:t>Résolution 40/2016 de l’APN</a:t>
            </a:r>
            <a:r>
              <a:rPr lang="fr-CA" sz="1200"/>
              <a:t>, </a:t>
            </a:r>
            <a:r>
              <a:rPr lang="fr-CA" sz="1200" i="1"/>
              <a:t>Appeler le Canada à réduire l’arriéré d’étudiants admissibles des Premières Nations en attente d'études postsecondaires</a:t>
            </a:r>
          </a:p>
          <a:p>
            <a:pPr marL="177800" lvl="1" indent="-106363">
              <a:buFont typeface="Arial" panose="020B0604020202020204" pitchFamily="34" charset="0"/>
              <a:buChar char="•"/>
            </a:pPr>
            <a:r>
              <a:rPr lang="fr-CA" sz="1200" b="1"/>
              <a:t>Résolution 94/2016</a:t>
            </a:r>
            <a:r>
              <a:rPr lang="fr-CA" sz="1200"/>
              <a:t>, </a:t>
            </a:r>
            <a:r>
              <a:rPr lang="fr-CA" sz="1200" i="1"/>
              <a:t>Changements aux lignes directrices nationales concernant le Programme d’aide aux étudiants de niveau postsecondaire</a:t>
            </a:r>
            <a:endParaRPr lang="fr-CA" sz="1200" i="1">
              <a:solidFill>
                <a:srgbClr val="FF0000"/>
              </a:solidFill>
            </a:endParaRPr>
          </a:p>
          <a:p>
            <a:pPr marL="177800" lvl="1" indent="-106363">
              <a:buFont typeface="Arial" panose="020B0604020202020204" pitchFamily="34" charset="0"/>
              <a:buChar char="•"/>
            </a:pPr>
            <a:r>
              <a:rPr lang="fr-CA" sz="1200" b="1"/>
              <a:t>Résolution 122/2016 de l’APN</a:t>
            </a:r>
            <a:r>
              <a:rPr lang="fr-CA" sz="1200"/>
              <a:t>, </a:t>
            </a:r>
            <a:r>
              <a:rPr lang="fr-CA" sz="1200" i="1"/>
              <a:t>Éducation postsecondaire</a:t>
            </a:r>
            <a:endParaRPr lang="fr-CA" sz="1200" i="1">
              <a:solidFill>
                <a:srgbClr val="FF0000"/>
              </a:solidFill>
            </a:endParaRPr>
          </a:p>
          <a:p>
            <a:pPr marL="177800" lvl="1" indent="-106363">
              <a:buFont typeface="Arial" panose="020B0604020202020204" pitchFamily="34" charset="0"/>
              <a:buChar char="•"/>
            </a:pPr>
            <a:r>
              <a:rPr lang="fr-CA" sz="1200" b="1"/>
              <a:t>Résolution 14/2017 de l’APN</a:t>
            </a:r>
            <a:r>
              <a:rPr lang="fr-CA" sz="1200"/>
              <a:t>, </a:t>
            </a:r>
            <a:r>
              <a:rPr lang="fr-CA" sz="1200" i="1"/>
              <a:t>Examen fédéral de l’éducation postsecondaire</a:t>
            </a:r>
          </a:p>
          <a:p>
            <a:pPr marL="177800" lvl="1" indent="-106363">
              <a:buFont typeface="Arial" panose="020B0604020202020204" pitchFamily="34" charset="0"/>
              <a:buChar char="•"/>
            </a:pPr>
            <a:r>
              <a:rPr lang="fr-CA" sz="1200" b="1"/>
              <a:t>Résolution 29/2018 de l’APN</a:t>
            </a:r>
            <a:r>
              <a:rPr lang="fr-CA" sz="1200"/>
              <a:t>, </a:t>
            </a:r>
            <a:r>
              <a:rPr lang="fr-CA" sz="1200" i="1"/>
              <a:t>Examen de l’éducation postsecondaire des Premières Nations : Rapport et recommandations</a:t>
            </a:r>
            <a:endParaRPr lang="fr-CA" sz="1200" i="1" dirty="0"/>
          </a:p>
        </p:txBody>
      </p:sp>
    </p:spTree>
    <p:extLst>
      <p:ext uri="{BB962C8B-B14F-4D97-AF65-F5344CB8AC3E}">
        <p14:creationId xmlns:p14="http://schemas.microsoft.com/office/powerpoint/2010/main" val="172912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448049"/>
          </a:xfrm>
          <a:prstGeom prst="rect">
            <a:avLst/>
          </a:prstGeom>
        </p:spPr>
        <p:txBody>
          <a:bodyPr/>
          <a:lstStyle/>
          <a:p>
            <a:pPr marL="0" lvl="1" indent="0">
              <a:buFontTx/>
              <a:buNone/>
            </a:pPr>
            <a:r>
              <a:rPr lang="fr-FR" altLang="en-US" sz="2400" b="1" dirty="0">
                <a:ea typeface="ＭＳ Ｐゴシック" pitchFamily="34" charset="-128"/>
              </a:rPr>
              <a:t>Ébauche de proposition de politique - Approche en deux parties</a:t>
            </a:r>
            <a:endParaRPr lang="en-US" altLang="en-US" sz="2400" b="1" dirty="0">
              <a:ea typeface="ＭＳ Ｐゴシック" pitchFamily="34" charset="-128"/>
            </a:endParaRPr>
          </a:p>
          <a:p>
            <a:pPr>
              <a:buFont typeface="+mj-lt"/>
              <a:buAutoNum type="arabicPeriod"/>
            </a:pPr>
            <a:r>
              <a:rPr lang="fr-FR" sz="1800" dirty="0"/>
              <a:t>Mettre en œuvre de nouveaux investissements immédiats et moderniser le Programme d'aide aux étudiants de niveau postsecondaire (PAENP) et le Programme de partenariats postsecondaires (PPP) en 2019-2020.</a:t>
            </a:r>
          </a:p>
          <a:p>
            <a:pPr>
              <a:buFont typeface="+mj-lt"/>
              <a:buAutoNum type="arabicPeriod"/>
            </a:pPr>
            <a:r>
              <a:rPr lang="fr-FR" sz="1800" dirty="0"/>
              <a:t> Appuyer le développement de processus régionaux ou fondés sur des traités dirigés par les Premières Nations afin d'élaborer conjointement des modèles qui appuieront le mieux l'éducation postsecondaire des Premières nations, y compris la préparation, grâce à un investissement de 15,5 millions de dollars sur trois ans, à compter de 2019-2020.</a:t>
            </a:r>
            <a:br>
              <a:rPr lang="fr-FR" sz="1800" dirty="0"/>
            </a:br>
            <a:r>
              <a:rPr lang="fr-FR" sz="1800" dirty="0"/>
              <a:t/>
            </a:r>
            <a:br>
              <a:rPr lang="fr-FR" sz="1800" dirty="0"/>
            </a:br>
            <a:endParaRPr lang="en-US" altLang="en-US" sz="2400" dirty="0">
              <a:ea typeface="ＭＳ Ｐゴシック" pitchFamily="34" charset="-128"/>
            </a:endParaRPr>
          </a:p>
          <a:p>
            <a:pPr marL="0" indent="0">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024520"/>
          </a:xfrm>
          <a:prstGeom prst="rect">
            <a:avLst/>
          </a:prstGeom>
        </p:spPr>
        <p:txBody>
          <a:bodyPr/>
          <a:lstStyle/>
          <a:p>
            <a:pPr marL="0" lvl="1" indent="0">
              <a:buFontTx/>
              <a:buNone/>
            </a:pPr>
            <a:r>
              <a:rPr lang="fr-FR" altLang="en-US" sz="2400" b="1" dirty="0">
                <a:ea typeface="ＭＳ Ｐゴシック" pitchFamily="34" charset="-128"/>
              </a:rPr>
              <a:t>Ébauche de proposition de politique</a:t>
            </a:r>
            <a:endParaRPr lang="en-US" altLang="en-US" sz="2400" b="1" dirty="0">
              <a:ea typeface="ＭＳ Ｐゴシック" pitchFamily="34" charset="-128"/>
            </a:endParaRPr>
          </a:p>
          <a:p>
            <a:pPr marL="57150" indent="0">
              <a:buNone/>
            </a:pPr>
            <a:r>
              <a:rPr lang="fr-FR" sz="2000" b="1" dirty="0">
                <a:solidFill>
                  <a:srgbClr val="000000"/>
                </a:solidFill>
                <a:ea typeface="Times New Roman" panose="02020603050405020304" pitchFamily="18" charset="0"/>
              </a:rPr>
              <a:t>L'approche proposée par les Premières Nations comprend :</a:t>
            </a:r>
            <a:endParaRPr lang="en-US" sz="2000" b="1" dirty="0">
              <a:solidFill>
                <a:srgbClr val="000000"/>
              </a:solidFill>
              <a:ea typeface="Times New Roman" panose="02020603050405020304" pitchFamily="18" charset="0"/>
            </a:endParaRPr>
          </a:p>
          <a:p>
            <a:pPr marL="400050">
              <a:spcBef>
                <a:spcPts val="0"/>
              </a:spcBef>
              <a:buFont typeface="+mj-lt"/>
              <a:buAutoNum type="arabicPeriod"/>
            </a:pPr>
            <a:r>
              <a:rPr lang="fr-FR" sz="1800" b="1" dirty="0">
                <a:solidFill>
                  <a:srgbClr val="000000"/>
                </a:solidFill>
                <a:ea typeface="Times New Roman" panose="02020603050405020304" pitchFamily="18" charset="0"/>
              </a:rPr>
              <a:t>Des investissements immédiats pour les étudiants à compter de 2019-2020 (en sus du financement actuel et en cours) :</a:t>
            </a:r>
            <a:br>
              <a:rPr lang="fr-FR" sz="1800" b="1" dirty="0">
                <a:solidFill>
                  <a:srgbClr val="000000"/>
                </a:solidFill>
                <a:ea typeface="Times New Roman" panose="02020603050405020304" pitchFamily="18" charset="0"/>
              </a:rPr>
            </a:br>
            <a:r>
              <a:rPr lang="fr-FR" sz="1800" dirty="0">
                <a:solidFill>
                  <a:srgbClr val="000000"/>
                </a:solidFill>
                <a:ea typeface="Times New Roman" panose="02020603050405020304" pitchFamily="18" charset="0"/>
              </a:rPr>
              <a:t>A.</a:t>
            </a:r>
            <a:r>
              <a:rPr lang="fr-FR" sz="1800" b="1" dirty="0">
                <a:solidFill>
                  <a:srgbClr val="000000"/>
                </a:solidFill>
                <a:ea typeface="Times New Roman" panose="02020603050405020304" pitchFamily="18" charset="0"/>
              </a:rPr>
              <a:t>	</a:t>
            </a:r>
            <a:r>
              <a:rPr lang="fr-FR" sz="1800" dirty="0"/>
              <a:t>45 millions de dollars (l'investissement de deux ans dans le PAENP, annoncé 	dans le budget de 2017, se poursuit annuellement).</a:t>
            </a:r>
            <a:br>
              <a:rPr lang="fr-FR" sz="1800" dirty="0"/>
            </a:br>
            <a:r>
              <a:rPr lang="fr-FR" sz="1800" dirty="0"/>
              <a:t>B.	210,4 millions de dollars au titre du PAENP afin qu'il corresponde aux 	coûts réels pour les étudiants actuellement </a:t>
            </a:r>
            <a:r>
              <a:rPr lang="fr-FR" sz="1800" u="sng" dirty="0"/>
              <a:t>financés</a:t>
            </a:r>
            <a:r>
              <a:rPr lang="fr-FR" sz="1800" dirty="0"/>
              <a:t>.</a:t>
            </a:r>
            <a:br>
              <a:rPr lang="fr-FR" sz="1800" dirty="0"/>
            </a:br>
            <a:r>
              <a:rPr lang="fr-FR" sz="1800" dirty="0"/>
              <a:t>C.	Un supplément de 102,4 millions de dollars au titre du PAENP afin qu'il 	corresponde aux coûts réels pour les étudiants actuels </a:t>
            </a:r>
            <a:r>
              <a:rPr lang="fr-FR" sz="1800" u="sng" dirty="0"/>
              <a:t>qui n'ont pas reçu de </a:t>
            </a:r>
            <a:r>
              <a:rPr lang="fr-FR" sz="1800" dirty="0"/>
              <a:t>	</a:t>
            </a:r>
            <a:r>
              <a:rPr lang="fr-FR" sz="1800" u="sng" dirty="0"/>
              <a:t>financement</a:t>
            </a:r>
            <a:r>
              <a:rPr lang="fr-FR" sz="1800" dirty="0"/>
              <a:t>.</a:t>
            </a:r>
            <a:br>
              <a:rPr lang="fr-FR" sz="1800" dirty="0"/>
            </a:br>
            <a:endParaRPr lang="en-US" altLang="en-US" sz="2400" dirty="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a:solidFill>
                  <a:schemeClr val="tx1">
                    <a:lumMod val="95000"/>
                    <a:lumOff val="5000"/>
                  </a:schemeClr>
                </a:solidFill>
                <a:ea typeface="ＭＳ Ｐゴシック" pitchFamily="34" charset="-128"/>
              </a:rPr>
              <a:t>Éducation postsecondaire des Premières Nations</a:t>
            </a:r>
            <a:endParaRPr lang="en-US" altLang="en-US" sz="2800" b="1" dirty="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736488"/>
          </a:xfrm>
          <a:prstGeom prst="rect">
            <a:avLst/>
          </a:prstGeom>
        </p:spPr>
        <p:txBody>
          <a:bodyPr/>
          <a:lstStyle/>
          <a:p>
            <a:pPr marL="0" lvl="1" indent="0">
              <a:buFontTx/>
              <a:buNone/>
            </a:pPr>
            <a:r>
              <a:rPr lang="fr-FR" altLang="en-US" sz="2400" b="1" dirty="0">
                <a:ea typeface="ＭＳ Ｐゴシック" pitchFamily="34" charset="-128"/>
              </a:rPr>
              <a:t>Ébauche de proposition de politique</a:t>
            </a:r>
            <a:endParaRPr lang="en-US" altLang="en-US" sz="2400" b="1" dirty="0">
              <a:ea typeface="ＭＳ Ｐゴシック" pitchFamily="34" charset="-128"/>
            </a:endParaRPr>
          </a:p>
          <a:p>
            <a:pPr marL="0" lvl="1" indent="0">
              <a:spcBef>
                <a:spcPts val="0"/>
              </a:spcBef>
              <a:buNone/>
            </a:pPr>
            <a:endParaRPr lang="en-CA" sz="1000" b="1" dirty="0"/>
          </a:p>
          <a:p>
            <a:pPr marL="400050" lvl="1" indent="0">
              <a:spcBef>
                <a:spcPts val="0"/>
              </a:spcBef>
              <a:buNone/>
            </a:pPr>
            <a:r>
              <a:rPr lang="fr-FR" sz="1800" b="1" dirty="0"/>
              <a:t>Investissements immédiats dans les institutions et les programmes communautaires établis par les Premières nations</a:t>
            </a:r>
          </a:p>
          <a:p>
            <a:pPr lvl="1" indent="-342900">
              <a:spcBef>
                <a:spcPts val="0"/>
              </a:spcBef>
              <a:buFont typeface="+mj-lt"/>
              <a:buAutoNum type="alphaUcPeriod" startAt="4"/>
            </a:pPr>
            <a:r>
              <a:rPr lang="fr-FR" sz="1800" dirty="0"/>
              <a:t>Investissement immédiat de 62,1 millions de dollars pour un soutien dirigé par les Premières nations aux institutions établies par les Premières Nations et aux programmes communautaires.</a:t>
            </a:r>
            <a:endParaRPr lang="en-CA" sz="1800" dirty="0"/>
          </a:p>
          <a:p>
            <a:pPr marL="800100" lvl="1" indent="-342900">
              <a:spcBef>
                <a:spcPts val="0"/>
              </a:spcBef>
              <a:buFont typeface="+mj-lt"/>
              <a:buAutoNum type="alphaUcPeriod" startAt="4"/>
            </a:pPr>
            <a:endParaRPr lang="en-CA" sz="1800" dirty="0"/>
          </a:p>
          <a:p>
            <a:pPr marL="400050" lvl="1" indent="0">
              <a:spcBef>
                <a:spcPts val="0"/>
              </a:spcBef>
              <a:buNone/>
            </a:pPr>
            <a:r>
              <a:rPr lang="fr-FR" sz="1800" b="1" dirty="0"/>
              <a:t>Investissements immédiats pour la mise à niveau et l'achèvement</a:t>
            </a:r>
            <a:endParaRPr lang="en-US" sz="1800" b="1" dirty="0"/>
          </a:p>
          <a:p>
            <a:pPr lvl="1" indent="-342900">
              <a:spcBef>
                <a:spcPts val="0"/>
              </a:spcBef>
              <a:buAutoNum type="alphaUcPeriod" startAt="5"/>
            </a:pPr>
            <a:r>
              <a:rPr lang="fr-FR" sz="1800" dirty="0"/>
              <a:t>Un financement transitoire de 124,5 millions de dollars pour la mise à niveau et(ou) l'achèvement des études secondaires, afin que les élèves des Premières Nations soient prêts à entreprendre des études postsecondaires.</a:t>
            </a:r>
            <a:br>
              <a:rPr lang="fr-FR" sz="1800" dirty="0"/>
            </a:br>
            <a:endParaRPr lang="en-US" altLang="en-US" sz="1800" dirty="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err="1">
                <a:solidFill>
                  <a:schemeClr val="tx1">
                    <a:lumMod val="95000"/>
                    <a:lumOff val="5000"/>
                  </a:schemeClr>
                </a:solidFill>
                <a:ea typeface="ＭＳ Ｐゴシック" pitchFamily="34" charset="-128"/>
              </a:rPr>
              <a:t>Éducation</a:t>
            </a:r>
            <a:r>
              <a:rPr lang="en-US" altLang="en-US" sz="2800" b="1" dirty="0">
                <a:solidFill>
                  <a:schemeClr val="tx1">
                    <a:lumMod val="95000"/>
                    <a:lumOff val="5000"/>
                  </a:schemeClr>
                </a:solidFill>
                <a:ea typeface="ＭＳ Ｐゴシック" pitchFamily="34" charset="-128"/>
              </a:rPr>
              <a:t> </a:t>
            </a:r>
            <a:r>
              <a:rPr lang="en-US" altLang="en-US" sz="2800" b="1" dirty="0" err="1">
                <a:solidFill>
                  <a:schemeClr val="tx1">
                    <a:lumMod val="95000"/>
                    <a:lumOff val="5000"/>
                  </a:schemeClr>
                </a:solidFill>
                <a:ea typeface="ＭＳ Ｐゴシック" pitchFamily="34" charset="-128"/>
              </a:rPr>
              <a:t>postsecondaire</a:t>
            </a:r>
            <a:r>
              <a:rPr lang="en-US" altLang="en-US" sz="2800" b="1" dirty="0">
                <a:solidFill>
                  <a:schemeClr val="tx1">
                    <a:lumMod val="95000"/>
                    <a:lumOff val="5000"/>
                  </a:schemeClr>
                </a:solidFill>
                <a:ea typeface="ＭＳ Ｐゴシック" pitchFamily="34" charset="-128"/>
              </a:rPr>
              <a:t> des Premières Nations</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9018" y="1712238"/>
            <a:ext cx="6192688"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4859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14017</TotalTime>
  <Words>917</Words>
  <Application>Microsoft Office PowerPoint</Application>
  <PresentationFormat>On-screen Show (16:9)</PresentationFormat>
  <Paragraphs>100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SECTEUR DE L’ÉDUCATION DE L’APN : COMPTES RENDUS ET ÉDUCATION POSTSECONDAIRE</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Éducation postsecondaire des Premières Nations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Customer</dc:creator>
  <cp:lastModifiedBy>Julie Williams</cp:lastModifiedBy>
  <cp:revision>143</cp:revision>
  <cp:lastPrinted>2018-12-02T19:08:14Z</cp:lastPrinted>
  <dcterms:created xsi:type="dcterms:W3CDTF">2003-07-16T20:08:29Z</dcterms:created>
  <dcterms:modified xsi:type="dcterms:W3CDTF">2019-03-05T15:16:58Z</dcterms:modified>
</cp:coreProperties>
</file>