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763" r:id="rId2"/>
  </p:sldMasterIdLst>
  <p:notesMasterIdLst>
    <p:notesMasterId r:id="rId23"/>
  </p:notesMasterIdLst>
  <p:handoutMasterIdLst>
    <p:handoutMasterId r:id="rId24"/>
  </p:handoutMasterIdLst>
  <p:sldIdLst>
    <p:sldId id="256" r:id="rId3"/>
    <p:sldId id="298" r:id="rId4"/>
    <p:sldId id="271" r:id="rId5"/>
    <p:sldId id="330" r:id="rId6"/>
    <p:sldId id="354" r:id="rId7"/>
    <p:sldId id="355" r:id="rId8"/>
    <p:sldId id="339" r:id="rId9"/>
    <p:sldId id="340" r:id="rId10"/>
    <p:sldId id="338" r:id="rId11"/>
    <p:sldId id="343" r:id="rId12"/>
    <p:sldId id="344" r:id="rId13"/>
    <p:sldId id="345" r:id="rId14"/>
    <p:sldId id="346" r:id="rId15"/>
    <p:sldId id="347" r:id="rId16"/>
    <p:sldId id="348" r:id="rId17"/>
    <p:sldId id="349" r:id="rId18"/>
    <p:sldId id="350" r:id="rId19"/>
    <p:sldId id="351" r:id="rId20"/>
    <p:sldId id="352" r:id="rId21"/>
    <p:sldId id="353" r:id="rId22"/>
  </p:sldIdLst>
  <p:sldSz cx="9144000" cy="6858000" type="screen4x3"/>
  <p:notesSz cx="7023100" cy="93091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A3DB"/>
    <a:srgbClr val="E5E500"/>
    <a:srgbClr val="FADA7A"/>
    <a:srgbClr val="FDF1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B301B821-A1FF-4177-AEE7-76D212191A09}">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10" autoAdjust="0"/>
    <p:restoredTop sz="89843" autoAdjust="0"/>
  </p:normalViewPr>
  <p:slideViewPr>
    <p:cSldViewPr>
      <p:cViewPr>
        <p:scale>
          <a:sx n="82" d="100"/>
          <a:sy n="82" d="100"/>
        </p:scale>
        <p:origin x="-1330" y="-58"/>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notesViewPr>
    <p:cSldViewPr snapToGrid="0" snapToObjects="1">
      <p:cViewPr varScale="1">
        <p:scale>
          <a:sx n="98" d="100"/>
          <a:sy n="98" d="100"/>
        </p:scale>
        <p:origin x="-1512" y="-12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3043343" cy="465455"/>
          </a:xfrm>
          <a:prstGeom prst="rect">
            <a:avLst/>
          </a:prstGeom>
        </p:spPr>
        <p:txBody>
          <a:bodyPr vert="horz" lIns="93324" tIns="46662" rIns="93324" bIns="46662"/>
          <a:lstStyle/>
          <a:p>
            <a:endParaRPr lang="en-US" dirty="0"/>
          </a:p>
        </p:txBody>
      </p:sp>
      <p:sp>
        <p:nvSpPr>
          <p:cNvPr id="3" name="Rectangle 3"/>
          <p:cNvSpPr>
            <a:spLocks noGrp="1"/>
          </p:cNvSpPr>
          <p:nvPr>
            <p:ph type="dt" sz="quarter" idx="1"/>
          </p:nvPr>
        </p:nvSpPr>
        <p:spPr>
          <a:xfrm>
            <a:off x="3978132" y="0"/>
            <a:ext cx="3043343" cy="465455"/>
          </a:xfrm>
          <a:prstGeom prst="rect">
            <a:avLst/>
          </a:prstGeom>
        </p:spPr>
        <p:txBody>
          <a:bodyPr vert="horz" lIns="93324" tIns="46662" rIns="93324" bIns="46662"/>
          <a:lstStyle/>
          <a:p>
            <a:fld id="{03170175-C3ED-4C72-B085-79CCCD670CC9}" type="datetimeFigureOut">
              <a:rPr lang="en-US" smtClean="0"/>
              <a:pPr/>
              <a:t>9/13/2018</a:t>
            </a:fld>
            <a:endParaRPr lang="en-US" dirty="0"/>
          </a:p>
        </p:txBody>
      </p:sp>
      <p:sp>
        <p:nvSpPr>
          <p:cNvPr id="4" name="Rectangle 4"/>
          <p:cNvSpPr>
            <a:spLocks noGrp="1"/>
          </p:cNvSpPr>
          <p:nvPr>
            <p:ph type="ftr" sz="quarter" idx="2"/>
          </p:nvPr>
        </p:nvSpPr>
        <p:spPr>
          <a:xfrm>
            <a:off x="0" y="8842029"/>
            <a:ext cx="3043343" cy="465455"/>
          </a:xfrm>
          <a:prstGeom prst="rect">
            <a:avLst/>
          </a:prstGeom>
        </p:spPr>
        <p:txBody>
          <a:bodyPr vert="horz" lIns="93324" tIns="46662" rIns="93324" bIns="46662"/>
          <a:lstStyle/>
          <a:p>
            <a:endParaRPr lang="en-US" dirty="0"/>
          </a:p>
        </p:txBody>
      </p:sp>
      <p:sp>
        <p:nvSpPr>
          <p:cNvPr id="5" name="Rectangle 5"/>
          <p:cNvSpPr>
            <a:spLocks noGrp="1"/>
          </p:cNvSpPr>
          <p:nvPr>
            <p:ph type="sldNum" sz="quarter" idx="3"/>
          </p:nvPr>
        </p:nvSpPr>
        <p:spPr>
          <a:xfrm>
            <a:off x="3978132" y="8842029"/>
            <a:ext cx="3043343" cy="465455"/>
          </a:xfrm>
          <a:prstGeom prst="rect">
            <a:avLst/>
          </a:prstGeom>
        </p:spPr>
        <p:txBody>
          <a:bodyPr vert="horz" lIns="93324" tIns="46662" rIns="93324" bIns="46662"/>
          <a:lstStyle/>
          <a:p>
            <a:fld id="{92977F1F-E40B-4E53-8E11-28ED506983A2}" type="slidenum">
              <a:rPr lang="en-US" smtClean="0"/>
              <a:pPr/>
              <a:t>‹#›</a:t>
            </a:fld>
            <a:endParaRPr lang="en-US" dirty="0"/>
          </a:p>
        </p:txBody>
      </p:sp>
    </p:spTree>
    <p:extLst>
      <p:ext uri="{BB962C8B-B14F-4D97-AF65-F5344CB8AC3E}">
        <p14:creationId xmlns:p14="http://schemas.microsoft.com/office/powerpoint/2010/main" val="19465298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3043343" cy="465455"/>
          </a:xfrm>
          <a:prstGeom prst="rect">
            <a:avLst/>
          </a:prstGeom>
        </p:spPr>
        <p:txBody>
          <a:bodyPr vert="horz" lIns="93324" tIns="46662" rIns="93324" bIns="46662"/>
          <a:lstStyle/>
          <a:p>
            <a:endParaRPr lang="en-US" dirty="0"/>
          </a:p>
        </p:txBody>
      </p:sp>
      <p:sp>
        <p:nvSpPr>
          <p:cNvPr id="3" name="Rectangle 3"/>
          <p:cNvSpPr>
            <a:spLocks noGrp="1"/>
          </p:cNvSpPr>
          <p:nvPr>
            <p:ph type="dt" idx="1"/>
          </p:nvPr>
        </p:nvSpPr>
        <p:spPr>
          <a:xfrm>
            <a:off x="3978132" y="0"/>
            <a:ext cx="3043343" cy="465455"/>
          </a:xfrm>
          <a:prstGeom prst="rect">
            <a:avLst/>
          </a:prstGeom>
        </p:spPr>
        <p:txBody>
          <a:bodyPr vert="horz" lIns="93324" tIns="46662" rIns="93324" bIns="46662"/>
          <a:lstStyle/>
          <a:p>
            <a:fld id="{2D9FB51A-E05F-4494-ADA5-A77EAE266FCF}" type="datetimeFigureOut">
              <a:rPr lang="en-US" smtClean="0"/>
              <a:pPr/>
              <a:t>9/13/2018</a:t>
            </a:fld>
            <a:endParaRPr lang="en-US" dirty="0"/>
          </a:p>
        </p:txBody>
      </p:sp>
      <p:sp>
        <p:nvSpPr>
          <p:cNvPr id="4" name="Rectangle 4"/>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anchor="ctr"/>
          <a:lstStyle/>
          <a:p>
            <a:endParaRPr lang="en-US" dirty="0"/>
          </a:p>
        </p:txBody>
      </p:sp>
      <p:sp>
        <p:nvSpPr>
          <p:cNvPr id="5" name="Rectangle 5"/>
          <p:cNvSpPr>
            <a:spLocks noGrp="1"/>
          </p:cNvSpPr>
          <p:nvPr>
            <p:ph type="body" sz="quarter" idx="3"/>
          </p:nvPr>
        </p:nvSpPr>
        <p:spPr>
          <a:xfrm>
            <a:off x="702310" y="4421823"/>
            <a:ext cx="5618480" cy="4189095"/>
          </a:xfrm>
          <a:prstGeom prst="rect">
            <a:avLst/>
          </a:prstGeom>
        </p:spPr>
        <p:txBody>
          <a:bodyPr vert="horz" lIns="93324" tIns="46662" rIns="93324" bIns="46662">
            <a:normAutofit/>
          </a:bodyPr>
          <a:lstStyle/>
          <a:p>
            <a:pPr lvl="0"/>
            <a:r>
              <a:rPr lang="en-US" noProof="1" smtClean="0"/>
              <a:t>Click to edit Master text styles</a:t>
            </a:r>
            <a:endParaRPr lang="en-US"/>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6" name="Rectangle 6"/>
          <p:cNvSpPr>
            <a:spLocks noGrp="1"/>
          </p:cNvSpPr>
          <p:nvPr>
            <p:ph type="ftr" sz="quarter" idx="4"/>
          </p:nvPr>
        </p:nvSpPr>
        <p:spPr>
          <a:xfrm>
            <a:off x="0" y="8842029"/>
            <a:ext cx="3043343" cy="465455"/>
          </a:xfrm>
          <a:prstGeom prst="rect">
            <a:avLst/>
          </a:prstGeom>
        </p:spPr>
        <p:txBody>
          <a:bodyPr vert="horz" lIns="93324" tIns="46662" rIns="93324" bIns="46662"/>
          <a:lstStyle/>
          <a:p>
            <a:endParaRPr lang="en-US" dirty="0"/>
          </a:p>
        </p:txBody>
      </p:sp>
      <p:sp>
        <p:nvSpPr>
          <p:cNvPr id="7" name="Rectangle 7"/>
          <p:cNvSpPr>
            <a:spLocks noGrp="1"/>
          </p:cNvSpPr>
          <p:nvPr>
            <p:ph type="sldNum" sz="quarter" idx="5"/>
          </p:nvPr>
        </p:nvSpPr>
        <p:spPr>
          <a:xfrm>
            <a:off x="3978132" y="8842029"/>
            <a:ext cx="3043343" cy="465455"/>
          </a:xfrm>
          <a:prstGeom prst="rect">
            <a:avLst/>
          </a:prstGeom>
        </p:spPr>
        <p:txBody>
          <a:bodyPr vert="horz" lIns="93324" tIns="46662" rIns="93324" bIns="46662"/>
          <a:lstStyle/>
          <a:p>
            <a:fld id="{13CD1B0D-083E-4DA2-81AD-16B7E971189E}" type="slidenum">
              <a:rPr lang="en-US" smtClean="0"/>
              <a:pPr/>
              <a:t>‹#›</a:t>
            </a:fld>
            <a:endParaRPr lang="en-US" dirty="0"/>
          </a:p>
        </p:txBody>
      </p:sp>
    </p:spTree>
    <p:extLst>
      <p:ext uri="{BB962C8B-B14F-4D97-AF65-F5344CB8AC3E}">
        <p14:creationId xmlns:p14="http://schemas.microsoft.com/office/powerpoint/2010/main" val="1922188713"/>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dirty="0"/>
          </a:p>
        </p:txBody>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dt" idx="10"/>
          </p:nvPr>
        </p:nvSpPr>
        <p:spPr/>
        <p:txBody>
          <a:bodyPr/>
          <a:lstStyle/>
          <a:p>
            <a:fld id="{2D9FB51A-E05F-4494-ADA5-A77EAE266FCF}" type="datetimeFigureOut">
              <a:rPr lang="en-US" smtClean="0"/>
              <a:pPr/>
              <a:t>9/13/2018</a:t>
            </a:fld>
            <a:endParaRPr lang="en-US" dirty="0"/>
          </a:p>
        </p:txBody>
      </p:sp>
      <p:sp>
        <p:nvSpPr>
          <p:cNvPr id="5" name="Rectangle 5"/>
          <p:cNvSpPr>
            <a:spLocks noGrp="1"/>
          </p:cNvSpPr>
          <p:nvPr>
            <p:ph type="ftr" sz="quarter" idx="11"/>
          </p:nvPr>
        </p:nvSpPr>
        <p:spPr/>
        <p:txBody>
          <a:bodyPr/>
          <a:lstStyle/>
          <a:p>
            <a:endParaRPr lang="en-US" dirty="0"/>
          </a:p>
        </p:txBody>
      </p:sp>
      <p:sp>
        <p:nvSpPr>
          <p:cNvPr id="6" name="Rectangle 6"/>
          <p:cNvSpPr>
            <a:spLocks noGrp="1"/>
          </p:cNvSpPr>
          <p:nvPr>
            <p:ph type="sldNum" sz="quarter" idx="12"/>
          </p:nvPr>
        </p:nvSpPr>
        <p:spPr/>
        <p:txBody>
          <a:bodyPr/>
          <a:lstStyle/>
          <a:p>
            <a:fld id="{13CD1B0D-083E-4DA2-81AD-16B7E971189E}" type="slidenum">
              <a:rPr lang="en-US" smtClean="0"/>
              <a:pPr/>
              <a:t>1</a:t>
            </a:fld>
            <a:endParaRPr lang="en-US" dirty="0"/>
          </a:p>
        </p:txBody>
      </p:sp>
      <p:sp>
        <p:nvSpPr>
          <p:cNvPr id="7" name="Rectangle 7"/>
          <p:cNvSpPr>
            <a:spLocks noGrp="1"/>
          </p:cNvSpPr>
          <p:nvPr>
            <p:ph type="hdr" sz="quarter" idx="13"/>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dirty="0"/>
          </a:p>
        </p:txBody>
      </p:sp>
      <p:sp>
        <p:nvSpPr>
          <p:cNvPr id="3" name="Rectangle 3"/>
          <p:cNvSpPr>
            <a:spLocks noGrp="1"/>
          </p:cNvSpPr>
          <p:nvPr>
            <p:ph type="body" idx="1"/>
          </p:nvPr>
        </p:nvSpPr>
        <p:spPr/>
        <p:txBody>
          <a:bodyPr/>
          <a:lstStyle/>
          <a:p>
            <a:endParaRPr lang="en-US" baseline="0" dirty="0" smtClean="0"/>
          </a:p>
        </p:txBody>
      </p:sp>
      <p:sp>
        <p:nvSpPr>
          <p:cNvPr id="4" name="Rectangle 4"/>
          <p:cNvSpPr>
            <a:spLocks noGrp="1"/>
          </p:cNvSpPr>
          <p:nvPr>
            <p:ph type="dt" idx="10"/>
          </p:nvPr>
        </p:nvSpPr>
        <p:spPr/>
        <p:txBody>
          <a:bodyPr/>
          <a:lstStyle/>
          <a:p>
            <a:fld id="{2D9FB51A-E05F-4494-ADA5-A77EAE266FCF}" type="datetimeFigureOut">
              <a:rPr lang="en-US" smtClean="0"/>
              <a:pPr/>
              <a:t>9/13/2018</a:t>
            </a:fld>
            <a:endParaRPr lang="en-US" dirty="0"/>
          </a:p>
        </p:txBody>
      </p:sp>
      <p:sp>
        <p:nvSpPr>
          <p:cNvPr id="5" name="Rectangle 5"/>
          <p:cNvSpPr>
            <a:spLocks noGrp="1"/>
          </p:cNvSpPr>
          <p:nvPr>
            <p:ph type="ftr" sz="quarter" idx="11"/>
          </p:nvPr>
        </p:nvSpPr>
        <p:spPr/>
        <p:txBody>
          <a:bodyPr/>
          <a:lstStyle/>
          <a:p>
            <a:endParaRPr lang="en-US" dirty="0"/>
          </a:p>
        </p:txBody>
      </p:sp>
      <p:sp>
        <p:nvSpPr>
          <p:cNvPr id="6" name="Rectangle 6"/>
          <p:cNvSpPr>
            <a:spLocks noGrp="1"/>
          </p:cNvSpPr>
          <p:nvPr>
            <p:ph type="sldNum" sz="quarter" idx="12"/>
          </p:nvPr>
        </p:nvSpPr>
        <p:spPr/>
        <p:txBody>
          <a:bodyPr/>
          <a:lstStyle/>
          <a:p>
            <a:fld id="{13CD1B0D-083E-4DA2-81AD-16B7E971189E}" type="slidenum">
              <a:rPr lang="en-US" smtClean="0"/>
              <a:pPr/>
              <a:t>2</a:t>
            </a:fld>
            <a:endParaRPr lang="en-US" dirty="0"/>
          </a:p>
        </p:txBody>
      </p:sp>
      <p:sp>
        <p:nvSpPr>
          <p:cNvPr id="7" name="Rectangle 7"/>
          <p:cNvSpPr>
            <a:spLocks noGrp="1"/>
          </p:cNvSpPr>
          <p:nvPr>
            <p:ph type="hdr" sz="quarter" idx="13"/>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13CD1B0D-083E-4DA2-81AD-16B7E971189E}" type="slidenum">
              <a:rPr lang="en-US" smtClean="0"/>
              <a:pPr/>
              <a:t>14</a:t>
            </a:fld>
            <a:endParaRPr lang="en-US" dirty="0"/>
          </a:p>
        </p:txBody>
      </p:sp>
    </p:spTree>
    <p:extLst>
      <p:ext uri="{BB962C8B-B14F-4D97-AF65-F5344CB8AC3E}">
        <p14:creationId xmlns:p14="http://schemas.microsoft.com/office/powerpoint/2010/main" val="1516495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B10AB5E-65B2-470F-A90D-8944CCF2250D}" type="datetime2">
              <a:rPr lang="en-US" smtClean="0"/>
              <a:pPr/>
              <a:t>Thursday, September 13, 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7A2BDD-D331-44F0-96AA-4FB4ED49706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lgn="l"/>
            <a:fld id="{4C8A7A92-D244-4C94-97DC-00C50A8E32A7}" type="datetime2">
              <a:rPr lang="en-US" smtClean="0"/>
              <a:pPr algn="l"/>
              <a:t>Thursday, September 13, 2018</a:t>
            </a:fld>
            <a:endParaRPr lang="en-US" dirty="0">
              <a:solidFill>
                <a:schemeClr val="accent1">
                  <a:shade val="75000"/>
                </a:schemeClr>
              </a:solidFill>
            </a:endParaRPr>
          </a:p>
        </p:txBody>
      </p:sp>
      <p:sp>
        <p:nvSpPr>
          <p:cNvPr id="5" name="Footer Placeholder 4"/>
          <p:cNvSpPr>
            <a:spLocks noGrp="1"/>
          </p:cNvSpPr>
          <p:nvPr>
            <p:ph type="ftr" sz="quarter" idx="11"/>
          </p:nvPr>
        </p:nvSpPr>
        <p:spPr/>
        <p:txBody>
          <a:bodyPr/>
          <a:lstStyle/>
          <a:p>
            <a:pPr algn="r"/>
            <a:endParaRPr lang="en-US" dirty="0">
              <a:solidFill>
                <a:schemeClr val="accent1">
                  <a:shade val="75000"/>
                </a:schemeClr>
              </a:solidFill>
            </a:endParaRPr>
          </a:p>
        </p:txBody>
      </p:sp>
      <p:sp>
        <p:nvSpPr>
          <p:cNvPr id="6" name="Slide Number Placeholder 5"/>
          <p:cNvSpPr>
            <a:spLocks noGrp="1"/>
          </p:cNvSpPr>
          <p:nvPr>
            <p:ph type="sldNum" sz="quarter" idx="12"/>
          </p:nvPr>
        </p:nvSpPr>
        <p:spPr/>
        <p:txBody>
          <a:bodyPr/>
          <a:lstStyle/>
          <a:p>
            <a:fld id="{CF7A2BDD-D331-44F0-96AA-4FB4ED497064}" type="slidenum">
              <a:rPr lang="en-US" smtClean="0">
                <a:solidFill>
                  <a:schemeClr val="accent1">
                    <a:shade val="75000"/>
                  </a:schemeClr>
                </a:solidFill>
              </a:rPr>
              <a:pPr/>
              <a:t>‹#›</a:t>
            </a:fld>
            <a:endParaRPr lang="en-US" dirty="0">
              <a:solidFill>
                <a:schemeClr val="accent1">
                  <a:shade val="75000"/>
                </a:scheme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lgn="l"/>
            <a:fld id="{4C8A7A92-D244-4C94-97DC-00C50A8E32A7}" type="datetime2">
              <a:rPr lang="en-US" smtClean="0"/>
              <a:pPr algn="l"/>
              <a:t>Thursday, September 13, 2018</a:t>
            </a:fld>
            <a:endParaRPr lang="en-US" dirty="0">
              <a:solidFill>
                <a:schemeClr val="accent1">
                  <a:shade val="75000"/>
                </a:schemeClr>
              </a:solidFill>
            </a:endParaRPr>
          </a:p>
        </p:txBody>
      </p:sp>
      <p:sp>
        <p:nvSpPr>
          <p:cNvPr id="5" name="Footer Placeholder 4"/>
          <p:cNvSpPr>
            <a:spLocks noGrp="1"/>
          </p:cNvSpPr>
          <p:nvPr>
            <p:ph type="ftr" sz="quarter" idx="11"/>
          </p:nvPr>
        </p:nvSpPr>
        <p:spPr/>
        <p:txBody>
          <a:bodyPr/>
          <a:lstStyle/>
          <a:p>
            <a:pPr algn="r"/>
            <a:endParaRPr lang="en-US" dirty="0">
              <a:solidFill>
                <a:schemeClr val="accent1">
                  <a:shade val="75000"/>
                </a:schemeClr>
              </a:solidFill>
            </a:endParaRPr>
          </a:p>
        </p:txBody>
      </p:sp>
      <p:sp>
        <p:nvSpPr>
          <p:cNvPr id="6" name="Slide Number Placeholder 5"/>
          <p:cNvSpPr>
            <a:spLocks noGrp="1"/>
          </p:cNvSpPr>
          <p:nvPr>
            <p:ph type="sldNum" sz="quarter" idx="12"/>
          </p:nvPr>
        </p:nvSpPr>
        <p:spPr/>
        <p:txBody>
          <a:bodyPr/>
          <a:lstStyle/>
          <a:p>
            <a:fld id="{CF7A2BDD-D331-44F0-96AA-4FB4ED497064}" type="slidenum">
              <a:rPr lang="en-US" smtClean="0">
                <a:solidFill>
                  <a:schemeClr val="accent1">
                    <a:shade val="75000"/>
                  </a:schemeClr>
                </a:solidFill>
              </a:rPr>
              <a:pPr/>
              <a:t>‹#›</a:t>
            </a:fld>
            <a:endParaRPr lang="en-US" dirty="0">
              <a:solidFill>
                <a:schemeClr val="accent1">
                  <a:shade val="75000"/>
                </a:schemeClr>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lgn="l">
              <a:defRPr/>
            </a:lvl1pPr>
          </a:lstStyle>
          <a:p>
            <a:r>
              <a:rPr lang="en-US" noProof="1" smtClean="0"/>
              <a:t>Click to edit Master title style</a:t>
            </a:r>
            <a:endParaRPr lang="en-US" dirty="0"/>
          </a:p>
        </p:txBody>
      </p:sp>
      <p:sp>
        <p:nvSpPr>
          <p:cNvPr id="3" name="Rectangle 3"/>
          <p:cNvSpPr>
            <a:spLocks noGrp="1"/>
          </p:cNvSpPr>
          <p:nvPr>
            <p:ph type="body" idx="1"/>
          </p:nvPr>
        </p:nvSpPr>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4" name="Rectangle 4"/>
          <p:cNvSpPr>
            <a:spLocks noGrp="1"/>
          </p:cNvSpPr>
          <p:nvPr>
            <p:ph type="dt" sz="half" idx="10"/>
          </p:nvPr>
        </p:nvSpPr>
        <p:spPr/>
        <p:txBody>
          <a:bodyPr/>
          <a:lstStyle/>
          <a:p>
            <a:fld id="{F83034B0-3E89-40BA-B086-97296A422E36}" type="datetimeFigureOut">
              <a:rPr lang="en-US" smtClean="0"/>
              <a:pPr/>
              <a:t>9/13/2018</a:t>
            </a:fld>
            <a:endParaRPr lang="en-US" dirty="0"/>
          </a:p>
        </p:txBody>
      </p:sp>
      <p:sp>
        <p:nvSpPr>
          <p:cNvPr id="5" name="Rectangle 5"/>
          <p:cNvSpPr>
            <a:spLocks noGrp="1"/>
          </p:cNvSpPr>
          <p:nvPr>
            <p:ph type="ftr" sz="quarter" idx="11"/>
          </p:nvPr>
        </p:nvSpPr>
        <p:spPr/>
        <p:txBody>
          <a:bodyPr/>
          <a:lstStyle/>
          <a:p>
            <a:endParaRPr lang="en-US" dirty="0"/>
          </a:p>
        </p:txBody>
      </p:sp>
      <p:sp>
        <p:nvSpPr>
          <p:cNvPr id="6" name="Rectangle 6"/>
          <p:cNvSpPr>
            <a:spLocks noGrp="1"/>
          </p:cNvSpPr>
          <p:nvPr>
            <p:ph type="sldNum" sz="quarter" idx="12"/>
          </p:nvPr>
        </p:nvSpPr>
        <p:spPr/>
        <p:txBody>
          <a:bodyPr/>
          <a:lstStyle/>
          <a:p>
            <a:fld id="{1D24C974-5669-4F4D-B5F7-AEFAF0EB8F6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F4066D-E18E-46CA-ADDB-DC7D9F287FCD}" type="datetime2">
              <a:rPr lang="en-US" smtClean="0"/>
              <a:pPr/>
              <a:t>Thursday, September 13, 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7A2BDD-D331-44F0-96AA-4FB4ED497064}" type="slidenum">
              <a:rPr lang="en-US" smtClean="0"/>
              <a:pPr/>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lgn="l"/>
            <a:fld id="{4C8A7A92-D244-4C94-97DC-00C50A8E32A7}" type="datetime2">
              <a:rPr lang="en-US" smtClean="0"/>
              <a:pPr algn="l"/>
              <a:t>Thursday, September 13, 2018</a:t>
            </a:fld>
            <a:endParaRPr lang="en-US" dirty="0">
              <a:solidFill>
                <a:schemeClr val="accent1">
                  <a:shade val="75000"/>
                </a:schemeClr>
              </a:solidFill>
            </a:endParaRPr>
          </a:p>
        </p:txBody>
      </p:sp>
      <p:sp>
        <p:nvSpPr>
          <p:cNvPr id="5" name="Footer Placeholder 4"/>
          <p:cNvSpPr>
            <a:spLocks noGrp="1"/>
          </p:cNvSpPr>
          <p:nvPr>
            <p:ph type="ftr" sz="quarter" idx="11"/>
          </p:nvPr>
        </p:nvSpPr>
        <p:spPr/>
        <p:txBody>
          <a:bodyPr/>
          <a:lstStyle/>
          <a:p>
            <a:pPr algn="r"/>
            <a:endParaRPr lang="en-US" dirty="0">
              <a:solidFill>
                <a:schemeClr val="accent1">
                  <a:shade val="75000"/>
                </a:schemeClr>
              </a:solidFill>
            </a:endParaRPr>
          </a:p>
        </p:txBody>
      </p:sp>
      <p:sp>
        <p:nvSpPr>
          <p:cNvPr id="6" name="Slide Number Placeholder 5"/>
          <p:cNvSpPr>
            <a:spLocks noGrp="1"/>
          </p:cNvSpPr>
          <p:nvPr>
            <p:ph type="sldNum" sz="quarter" idx="12"/>
          </p:nvPr>
        </p:nvSpPr>
        <p:spPr/>
        <p:txBody>
          <a:bodyPr/>
          <a:lstStyle/>
          <a:p>
            <a:fld id="{CF7A2BDD-D331-44F0-96AA-4FB4ED497064}" type="slidenum">
              <a:rPr lang="en-US" smtClean="0">
                <a:solidFill>
                  <a:schemeClr val="accent1">
                    <a:shade val="75000"/>
                  </a:schemeClr>
                </a:solidFill>
              </a:rPr>
              <a:pPr/>
              <a:t>‹#›</a:t>
            </a:fld>
            <a:endParaRPr lang="en-US" dirty="0">
              <a:solidFill>
                <a:schemeClr val="accent1">
                  <a:shade val="75000"/>
                </a:scheme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pPr algn="l"/>
            <a:fld id="{4C8A7A92-D244-4C94-97DC-00C50A8E32A7}" type="datetime2">
              <a:rPr lang="en-US" smtClean="0"/>
              <a:pPr algn="l"/>
              <a:t>Thursday, September 13, 2018</a:t>
            </a:fld>
            <a:endParaRPr lang="en-US" dirty="0">
              <a:solidFill>
                <a:schemeClr val="accent1">
                  <a:shade val="75000"/>
                </a:schemeClr>
              </a:solidFill>
            </a:endParaRPr>
          </a:p>
        </p:txBody>
      </p:sp>
      <p:sp>
        <p:nvSpPr>
          <p:cNvPr id="6" name="Footer Placeholder 5"/>
          <p:cNvSpPr>
            <a:spLocks noGrp="1"/>
          </p:cNvSpPr>
          <p:nvPr>
            <p:ph type="ftr" sz="quarter" idx="11"/>
          </p:nvPr>
        </p:nvSpPr>
        <p:spPr/>
        <p:txBody>
          <a:bodyPr/>
          <a:lstStyle/>
          <a:p>
            <a:pPr algn="r"/>
            <a:endParaRPr lang="en-US" dirty="0">
              <a:solidFill>
                <a:schemeClr val="accent1">
                  <a:shade val="75000"/>
                </a:schemeClr>
              </a:solidFill>
            </a:endParaRPr>
          </a:p>
        </p:txBody>
      </p:sp>
      <p:sp>
        <p:nvSpPr>
          <p:cNvPr id="7" name="Slide Number Placeholder 6"/>
          <p:cNvSpPr>
            <a:spLocks noGrp="1"/>
          </p:cNvSpPr>
          <p:nvPr>
            <p:ph type="sldNum" sz="quarter" idx="12"/>
          </p:nvPr>
        </p:nvSpPr>
        <p:spPr/>
        <p:txBody>
          <a:bodyPr/>
          <a:lstStyle/>
          <a:p>
            <a:fld id="{CF7A2BDD-D331-44F0-96AA-4FB4ED497064}" type="slidenum">
              <a:rPr lang="en-US" smtClean="0">
                <a:solidFill>
                  <a:schemeClr val="accent1">
                    <a:shade val="75000"/>
                  </a:schemeClr>
                </a:solidFill>
              </a:rPr>
              <a:pPr/>
              <a:t>‹#›</a:t>
            </a:fld>
            <a:endParaRPr lang="en-US" dirty="0">
              <a:solidFill>
                <a:schemeClr val="accent1">
                  <a:shade val="75000"/>
                </a:schemeClr>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lgn="l"/>
            <a:fld id="{4C8A7A92-D244-4C94-97DC-00C50A8E32A7}" type="datetime2">
              <a:rPr lang="en-US" smtClean="0"/>
              <a:pPr algn="l"/>
              <a:t>Thursday, September 13, 2018</a:t>
            </a:fld>
            <a:endParaRPr lang="en-US" dirty="0">
              <a:solidFill>
                <a:schemeClr val="accent1">
                  <a:shade val="75000"/>
                </a:schemeClr>
              </a:solidFill>
            </a:endParaRPr>
          </a:p>
        </p:txBody>
      </p:sp>
      <p:sp>
        <p:nvSpPr>
          <p:cNvPr id="8" name="Footer Placeholder 7"/>
          <p:cNvSpPr>
            <a:spLocks noGrp="1"/>
          </p:cNvSpPr>
          <p:nvPr>
            <p:ph type="ftr" sz="quarter" idx="11"/>
          </p:nvPr>
        </p:nvSpPr>
        <p:spPr/>
        <p:txBody>
          <a:bodyPr/>
          <a:lstStyle/>
          <a:p>
            <a:pPr algn="r"/>
            <a:endParaRPr lang="en-US" dirty="0">
              <a:solidFill>
                <a:schemeClr val="accent1">
                  <a:shade val="75000"/>
                </a:schemeClr>
              </a:solidFill>
            </a:endParaRPr>
          </a:p>
        </p:txBody>
      </p:sp>
      <p:sp>
        <p:nvSpPr>
          <p:cNvPr id="9" name="Slide Number Placeholder 8"/>
          <p:cNvSpPr>
            <a:spLocks noGrp="1"/>
          </p:cNvSpPr>
          <p:nvPr>
            <p:ph type="sldNum" sz="quarter" idx="12"/>
          </p:nvPr>
        </p:nvSpPr>
        <p:spPr/>
        <p:txBody>
          <a:bodyPr/>
          <a:lstStyle/>
          <a:p>
            <a:fld id="{CF7A2BDD-D331-44F0-96AA-4FB4ED497064}" type="slidenum">
              <a:rPr lang="en-US" smtClean="0">
                <a:solidFill>
                  <a:schemeClr val="accent1">
                    <a:shade val="75000"/>
                  </a:schemeClr>
                </a:solidFill>
              </a:rPr>
              <a:pPr/>
              <a:t>‹#›</a:t>
            </a:fld>
            <a:endParaRPr lang="en-US" dirty="0">
              <a:solidFill>
                <a:schemeClr val="accent1">
                  <a:shade val="75000"/>
                </a:scheme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2E5AB2-AD30-4274-ADEE-77A916493B5C}" type="datetime2">
              <a:rPr lang="en-US" smtClean="0"/>
              <a:pPr/>
              <a:t>Thursday, September 13, 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7A2BDD-D331-44F0-96AA-4FB4ED49706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9C76396-5064-41C5-A285-015EE0047001}" type="datetime2">
              <a:rPr lang="en-US" smtClean="0"/>
              <a:pPr/>
              <a:t>Thursday, September 13, 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7A2BDD-D331-44F0-96AA-4FB4ED49706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lgn="l"/>
            <a:fld id="{4C8A7A92-D244-4C94-97DC-00C50A8E32A7}" type="datetime2">
              <a:rPr lang="en-US" smtClean="0"/>
              <a:pPr algn="l"/>
              <a:t>Thursday, September 13, 2018</a:t>
            </a:fld>
            <a:endParaRPr lang="en-US" dirty="0">
              <a:solidFill>
                <a:schemeClr val="accent1">
                  <a:shade val="75000"/>
                </a:schemeClr>
              </a:solidFill>
            </a:endParaRPr>
          </a:p>
        </p:txBody>
      </p:sp>
      <p:sp>
        <p:nvSpPr>
          <p:cNvPr id="6" name="Footer Placeholder 5"/>
          <p:cNvSpPr>
            <a:spLocks noGrp="1"/>
          </p:cNvSpPr>
          <p:nvPr>
            <p:ph type="ftr" sz="quarter" idx="11"/>
          </p:nvPr>
        </p:nvSpPr>
        <p:spPr/>
        <p:txBody>
          <a:bodyPr/>
          <a:lstStyle/>
          <a:p>
            <a:pPr algn="r"/>
            <a:endParaRPr lang="en-US" dirty="0">
              <a:solidFill>
                <a:schemeClr val="accent1">
                  <a:shade val="75000"/>
                </a:schemeClr>
              </a:solidFill>
            </a:endParaRPr>
          </a:p>
        </p:txBody>
      </p:sp>
      <p:sp>
        <p:nvSpPr>
          <p:cNvPr id="7" name="Slide Number Placeholder 6"/>
          <p:cNvSpPr>
            <a:spLocks noGrp="1"/>
          </p:cNvSpPr>
          <p:nvPr>
            <p:ph type="sldNum" sz="quarter" idx="12"/>
          </p:nvPr>
        </p:nvSpPr>
        <p:spPr/>
        <p:txBody>
          <a:bodyPr/>
          <a:lstStyle/>
          <a:p>
            <a:fld id="{CF7A2BDD-D331-44F0-96AA-4FB4ED497064}" type="slidenum">
              <a:rPr lang="en-US" smtClean="0">
                <a:solidFill>
                  <a:schemeClr val="accent1">
                    <a:shade val="75000"/>
                  </a:schemeClr>
                </a:solidFill>
              </a:rPr>
              <a:pPr/>
              <a:t>‹#›</a:t>
            </a:fld>
            <a:endParaRPr lang="en-US" dirty="0">
              <a:solidFill>
                <a:schemeClr val="accent1">
                  <a:shade val="75000"/>
                </a:schemeClr>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lgn="l"/>
            <a:fld id="{4C8A7A92-D244-4C94-97DC-00C50A8E32A7}" type="datetime2">
              <a:rPr lang="en-US" smtClean="0"/>
              <a:pPr algn="l"/>
              <a:t>Thursday, September 13, 2018</a:t>
            </a:fld>
            <a:endParaRPr lang="en-US" dirty="0">
              <a:solidFill>
                <a:schemeClr val="accent1">
                  <a:shade val="75000"/>
                </a:schemeClr>
              </a:solidFill>
            </a:endParaRPr>
          </a:p>
        </p:txBody>
      </p:sp>
      <p:sp>
        <p:nvSpPr>
          <p:cNvPr id="6" name="Footer Placeholder 5"/>
          <p:cNvSpPr>
            <a:spLocks noGrp="1"/>
          </p:cNvSpPr>
          <p:nvPr>
            <p:ph type="ftr" sz="quarter" idx="11"/>
          </p:nvPr>
        </p:nvSpPr>
        <p:spPr/>
        <p:txBody>
          <a:bodyPr/>
          <a:lstStyle/>
          <a:p>
            <a:pPr algn="r"/>
            <a:endParaRPr lang="en-US" dirty="0">
              <a:solidFill>
                <a:schemeClr val="accent1">
                  <a:shade val="75000"/>
                </a:schemeClr>
              </a:solidFill>
            </a:endParaRPr>
          </a:p>
        </p:txBody>
      </p:sp>
      <p:sp>
        <p:nvSpPr>
          <p:cNvPr id="7" name="Slide Number Placeholder 6"/>
          <p:cNvSpPr>
            <a:spLocks noGrp="1"/>
          </p:cNvSpPr>
          <p:nvPr>
            <p:ph type="sldNum" sz="quarter" idx="12"/>
          </p:nvPr>
        </p:nvSpPr>
        <p:spPr/>
        <p:txBody>
          <a:bodyPr/>
          <a:lstStyle/>
          <a:p>
            <a:fld id="{CF7A2BDD-D331-44F0-96AA-4FB4ED497064}" type="slidenum">
              <a:rPr lang="en-US" smtClean="0">
                <a:solidFill>
                  <a:schemeClr val="accent1">
                    <a:shade val="75000"/>
                  </a:schemeClr>
                </a:solidFill>
              </a:rPr>
              <a:pPr/>
              <a:t>‹#›</a:t>
            </a:fld>
            <a:endParaRPr lang="en-US" dirty="0">
              <a:solidFill>
                <a:schemeClr val="accent1">
                  <a:shade val="75000"/>
                </a:schemeClr>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pPr algn="l"/>
            <a:fld id="{4C8A7A92-D244-4C94-97DC-00C50A8E32A7}" type="datetime2">
              <a:rPr lang="en-US" smtClean="0"/>
              <a:pPr algn="l"/>
              <a:t>Thursday, September 13, 2018</a:t>
            </a:fld>
            <a:endParaRPr lang="en-US" dirty="0">
              <a:solidFill>
                <a:schemeClr val="accent1">
                  <a:shade val="75000"/>
                </a:schemeClr>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pPr algn="r"/>
            <a:endParaRPr lang="en-US" dirty="0">
              <a:solidFill>
                <a:schemeClr val="accent1">
                  <a:shade val="75000"/>
                </a:schemeClr>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F7A2BDD-D331-44F0-96AA-4FB4ED497064}" type="slidenum">
              <a:rPr lang="en-US" smtClean="0">
                <a:solidFill>
                  <a:schemeClr val="accent1">
                    <a:shade val="75000"/>
                  </a:schemeClr>
                </a:solidFill>
              </a:rPr>
              <a:pPr/>
              <a:t>‹#›</a:t>
            </a:fld>
            <a:endParaRPr lang="en-US" dirty="0">
              <a:solidFill>
                <a:schemeClr val="accent1">
                  <a:shade val="75000"/>
                </a:schemeClr>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mailto:jhart@manitobachiefs.com" TargetMode="External"/><Relationship Id="rId4" Type="http://schemas.openxmlformats.org/officeDocument/2006/relationships/hyperlink" Target="mailto:mbalfour@manitobachiefs.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MC Logo"/>
          <p:cNvPicPr/>
          <p:nvPr/>
        </p:nvPicPr>
        <p:blipFill>
          <a:blip r:embed="rId3" cstate="print"/>
          <a:srcRect/>
          <a:stretch>
            <a:fillRect/>
          </a:stretch>
        </p:blipFill>
        <p:spPr bwMode="auto">
          <a:xfrm>
            <a:off x="228600" y="5667375"/>
            <a:ext cx="733425" cy="1114425"/>
          </a:xfrm>
          <a:prstGeom prst="rect">
            <a:avLst/>
          </a:prstGeom>
          <a:noFill/>
        </p:spPr>
      </p:pic>
      <p:sp>
        <p:nvSpPr>
          <p:cNvPr id="7" name="Rectangle 6"/>
          <p:cNvSpPr/>
          <p:nvPr/>
        </p:nvSpPr>
        <p:spPr>
          <a:xfrm>
            <a:off x="990600" y="2971800"/>
            <a:ext cx="7315200" cy="1077218"/>
          </a:xfrm>
          <a:prstGeom prst="rect">
            <a:avLst/>
          </a:prstGeom>
        </p:spPr>
        <p:txBody>
          <a:bodyPr wrap="square">
            <a:spAutoFit/>
          </a:bodyPr>
          <a:lstStyle/>
          <a:p>
            <a:pPr algn="ctr"/>
            <a:r>
              <a:rPr lang="en-US" sz="3200" b="1" dirty="0" smtClean="0"/>
              <a:t>Assembly of Manitoba Chiefs</a:t>
            </a:r>
          </a:p>
          <a:p>
            <a:pPr algn="ctr"/>
            <a:r>
              <a:rPr lang="en-US" sz="3200" b="1" dirty="0" smtClean="0"/>
              <a:t>Jordan’s Principle Service Coordination </a:t>
            </a:r>
          </a:p>
        </p:txBody>
      </p:sp>
      <p:sp>
        <p:nvSpPr>
          <p:cNvPr id="2" name="TextBox 1"/>
          <p:cNvSpPr txBox="1"/>
          <p:nvPr/>
        </p:nvSpPr>
        <p:spPr>
          <a:xfrm>
            <a:off x="1219200" y="4495800"/>
            <a:ext cx="6781800" cy="369332"/>
          </a:xfrm>
          <a:prstGeom prst="rect">
            <a:avLst/>
          </a:prstGeom>
          <a:noFill/>
        </p:spPr>
        <p:txBody>
          <a:bodyPr wrap="square" rtlCol="0">
            <a:spAutoFit/>
          </a:bodyPr>
          <a:lstStyle/>
          <a:p>
            <a:pPr algn="ctr"/>
            <a:r>
              <a:rPr lang="en-US" dirty="0" smtClean="0"/>
              <a:t>Presentation on Increasing Accessibility in First Nation Communities</a:t>
            </a:r>
            <a:endParaRPr lang="en-US" dirty="0"/>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30587" y="530798"/>
            <a:ext cx="2435225" cy="2288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645304"/>
            <a:ext cx="8534400" cy="3450696"/>
          </a:xfrm>
        </p:spPr>
        <p:txBody>
          <a:bodyPr>
            <a:normAutofit/>
          </a:bodyPr>
          <a:lstStyle/>
          <a:p>
            <a:r>
              <a:rPr lang="en-US" sz="1900" dirty="0" smtClean="0"/>
              <a:t>The </a:t>
            </a:r>
            <a:r>
              <a:rPr lang="en-US" sz="1900" dirty="0"/>
              <a:t>most apparent answer to this is that making your </a:t>
            </a:r>
            <a:r>
              <a:rPr lang="en-US" sz="1900" dirty="0" smtClean="0"/>
              <a:t>First Nation or First Nation organizations </a:t>
            </a:r>
            <a:r>
              <a:rPr lang="en-US" sz="1900" dirty="0"/>
              <a:t>more accessible is simply the right thing to do. </a:t>
            </a:r>
            <a:endParaRPr lang="en-US" sz="1900" dirty="0" smtClean="0"/>
          </a:p>
          <a:p>
            <a:r>
              <a:rPr lang="en-US" sz="1900" dirty="0" smtClean="0"/>
              <a:t>Making </a:t>
            </a:r>
            <a:r>
              <a:rPr lang="en-US" sz="1900" dirty="0"/>
              <a:t>increased accessibility a priority in your </a:t>
            </a:r>
            <a:r>
              <a:rPr lang="en-US" sz="1900" dirty="0" smtClean="0"/>
              <a:t>First Nation or First Nation organizations </a:t>
            </a:r>
            <a:r>
              <a:rPr lang="en-US" sz="1900" dirty="0"/>
              <a:t>also makes for a larger pool of potential volunteers, members, and staff. </a:t>
            </a:r>
            <a:endParaRPr lang="en-US" sz="1900" dirty="0" smtClean="0"/>
          </a:p>
          <a:p>
            <a:r>
              <a:rPr lang="en-US" sz="1900" dirty="0" smtClean="0"/>
              <a:t>Providing </a:t>
            </a:r>
            <a:r>
              <a:rPr lang="en-US" sz="1900" dirty="0"/>
              <a:t>access for people with disabilities is another way you can increase diversity in your </a:t>
            </a:r>
            <a:r>
              <a:rPr lang="en-US" sz="1900" dirty="0" smtClean="0"/>
              <a:t>First Nation </a:t>
            </a:r>
            <a:r>
              <a:rPr lang="en-US" sz="1900" dirty="0"/>
              <a:t>or </a:t>
            </a:r>
            <a:r>
              <a:rPr lang="en-US" sz="1900" dirty="0" smtClean="0"/>
              <a:t>First Nation organizations. </a:t>
            </a:r>
            <a:r>
              <a:rPr lang="en-US" sz="1900" dirty="0"/>
              <a:t>Additionally, it makes it possible for more people to make use of any services or programs you provide.</a:t>
            </a:r>
            <a:endParaRPr lang="en-CA" sz="1900" dirty="0"/>
          </a:p>
        </p:txBody>
      </p:sp>
      <p:sp>
        <p:nvSpPr>
          <p:cNvPr id="3" name="Title 2"/>
          <p:cNvSpPr>
            <a:spLocks noGrp="1"/>
          </p:cNvSpPr>
          <p:nvPr>
            <p:ph type="title"/>
          </p:nvPr>
        </p:nvSpPr>
        <p:spPr/>
        <p:txBody>
          <a:bodyPr>
            <a:normAutofit fontScale="90000"/>
          </a:bodyPr>
          <a:lstStyle/>
          <a:p>
            <a:r>
              <a:rPr lang="en-CA" dirty="0" smtClean="0"/>
              <a:t>Why should you make your First Nation more accessible? </a:t>
            </a:r>
            <a:endParaRPr lang="en-CA" dirty="0"/>
          </a:p>
        </p:txBody>
      </p:sp>
      <p:pic>
        <p:nvPicPr>
          <p:cNvPr id="4" name="Picture 3" descr="AMC Logo"/>
          <p:cNvPicPr/>
          <p:nvPr/>
        </p:nvPicPr>
        <p:blipFill>
          <a:blip r:embed="rId2" cstate="print"/>
          <a:srcRect/>
          <a:stretch>
            <a:fillRect/>
          </a:stretch>
        </p:blipFill>
        <p:spPr bwMode="auto">
          <a:xfrm>
            <a:off x="228600" y="5667375"/>
            <a:ext cx="733425" cy="1114425"/>
          </a:xfrm>
          <a:prstGeom prst="rect">
            <a:avLst/>
          </a:prstGeom>
          <a:noFill/>
        </p:spPr>
      </p:pic>
      <p:pic>
        <p:nvPicPr>
          <p:cNvPr id="5" name="Picture 4" descr="Screen Shot 2016-12-09 at 5.19.37 PM.png"/>
          <p:cNvPicPr>
            <a:picLocks noChangeAspect="1"/>
          </p:cNvPicPr>
          <p:nvPr/>
        </p:nvPicPr>
        <p:blipFill>
          <a:blip r:embed="rId3" cstate="print">
            <a:biLevel thresh="50000"/>
            <a:extLst>
              <a:ext uri="{28A0092B-C50C-407E-A947-70E740481C1C}">
                <a14:useLocalDpi xmlns:a14="http://schemas.microsoft.com/office/drawing/2010/main" val="0"/>
              </a:ext>
            </a:extLst>
          </a:blip>
          <a:stretch>
            <a:fillRect/>
          </a:stretch>
        </p:blipFill>
        <p:spPr>
          <a:xfrm>
            <a:off x="7928429" y="5715000"/>
            <a:ext cx="1215571" cy="1143000"/>
          </a:xfrm>
          <a:prstGeom prst="rect">
            <a:avLst/>
          </a:prstGeom>
        </p:spPr>
      </p:pic>
    </p:spTree>
    <p:extLst>
      <p:ext uri="{BB962C8B-B14F-4D97-AF65-F5344CB8AC3E}">
        <p14:creationId xmlns:p14="http://schemas.microsoft.com/office/powerpoint/2010/main" val="2528278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5057" y="2514600"/>
            <a:ext cx="8730343" cy="3810000"/>
          </a:xfrm>
        </p:spPr>
        <p:txBody>
          <a:bodyPr>
            <a:normAutofit/>
          </a:bodyPr>
          <a:lstStyle/>
          <a:p>
            <a:r>
              <a:rPr lang="en-US" sz="1600" dirty="0"/>
              <a:t>Any time is a good time to work on increasing access, but there are some times that you might not have thought about including accessibility issues in your plans but should</a:t>
            </a:r>
            <a:r>
              <a:rPr lang="en-US" sz="1600" dirty="0" smtClean="0"/>
              <a:t>:</a:t>
            </a:r>
          </a:p>
          <a:p>
            <a:pPr lvl="1"/>
            <a:r>
              <a:rPr lang="en-US" sz="1500" dirty="0"/>
              <a:t>When you are looking to increase your numbers--whether that means people your organization or initiative serves or people who are involved as volunteers, members, or staff.</a:t>
            </a:r>
          </a:p>
          <a:p>
            <a:pPr lvl="1"/>
            <a:r>
              <a:rPr lang="en-US" sz="1500" dirty="0"/>
              <a:t>When you are thinking about new spaces - for example, moving to a new office building or finding a new place to hold a weekly public meeting.</a:t>
            </a:r>
          </a:p>
          <a:p>
            <a:pPr lvl="1"/>
            <a:r>
              <a:rPr lang="en-US" sz="1500" dirty="0"/>
              <a:t>When you're planning a conference, retreat, or some other special gathering</a:t>
            </a:r>
            <a:r>
              <a:rPr lang="en-US" sz="1500" dirty="0" smtClean="0"/>
              <a:t>.</a:t>
            </a:r>
            <a:endParaRPr lang="en-US" sz="1400" dirty="0" smtClean="0"/>
          </a:p>
          <a:p>
            <a:r>
              <a:rPr lang="en-US" sz="1600" dirty="0"/>
              <a:t>Sometimes people make the argument that making changes to increase accessibility is impractical, because they've been operating for years with few or no people with disabilities as part of their organization or </a:t>
            </a:r>
            <a:r>
              <a:rPr lang="en-US" sz="1600" dirty="0" smtClean="0"/>
              <a:t>initiative. Just </a:t>
            </a:r>
            <a:r>
              <a:rPr lang="en-US" sz="1600" dirty="0"/>
              <a:t>because you haven't ever had a lot of people with disabilities involved in your organization or initiative right now doesn't mean that it's not a good time for improving accessibility.</a:t>
            </a:r>
            <a:endParaRPr lang="en-US" sz="1600" dirty="0" smtClean="0"/>
          </a:p>
          <a:p>
            <a:pPr lvl="2"/>
            <a:endParaRPr lang="en-US" dirty="0"/>
          </a:p>
          <a:p>
            <a:endParaRPr lang="en-CA" dirty="0"/>
          </a:p>
        </p:txBody>
      </p:sp>
      <p:sp>
        <p:nvSpPr>
          <p:cNvPr id="3" name="Title 2"/>
          <p:cNvSpPr>
            <a:spLocks noGrp="1"/>
          </p:cNvSpPr>
          <p:nvPr>
            <p:ph type="title"/>
          </p:nvPr>
        </p:nvSpPr>
        <p:spPr/>
        <p:txBody>
          <a:bodyPr>
            <a:noAutofit/>
          </a:bodyPr>
          <a:lstStyle/>
          <a:p>
            <a:r>
              <a:rPr lang="en-CA" sz="3200" dirty="0" smtClean="0"/>
              <a:t>When should you make your First Nation or First Nation Organizations more Accessible?</a:t>
            </a:r>
            <a:endParaRPr lang="en-CA" sz="3200" dirty="0"/>
          </a:p>
        </p:txBody>
      </p:sp>
      <p:pic>
        <p:nvPicPr>
          <p:cNvPr id="4" name="Picture 3" descr="AMC Logo"/>
          <p:cNvPicPr/>
          <p:nvPr/>
        </p:nvPicPr>
        <p:blipFill>
          <a:blip r:embed="rId2" cstate="print"/>
          <a:srcRect/>
          <a:stretch>
            <a:fillRect/>
          </a:stretch>
        </p:blipFill>
        <p:spPr bwMode="auto">
          <a:xfrm>
            <a:off x="228600" y="5667375"/>
            <a:ext cx="733425" cy="1114425"/>
          </a:xfrm>
          <a:prstGeom prst="rect">
            <a:avLst/>
          </a:prstGeom>
          <a:noFill/>
        </p:spPr>
      </p:pic>
      <p:pic>
        <p:nvPicPr>
          <p:cNvPr id="5" name="Picture 4" descr="Screen Shot 2016-12-09 at 5.19.37 PM.png"/>
          <p:cNvPicPr>
            <a:picLocks noChangeAspect="1"/>
          </p:cNvPicPr>
          <p:nvPr/>
        </p:nvPicPr>
        <p:blipFill>
          <a:blip r:embed="rId3" cstate="print">
            <a:biLevel thresh="50000"/>
            <a:extLst>
              <a:ext uri="{28A0092B-C50C-407E-A947-70E740481C1C}">
                <a14:useLocalDpi xmlns:a14="http://schemas.microsoft.com/office/drawing/2010/main" val="0"/>
              </a:ext>
            </a:extLst>
          </a:blip>
          <a:stretch>
            <a:fillRect/>
          </a:stretch>
        </p:blipFill>
        <p:spPr>
          <a:xfrm>
            <a:off x="7928429" y="5715000"/>
            <a:ext cx="1215571" cy="1143000"/>
          </a:xfrm>
          <a:prstGeom prst="rect">
            <a:avLst/>
          </a:prstGeom>
        </p:spPr>
      </p:pic>
    </p:spTree>
    <p:extLst>
      <p:ext uri="{BB962C8B-B14F-4D97-AF65-F5344CB8AC3E}">
        <p14:creationId xmlns:p14="http://schemas.microsoft.com/office/powerpoint/2010/main" val="366598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438400"/>
            <a:ext cx="8763000" cy="3810000"/>
          </a:xfrm>
        </p:spPr>
        <p:txBody>
          <a:bodyPr>
            <a:normAutofit/>
          </a:bodyPr>
          <a:lstStyle/>
          <a:p>
            <a:r>
              <a:rPr lang="en-US" sz="1500" dirty="0"/>
              <a:t>The first step is to change the way you and others involved in your organization view people with disabilities. Of course, this is easier said than done, but there are things you can do to learn more about disability issues, how people with disabilities would like to be treated, and the basics of disability etiquette.</a:t>
            </a:r>
          </a:p>
          <a:p>
            <a:pPr lvl="1"/>
            <a:r>
              <a:rPr lang="en-US" sz="1500" dirty="0"/>
              <a:t>One way to start is to reach out to people with disabilities and simply ask for their help in improving accessibility. </a:t>
            </a:r>
            <a:endParaRPr lang="en-US" sz="1500" dirty="0" smtClean="0"/>
          </a:p>
          <a:p>
            <a:pPr lvl="1"/>
            <a:r>
              <a:rPr lang="en-US" sz="1500" dirty="0" smtClean="0"/>
              <a:t>Are </a:t>
            </a:r>
            <a:r>
              <a:rPr lang="en-US" sz="1500" dirty="0"/>
              <a:t>there any people with disabilities already involved in your organization</a:t>
            </a:r>
            <a:r>
              <a:rPr lang="en-US" sz="1500" dirty="0" smtClean="0"/>
              <a:t>?</a:t>
            </a:r>
          </a:p>
          <a:p>
            <a:pPr lvl="1"/>
            <a:r>
              <a:rPr lang="en-US" sz="1500" dirty="0" smtClean="0"/>
              <a:t> </a:t>
            </a:r>
            <a:r>
              <a:rPr lang="en-US" sz="1500" dirty="0"/>
              <a:t>Is there at least one person with a disability on your board of directors or advisory council? </a:t>
            </a:r>
            <a:endParaRPr lang="en-US" sz="1500" dirty="0" smtClean="0"/>
          </a:p>
          <a:p>
            <a:r>
              <a:rPr lang="en-US" sz="1500" dirty="0" smtClean="0"/>
              <a:t>Ask </a:t>
            </a:r>
            <a:r>
              <a:rPr lang="en-US" sz="1500" dirty="0"/>
              <a:t>those people for their input and assistance in bringing about change at your organization; they might want to form a task force or committee on accessibility and accommodation issues. </a:t>
            </a:r>
            <a:endParaRPr lang="en-US" sz="1500" dirty="0" smtClean="0"/>
          </a:p>
          <a:p>
            <a:r>
              <a:rPr lang="en-US" sz="1500" dirty="0" smtClean="0"/>
              <a:t>Of </a:t>
            </a:r>
            <a:r>
              <a:rPr lang="en-US" sz="1500" dirty="0"/>
              <a:t>course, people with disabilities who are asked to take these types of roles should not just be chosen as tokens or "window dressing", but should really be viewed and treated as equal partners in your organization or </a:t>
            </a:r>
            <a:r>
              <a:rPr lang="en-US" sz="1500" dirty="0" smtClean="0"/>
              <a:t>initiative.</a:t>
            </a:r>
            <a:endParaRPr lang="en-US" sz="1500" dirty="0"/>
          </a:p>
          <a:p>
            <a:pPr marL="0" indent="0">
              <a:buNone/>
            </a:pPr>
            <a:endParaRPr lang="en-CA" dirty="0"/>
          </a:p>
        </p:txBody>
      </p:sp>
      <p:sp>
        <p:nvSpPr>
          <p:cNvPr id="3" name="Title 2"/>
          <p:cNvSpPr>
            <a:spLocks noGrp="1"/>
          </p:cNvSpPr>
          <p:nvPr>
            <p:ph type="title"/>
          </p:nvPr>
        </p:nvSpPr>
        <p:spPr/>
        <p:txBody>
          <a:bodyPr>
            <a:normAutofit fontScale="90000"/>
          </a:bodyPr>
          <a:lstStyle/>
          <a:p>
            <a:r>
              <a:rPr lang="en-CA" dirty="0" smtClean="0"/>
              <a:t>How do you go about </a:t>
            </a:r>
            <a:br>
              <a:rPr lang="en-CA" dirty="0" smtClean="0"/>
            </a:br>
            <a:r>
              <a:rPr lang="en-CA" dirty="0" smtClean="0"/>
              <a:t>increasing accessibility? 1/2</a:t>
            </a:r>
            <a:endParaRPr lang="en-CA" dirty="0"/>
          </a:p>
        </p:txBody>
      </p:sp>
      <p:pic>
        <p:nvPicPr>
          <p:cNvPr id="4" name="Picture 3" descr="AMC Logo"/>
          <p:cNvPicPr/>
          <p:nvPr/>
        </p:nvPicPr>
        <p:blipFill>
          <a:blip r:embed="rId2" cstate="print"/>
          <a:srcRect/>
          <a:stretch>
            <a:fillRect/>
          </a:stretch>
        </p:blipFill>
        <p:spPr bwMode="auto">
          <a:xfrm>
            <a:off x="228600" y="5667375"/>
            <a:ext cx="733425" cy="1114425"/>
          </a:xfrm>
          <a:prstGeom prst="rect">
            <a:avLst/>
          </a:prstGeom>
          <a:noFill/>
        </p:spPr>
      </p:pic>
      <p:pic>
        <p:nvPicPr>
          <p:cNvPr id="5" name="Picture 4" descr="Screen Shot 2016-12-09 at 5.19.37 PM.png"/>
          <p:cNvPicPr>
            <a:picLocks noChangeAspect="1"/>
          </p:cNvPicPr>
          <p:nvPr/>
        </p:nvPicPr>
        <p:blipFill>
          <a:blip r:embed="rId3" cstate="print">
            <a:biLevel thresh="50000"/>
            <a:extLst>
              <a:ext uri="{28A0092B-C50C-407E-A947-70E740481C1C}">
                <a14:useLocalDpi xmlns:a14="http://schemas.microsoft.com/office/drawing/2010/main" val="0"/>
              </a:ext>
            </a:extLst>
          </a:blip>
          <a:stretch>
            <a:fillRect/>
          </a:stretch>
        </p:blipFill>
        <p:spPr>
          <a:xfrm>
            <a:off x="7928429" y="5715000"/>
            <a:ext cx="1215571" cy="1143000"/>
          </a:xfrm>
          <a:prstGeom prst="rect">
            <a:avLst/>
          </a:prstGeom>
        </p:spPr>
      </p:pic>
    </p:spTree>
    <p:extLst>
      <p:ext uri="{BB962C8B-B14F-4D97-AF65-F5344CB8AC3E}">
        <p14:creationId xmlns:p14="http://schemas.microsoft.com/office/powerpoint/2010/main" val="1388322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590800"/>
            <a:ext cx="8763000" cy="3962400"/>
          </a:xfrm>
        </p:spPr>
        <p:txBody>
          <a:bodyPr>
            <a:normAutofit fontScale="55000" lnSpcReduction="20000"/>
          </a:bodyPr>
          <a:lstStyle/>
          <a:p>
            <a:pPr marL="0" indent="0">
              <a:buNone/>
            </a:pPr>
            <a:r>
              <a:rPr lang="en-US" sz="2500" b="1" dirty="0"/>
              <a:t>Another step might be to do some staff training on disability issues. For this, you might want to bring in an outside consultant with expertise in this </a:t>
            </a:r>
            <a:r>
              <a:rPr lang="en-US" sz="2500" b="1" dirty="0" smtClean="0"/>
              <a:t>area. Additionally, getting staff and stakeholders familiar with disability etiquette could be a helpful start.</a:t>
            </a:r>
          </a:p>
          <a:p>
            <a:pPr marL="0" indent="0">
              <a:buNone/>
            </a:pPr>
            <a:r>
              <a:rPr lang="en-US" sz="2500" b="1" dirty="0"/>
              <a:t>Disability etiquette is a concept based simply on treating people with disabilities with courtesy and respect. </a:t>
            </a:r>
            <a:r>
              <a:rPr lang="en-US" sz="2500" b="1" dirty="0" smtClean="0"/>
              <a:t>With respect to disability etiquette, here </a:t>
            </a:r>
            <a:r>
              <a:rPr lang="en-US" sz="2500" b="1" dirty="0"/>
              <a:t>are some things to keep in mind</a:t>
            </a:r>
            <a:r>
              <a:rPr lang="en-US" sz="2500" b="1" dirty="0" smtClean="0"/>
              <a:t>:</a:t>
            </a:r>
          </a:p>
          <a:p>
            <a:pPr marL="0" indent="0">
              <a:buNone/>
            </a:pPr>
            <a:endParaRPr lang="en-US" sz="1500" b="1" dirty="0" smtClean="0"/>
          </a:p>
          <a:p>
            <a:pPr lvl="1"/>
            <a:r>
              <a:rPr lang="en-US" sz="2700" dirty="0"/>
              <a:t>Treat adults like adults, and treat people with disabilities like you would treat anyone else.</a:t>
            </a:r>
          </a:p>
          <a:p>
            <a:pPr lvl="1"/>
            <a:r>
              <a:rPr lang="en-US" sz="2700" dirty="0"/>
              <a:t>Don't make assumptions about people with disabilities. If you have a question about what to do, just ask. People with disabilities will generally appreciate your honesty and would rather have you ask about their needs and wishes instead of making assumptions.</a:t>
            </a:r>
          </a:p>
          <a:p>
            <a:pPr lvl="1"/>
            <a:r>
              <a:rPr lang="en-US" sz="2700" dirty="0"/>
              <a:t>Understand that two people with the same disability may have very different access needs. People with disabilities should be viewed as individuals, and their needs should be addressed accordingly.</a:t>
            </a:r>
          </a:p>
          <a:p>
            <a:pPr lvl="1"/>
            <a:r>
              <a:rPr lang="en-US" sz="2700" dirty="0"/>
              <a:t>Not all disabilities are immediately apparent. "Hidden" </a:t>
            </a:r>
            <a:r>
              <a:rPr lang="en-US" sz="2700" dirty="0" smtClean="0"/>
              <a:t>disabilities – such </a:t>
            </a:r>
            <a:r>
              <a:rPr lang="en-US" sz="2700" dirty="0"/>
              <a:t>as hearing impairment or a chronic medical condition like diabetes  -- may cause a person to not respond when you speak to him or her, or act in a way that may seem odd or inappropriate. Again, don't make assumptions. If someone behaves in a way that seems unusual at first, wait to find out more.</a:t>
            </a:r>
          </a:p>
          <a:p>
            <a:pPr lvl="1"/>
            <a:endParaRPr lang="en-CA" sz="1600" dirty="0"/>
          </a:p>
        </p:txBody>
      </p:sp>
      <p:sp>
        <p:nvSpPr>
          <p:cNvPr id="3" name="Title 2"/>
          <p:cNvSpPr>
            <a:spLocks noGrp="1"/>
          </p:cNvSpPr>
          <p:nvPr>
            <p:ph type="title"/>
          </p:nvPr>
        </p:nvSpPr>
        <p:spPr/>
        <p:txBody>
          <a:bodyPr>
            <a:normAutofit fontScale="90000"/>
          </a:bodyPr>
          <a:lstStyle/>
          <a:p>
            <a:r>
              <a:rPr lang="en-CA" dirty="0" smtClean="0"/>
              <a:t>How do you go about </a:t>
            </a:r>
            <a:br>
              <a:rPr lang="en-CA" dirty="0" smtClean="0"/>
            </a:br>
            <a:r>
              <a:rPr lang="en-CA" dirty="0" smtClean="0"/>
              <a:t>increasing accessibility? 2/2</a:t>
            </a:r>
            <a:endParaRPr lang="en-CA" dirty="0"/>
          </a:p>
        </p:txBody>
      </p:sp>
      <p:pic>
        <p:nvPicPr>
          <p:cNvPr id="4" name="Picture 3" descr="AMC Logo"/>
          <p:cNvPicPr/>
          <p:nvPr/>
        </p:nvPicPr>
        <p:blipFill>
          <a:blip r:embed="rId2" cstate="print"/>
          <a:srcRect/>
          <a:stretch>
            <a:fillRect/>
          </a:stretch>
        </p:blipFill>
        <p:spPr bwMode="auto">
          <a:xfrm>
            <a:off x="228600" y="5667375"/>
            <a:ext cx="733425" cy="1114425"/>
          </a:xfrm>
          <a:prstGeom prst="rect">
            <a:avLst/>
          </a:prstGeom>
          <a:noFill/>
        </p:spPr>
      </p:pic>
      <p:pic>
        <p:nvPicPr>
          <p:cNvPr id="5" name="Picture 4" descr="Screen Shot 2016-12-09 at 5.19.37 PM.png"/>
          <p:cNvPicPr>
            <a:picLocks noChangeAspect="1"/>
          </p:cNvPicPr>
          <p:nvPr/>
        </p:nvPicPr>
        <p:blipFill>
          <a:blip r:embed="rId3" cstate="print">
            <a:biLevel thresh="50000"/>
            <a:extLst>
              <a:ext uri="{28A0092B-C50C-407E-A947-70E740481C1C}">
                <a14:useLocalDpi xmlns:a14="http://schemas.microsoft.com/office/drawing/2010/main" val="0"/>
              </a:ext>
            </a:extLst>
          </a:blip>
          <a:stretch>
            <a:fillRect/>
          </a:stretch>
        </p:blipFill>
        <p:spPr>
          <a:xfrm>
            <a:off x="7928429" y="5715000"/>
            <a:ext cx="1215571" cy="1143000"/>
          </a:xfrm>
          <a:prstGeom prst="rect">
            <a:avLst/>
          </a:prstGeom>
        </p:spPr>
      </p:pic>
    </p:spTree>
    <p:extLst>
      <p:ext uri="{BB962C8B-B14F-4D97-AF65-F5344CB8AC3E}">
        <p14:creationId xmlns:p14="http://schemas.microsoft.com/office/powerpoint/2010/main" val="1365450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86000"/>
            <a:ext cx="8763000" cy="3962400"/>
          </a:xfrm>
        </p:spPr>
        <p:txBody>
          <a:bodyPr>
            <a:normAutofit fontScale="25000" lnSpcReduction="20000"/>
          </a:bodyPr>
          <a:lstStyle/>
          <a:p>
            <a:pPr marL="0" indent="0">
              <a:buNone/>
            </a:pPr>
            <a:r>
              <a:rPr lang="en-US" sz="6000" b="1" dirty="0"/>
              <a:t>The language we use when talking about or with people with disabilities is closely tied to disability </a:t>
            </a:r>
            <a:r>
              <a:rPr lang="en-US" sz="6000" b="1" dirty="0" smtClean="0"/>
              <a:t>etiquette. When communicating consider:</a:t>
            </a:r>
          </a:p>
          <a:p>
            <a:pPr lvl="1"/>
            <a:r>
              <a:rPr lang="en-US" sz="5600" dirty="0"/>
              <a:t>Use "people first" language. This means referring to the person first before referring to the disability: "a woman who is deaf" rather than "a deaf woman". </a:t>
            </a:r>
            <a:r>
              <a:rPr lang="en-US" sz="5600" dirty="0" smtClean="0"/>
              <a:t>The </a:t>
            </a:r>
            <a:r>
              <a:rPr lang="en-US" sz="5600" dirty="0"/>
              <a:t>emphasis should be on the fact that this is a person and his or her disability is one of many things about him or her; a person's disability does not define him or her as a human being.</a:t>
            </a:r>
          </a:p>
          <a:p>
            <a:pPr lvl="1"/>
            <a:r>
              <a:rPr lang="en-US" sz="5600" dirty="0"/>
              <a:t>Don't point out disabilities, but don't ignore them either. If someone's disability isn't pertinent to the conversation, don't discuss it unless the person with the disability brings it up. If it is relevant, though, it isn't impolite to bring it up. Hesitating to address a person's disability can imply that the disability is something wrong or bad--that it's an uncomfortable or unpleasant topic. It shouldn't be. A disability is something that person has and deals with every day, and it's fine to acknowledge that.</a:t>
            </a:r>
          </a:p>
          <a:p>
            <a:pPr lvl="1"/>
            <a:r>
              <a:rPr lang="en-US" sz="5600" dirty="0"/>
              <a:t>Many words associated with disabilities in the past are now recognized as loaded and biased and should no longer be used because of their negative </a:t>
            </a:r>
            <a:r>
              <a:rPr lang="en-US" sz="5600" dirty="0" smtClean="0"/>
              <a:t>connotations. Avoid </a:t>
            </a:r>
            <a:r>
              <a:rPr lang="en-US" sz="5600" dirty="0"/>
              <a:t>referring to people with disabilities as "crippled" or as a "victim" of his or her disability, saying someone "suffers from" his or her disability (say he or she "lives with" it instead), and referring to nondisabled folks as "normal."</a:t>
            </a:r>
          </a:p>
          <a:p>
            <a:pPr lvl="1"/>
            <a:r>
              <a:rPr lang="en-US" sz="5600" dirty="0"/>
              <a:t>Find out how the person with a disability communicates best. For example, while many people who are blind can use Braille, the majority of people who are blind do not. By the same token, not all deaf people can lip-read, and even when they do, it is only 30% to 50% effective, because so many words look </a:t>
            </a:r>
            <a:r>
              <a:rPr lang="en-US" sz="5600" dirty="0" smtClean="0"/>
              <a:t>similar. When </a:t>
            </a:r>
            <a:r>
              <a:rPr lang="en-US" sz="5600" dirty="0"/>
              <a:t>in doubt, just ask, "What way is best for us to talk with each other?"</a:t>
            </a:r>
          </a:p>
          <a:p>
            <a:endParaRPr lang="en-CA" dirty="0"/>
          </a:p>
        </p:txBody>
      </p:sp>
      <p:sp>
        <p:nvSpPr>
          <p:cNvPr id="3" name="Title 2"/>
          <p:cNvSpPr>
            <a:spLocks noGrp="1"/>
          </p:cNvSpPr>
          <p:nvPr>
            <p:ph type="title"/>
          </p:nvPr>
        </p:nvSpPr>
        <p:spPr>
          <a:xfrm>
            <a:off x="457200" y="228600"/>
            <a:ext cx="8229600" cy="1252728"/>
          </a:xfrm>
        </p:spPr>
        <p:txBody>
          <a:bodyPr>
            <a:normAutofit/>
          </a:bodyPr>
          <a:lstStyle/>
          <a:p>
            <a:r>
              <a:rPr lang="en-CA" sz="3800" dirty="0" smtClean="0"/>
              <a:t>Change the way you communicate</a:t>
            </a:r>
            <a:br>
              <a:rPr lang="en-CA" sz="3800" dirty="0" smtClean="0"/>
            </a:br>
            <a:r>
              <a:rPr lang="en-CA" sz="3800" dirty="0" smtClean="0"/>
              <a:t>with regard to disabilities</a:t>
            </a:r>
            <a:endParaRPr lang="en-CA" sz="3800" dirty="0"/>
          </a:p>
        </p:txBody>
      </p:sp>
      <p:pic>
        <p:nvPicPr>
          <p:cNvPr id="4" name="Picture 3" descr="AMC Logo"/>
          <p:cNvPicPr/>
          <p:nvPr/>
        </p:nvPicPr>
        <p:blipFill>
          <a:blip r:embed="rId3" cstate="print"/>
          <a:srcRect/>
          <a:stretch>
            <a:fillRect/>
          </a:stretch>
        </p:blipFill>
        <p:spPr bwMode="auto">
          <a:xfrm>
            <a:off x="228600" y="5667375"/>
            <a:ext cx="733425" cy="1114425"/>
          </a:xfrm>
          <a:prstGeom prst="rect">
            <a:avLst/>
          </a:prstGeom>
          <a:noFill/>
        </p:spPr>
      </p:pic>
      <p:pic>
        <p:nvPicPr>
          <p:cNvPr id="5" name="Picture 4" descr="Screen Shot 2016-12-09 at 5.19.37 PM.png"/>
          <p:cNvPicPr>
            <a:picLocks noChangeAspect="1"/>
          </p:cNvPicPr>
          <p:nvPr/>
        </p:nvPicPr>
        <p:blipFill>
          <a:blip r:embed="rId4" cstate="print">
            <a:biLevel thresh="50000"/>
            <a:extLst>
              <a:ext uri="{28A0092B-C50C-407E-A947-70E740481C1C}">
                <a14:useLocalDpi xmlns:a14="http://schemas.microsoft.com/office/drawing/2010/main" val="0"/>
              </a:ext>
            </a:extLst>
          </a:blip>
          <a:stretch>
            <a:fillRect/>
          </a:stretch>
        </p:blipFill>
        <p:spPr>
          <a:xfrm>
            <a:off x="7928429" y="5715000"/>
            <a:ext cx="1215571" cy="1143000"/>
          </a:xfrm>
          <a:prstGeom prst="rect">
            <a:avLst/>
          </a:prstGeom>
        </p:spPr>
      </p:pic>
    </p:spTree>
    <p:extLst>
      <p:ext uri="{BB962C8B-B14F-4D97-AF65-F5344CB8AC3E}">
        <p14:creationId xmlns:p14="http://schemas.microsoft.com/office/powerpoint/2010/main" val="1638781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416704"/>
            <a:ext cx="8839200" cy="3450696"/>
          </a:xfrm>
        </p:spPr>
        <p:txBody>
          <a:bodyPr>
            <a:normAutofit/>
          </a:bodyPr>
          <a:lstStyle/>
          <a:p>
            <a:pPr marL="0" indent="0">
              <a:buNone/>
            </a:pPr>
            <a:r>
              <a:rPr lang="en-US" sz="1500" b="1" dirty="0"/>
              <a:t>Changing attitudes and language are very important, but if people with disabilities can't actually make it into your building or meeting spaces or use your services, those things aren't very meaningful</a:t>
            </a:r>
            <a:r>
              <a:rPr lang="en-US" sz="1500" b="1" dirty="0" smtClean="0"/>
              <a:t>.</a:t>
            </a:r>
          </a:p>
          <a:p>
            <a:pPr marL="0" indent="0">
              <a:buNone/>
            </a:pPr>
            <a:r>
              <a:rPr lang="en-US" sz="1500" b="1" dirty="0"/>
              <a:t>If you are in the process of building a new facility or making changes to an existing structure, consider using Universal Design. Universal Design is a method of designing buildings, rooms, and other spaces with the following principles in mind:</a:t>
            </a:r>
          </a:p>
          <a:p>
            <a:r>
              <a:rPr lang="en-US" sz="1400" b="1" dirty="0"/>
              <a:t>Equitable use</a:t>
            </a:r>
            <a:r>
              <a:rPr lang="en-US" sz="1400" dirty="0"/>
              <a:t>: The design is useful and marketable to any group of users.</a:t>
            </a:r>
          </a:p>
          <a:p>
            <a:r>
              <a:rPr lang="en-US" sz="1400" b="1" dirty="0"/>
              <a:t>Flexibility in use</a:t>
            </a:r>
            <a:r>
              <a:rPr lang="en-US" sz="1400" dirty="0"/>
              <a:t>: The design accommodates a wide range of individual preferences and abilities.</a:t>
            </a:r>
          </a:p>
          <a:p>
            <a:r>
              <a:rPr lang="en-US" sz="1400" b="1" dirty="0"/>
              <a:t>Simple and intuitive use</a:t>
            </a:r>
            <a:r>
              <a:rPr lang="en-US" sz="1400" dirty="0"/>
              <a:t>: Use of the design is easy to understand.</a:t>
            </a:r>
          </a:p>
          <a:p>
            <a:r>
              <a:rPr lang="en-US" sz="1400" b="1" dirty="0"/>
              <a:t>Perceptible information</a:t>
            </a:r>
            <a:r>
              <a:rPr lang="en-US" sz="1400" dirty="0"/>
              <a:t>: The design communicates necessary information effectively to the user.</a:t>
            </a:r>
          </a:p>
          <a:p>
            <a:r>
              <a:rPr lang="en-US" sz="1400" b="1" dirty="0"/>
              <a:t>Tolerance for error</a:t>
            </a:r>
            <a:r>
              <a:rPr lang="en-US" sz="1400" dirty="0"/>
              <a:t>: The design minimizes hazards and the adverse consequences of accidental or unintentional actions.</a:t>
            </a:r>
          </a:p>
          <a:p>
            <a:r>
              <a:rPr lang="en-US" sz="1400" b="1" dirty="0"/>
              <a:t>Low physical effort</a:t>
            </a:r>
            <a:r>
              <a:rPr lang="en-US" sz="1400" dirty="0"/>
              <a:t>: The design can be used efficiently and comfortably.</a:t>
            </a:r>
          </a:p>
          <a:p>
            <a:r>
              <a:rPr lang="en-US" sz="1400" b="1" dirty="0"/>
              <a:t>Size and space for approach and use</a:t>
            </a:r>
            <a:r>
              <a:rPr lang="en-US" sz="1400" dirty="0"/>
              <a:t>: Appropriate size and space is provided for approach and use</a:t>
            </a:r>
            <a:r>
              <a:rPr lang="en-US" sz="1600" dirty="0"/>
              <a:t>.</a:t>
            </a:r>
          </a:p>
          <a:p>
            <a:pPr marL="0" indent="0">
              <a:buNone/>
            </a:pPr>
            <a:endParaRPr lang="en-CA" sz="1600" b="1" dirty="0"/>
          </a:p>
        </p:txBody>
      </p:sp>
      <p:sp>
        <p:nvSpPr>
          <p:cNvPr id="3" name="Title 2"/>
          <p:cNvSpPr>
            <a:spLocks noGrp="1"/>
          </p:cNvSpPr>
          <p:nvPr>
            <p:ph type="title"/>
          </p:nvPr>
        </p:nvSpPr>
        <p:spPr/>
        <p:txBody>
          <a:bodyPr>
            <a:noAutofit/>
          </a:bodyPr>
          <a:lstStyle/>
          <a:p>
            <a:r>
              <a:rPr lang="en-CA" sz="3400" dirty="0" smtClean="0"/>
              <a:t>Changing the built environment of the spaces we use in First Nation Communities</a:t>
            </a:r>
            <a:endParaRPr lang="en-CA" sz="3400" dirty="0"/>
          </a:p>
        </p:txBody>
      </p:sp>
      <p:pic>
        <p:nvPicPr>
          <p:cNvPr id="4" name="Picture 3" descr="AMC Logo"/>
          <p:cNvPicPr/>
          <p:nvPr/>
        </p:nvPicPr>
        <p:blipFill>
          <a:blip r:embed="rId2" cstate="print"/>
          <a:srcRect/>
          <a:stretch>
            <a:fillRect/>
          </a:stretch>
        </p:blipFill>
        <p:spPr bwMode="auto">
          <a:xfrm>
            <a:off x="228600" y="5743575"/>
            <a:ext cx="733425" cy="1114425"/>
          </a:xfrm>
          <a:prstGeom prst="rect">
            <a:avLst/>
          </a:prstGeom>
          <a:noFill/>
        </p:spPr>
      </p:pic>
      <p:pic>
        <p:nvPicPr>
          <p:cNvPr id="5" name="Picture 4" descr="Screen Shot 2016-12-09 at 5.19.37 PM.png"/>
          <p:cNvPicPr>
            <a:picLocks noChangeAspect="1"/>
          </p:cNvPicPr>
          <p:nvPr/>
        </p:nvPicPr>
        <p:blipFill>
          <a:blip r:embed="rId3" cstate="print">
            <a:biLevel thresh="50000"/>
            <a:extLst>
              <a:ext uri="{28A0092B-C50C-407E-A947-70E740481C1C}">
                <a14:useLocalDpi xmlns:a14="http://schemas.microsoft.com/office/drawing/2010/main" val="0"/>
              </a:ext>
            </a:extLst>
          </a:blip>
          <a:stretch>
            <a:fillRect/>
          </a:stretch>
        </p:blipFill>
        <p:spPr>
          <a:xfrm>
            <a:off x="7928429" y="5715000"/>
            <a:ext cx="1215571" cy="1143000"/>
          </a:xfrm>
          <a:prstGeom prst="rect">
            <a:avLst/>
          </a:prstGeom>
        </p:spPr>
      </p:pic>
    </p:spTree>
    <p:extLst>
      <p:ext uri="{BB962C8B-B14F-4D97-AF65-F5344CB8AC3E}">
        <p14:creationId xmlns:p14="http://schemas.microsoft.com/office/powerpoint/2010/main" val="1708344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492904"/>
            <a:ext cx="8763000" cy="3450696"/>
          </a:xfrm>
        </p:spPr>
        <p:txBody>
          <a:bodyPr>
            <a:normAutofit/>
          </a:bodyPr>
          <a:lstStyle/>
          <a:p>
            <a:r>
              <a:rPr lang="en-US" sz="1700" dirty="0"/>
              <a:t>Before any meeting or event, be sure that any announcements, invitations, or advertisements include a statement about what sort of accessibility arrangements have been made (i.e., whether the site is wheelchair accessible, whether any alternative formats of written or spoken information will be available, etc.). Announcements should also include any information about accessible parking or accessible public transportation. More suggestions on what to include in your meeting or event notices </a:t>
            </a:r>
            <a:r>
              <a:rPr lang="en-US" sz="1700" dirty="0" smtClean="0"/>
              <a:t>will be made available on the next slide.</a:t>
            </a:r>
            <a:endParaRPr lang="en-US" sz="1700" dirty="0"/>
          </a:p>
          <a:p>
            <a:r>
              <a:rPr lang="en-US" sz="1700" dirty="0"/>
              <a:t>A contact person should be designated and included on any announcements for questions or information regarding accommodations. If you have a registration form for your event, be sure the form includes a space for persons with disabilities to make their needs known</a:t>
            </a:r>
          </a:p>
          <a:p>
            <a:pPr marL="0" indent="0">
              <a:buNone/>
            </a:pPr>
            <a:endParaRPr lang="en-CA" dirty="0"/>
          </a:p>
        </p:txBody>
      </p:sp>
      <p:sp>
        <p:nvSpPr>
          <p:cNvPr id="3" name="Title 2"/>
          <p:cNvSpPr>
            <a:spLocks noGrp="1"/>
          </p:cNvSpPr>
          <p:nvPr>
            <p:ph type="title"/>
          </p:nvPr>
        </p:nvSpPr>
        <p:spPr/>
        <p:txBody>
          <a:bodyPr>
            <a:normAutofit/>
          </a:bodyPr>
          <a:lstStyle/>
          <a:p>
            <a:r>
              <a:rPr lang="en-CA" sz="3600" dirty="0" smtClean="0"/>
              <a:t>Changing the way we make community events more accessible in First Nations</a:t>
            </a:r>
            <a:endParaRPr lang="en-CA" sz="3600" dirty="0"/>
          </a:p>
        </p:txBody>
      </p:sp>
      <p:pic>
        <p:nvPicPr>
          <p:cNvPr id="4" name="Picture 3" descr="AMC Logo"/>
          <p:cNvPicPr/>
          <p:nvPr/>
        </p:nvPicPr>
        <p:blipFill>
          <a:blip r:embed="rId2" cstate="print"/>
          <a:srcRect/>
          <a:stretch>
            <a:fillRect/>
          </a:stretch>
        </p:blipFill>
        <p:spPr bwMode="auto">
          <a:xfrm>
            <a:off x="228600" y="5667375"/>
            <a:ext cx="733425" cy="1114425"/>
          </a:xfrm>
          <a:prstGeom prst="rect">
            <a:avLst/>
          </a:prstGeom>
          <a:noFill/>
        </p:spPr>
      </p:pic>
      <p:pic>
        <p:nvPicPr>
          <p:cNvPr id="5" name="Picture 4" descr="Screen Shot 2016-12-09 at 5.19.37 PM.png"/>
          <p:cNvPicPr>
            <a:picLocks noChangeAspect="1"/>
          </p:cNvPicPr>
          <p:nvPr/>
        </p:nvPicPr>
        <p:blipFill>
          <a:blip r:embed="rId3" cstate="print">
            <a:biLevel thresh="50000"/>
            <a:extLst>
              <a:ext uri="{28A0092B-C50C-407E-A947-70E740481C1C}">
                <a14:useLocalDpi xmlns:a14="http://schemas.microsoft.com/office/drawing/2010/main" val="0"/>
              </a:ext>
            </a:extLst>
          </a:blip>
          <a:stretch>
            <a:fillRect/>
          </a:stretch>
        </p:blipFill>
        <p:spPr>
          <a:xfrm>
            <a:off x="7928429" y="5715000"/>
            <a:ext cx="1215571" cy="1143000"/>
          </a:xfrm>
          <a:prstGeom prst="rect">
            <a:avLst/>
          </a:prstGeom>
        </p:spPr>
      </p:pic>
    </p:spTree>
    <p:extLst>
      <p:ext uri="{BB962C8B-B14F-4D97-AF65-F5344CB8AC3E}">
        <p14:creationId xmlns:p14="http://schemas.microsoft.com/office/powerpoint/2010/main" val="692858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438400"/>
            <a:ext cx="8763000" cy="3810000"/>
          </a:xfrm>
        </p:spPr>
        <p:txBody>
          <a:bodyPr>
            <a:normAutofit fontScale="70000" lnSpcReduction="20000"/>
          </a:bodyPr>
          <a:lstStyle/>
          <a:p>
            <a:r>
              <a:rPr lang="en-US" sz="2000" dirty="0"/>
              <a:t>Print materials to be used at the event/meeting should be available in advance, on request.</a:t>
            </a:r>
          </a:p>
          <a:p>
            <a:r>
              <a:rPr lang="en-US" sz="2000" dirty="0"/>
              <a:t>Seating space should be set up with intermittent seating for wheelchair users (remove chairs so that space is available for wheelchairs to fit in).</a:t>
            </a:r>
          </a:p>
          <a:p>
            <a:r>
              <a:rPr lang="en-US" sz="2000" dirty="0"/>
              <a:t>Aisles and hallways should be wide enough for two people using wheelchairs to pass one another.</a:t>
            </a:r>
          </a:p>
          <a:p>
            <a:r>
              <a:rPr lang="en-US" sz="2000" dirty="0"/>
              <a:t>When doors that are difficult to open can't be adjusted or propped open for the duration of the event, assistance should be provided at the door during the event.</a:t>
            </a:r>
          </a:p>
          <a:p>
            <a:r>
              <a:rPr lang="en-US" sz="2000" dirty="0"/>
              <a:t>Films and slide shows should be captioned, whenever possible.</a:t>
            </a:r>
          </a:p>
          <a:p>
            <a:r>
              <a:rPr lang="en-US" sz="2000" dirty="0"/>
              <a:t>Microphones, speaker's table, podium, stage areas, and the paths to those places should be accessible.</a:t>
            </a:r>
          </a:p>
          <a:p>
            <a:r>
              <a:rPr lang="en-US" sz="2000" dirty="0"/>
              <a:t>If you will be presenting any information in alternative formats (see below), be sure you've planned far enough in advance to have these materials ready.</a:t>
            </a:r>
          </a:p>
          <a:p>
            <a:r>
              <a:rPr lang="en-US" sz="2000" dirty="0"/>
              <a:t>If sign language interpreters will be used, they should be provided an advance copy of the materials presented at the event/meeting, whenever possible.</a:t>
            </a:r>
          </a:p>
          <a:p>
            <a:r>
              <a:rPr lang="en-US" sz="2000" dirty="0"/>
              <a:t>Many hotels, convention sites and event areas have sound enhancement systems available for your use. Check with them. Also review with them the physical accessibility and event logistics checklists.</a:t>
            </a:r>
          </a:p>
          <a:p>
            <a:r>
              <a:rPr lang="en-US" sz="2000" dirty="0"/>
              <a:t>On the day of the event, be sure that any temporary access arrangements, such as portable wheelchair ramps, have been put in place.</a:t>
            </a:r>
          </a:p>
          <a:p>
            <a:pPr marL="0" indent="0">
              <a:buNone/>
            </a:pPr>
            <a:endParaRPr lang="en-CA" dirty="0"/>
          </a:p>
        </p:txBody>
      </p:sp>
      <p:sp>
        <p:nvSpPr>
          <p:cNvPr id="3" name="Title 2"/>
          <p:cNvSpPr>
            <a:spLocks noGrp="1"/>
          </p:cNvSpPr>
          <p:nvPr>
            <p:ph type="title"/>
          </p:nvPr>
        </p:nvSpPr>
        <p:spPr/>
        <p:txBody>
          <a:bodyPr>
            <a:normAutofit/>
          </a:bodyPr>
          <a:lstStyle/>
          <a:p>
            <a:r>
              <a:rPr lang="en-CA" sz="3800" dirty="0" smtClean="0"/>
              <a:t>Basic Logistics for making community events more accessible in First Nations</a:t>
            </a:r>
            <a:endParaRPr lang="en-CA" sz="3800" dirty="0"/>
          </a:p>
        </p:txBody>
      </p:sp>
      <p:pic>
        <p:nvPicPr>
          <p:cNvPr id="4" name="Picture 3" descr="AMC Logo"/>
          <p:cNvPicPr/>
          <p:nvPr/>
        </p:nvPicPr>
        <p:blipFill>
          <a:blip r:embed="rId2" cstate="print"/>
          <a:srcRect/>
          <a:stretch>
            <a:fillRect/>
          </a:stretch>
        </p:blipFill>
        <p:spPr bwMode="auto">
          <a:xfrm>
            <a:off x="228600" y="5667375"/>
            <a:ext cx="733425" cy="1114425"/>
          </a:xfrm>
          <a:prstGeom prst="rect">
            <a:avLst/>
          </a:prstGeom>
          <a:noFill/>
        </p:spPr>
      </p:pic>
      <p:pic>
        <p:nvPicPr>
          <p:cNvPr id="5" name="Picture 4" descr="Screen Shot 2016-12-09 at 5.19.37 PM.png"/>
          <p:cNvPicPr>
            <a:picLocks noChangeAspect="1"/>
          </p:cNvPicPr>
          <p:nvPr/>
        </p:nvPicPr>
        <p:blipFill>
          <a:blip r:embed="rId3" cstate="print">
            <a:biLevel thresh="50000"/>
            <a:extLst>
              <a:ext uri="{28A0092B-C50C-407E-A947-70E740481C1C}">
                <a14:useLocalDpi xmlns:a14="http://schemas.microsoft.com/office/drawing/2010/main" val="0"/>
              </a:ext>
            </a:extLst>
          </a:blip>
          <a:stretch>
            <a:fillRect/>
          </a:stretch>
        </p:blipFill>
        <p:spPr>
          <a:xfrm>
            <a:off x="7928429" y="5715000"/>
            <a:ext cx="1215571" cy="1143000"/>
          </a:xfrm>
          <a:prstGeom prst="rect">
            <a:avLst/>
          </a:prstGeom>
        </p:spPr>
      </p:pic>
    </p:spTree>
    <p:extLst>
      <p:ext uri="{BB962C8B-B14F-4D97-AF65-F5344CB8AC3E}">
        <p14:creationId xmlns:p14="http://schemas.microsoft.com/office/powerpoint/2010/main" val="3667191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362200"/>
            <a:ext cx="8763000" cy="3810000"/>
          </a:xfrm>
        </p:spPr>
        <p:txBody>
          <a:bodyPr>
            <a:normAutofit/>
          </a:bodyPr>
          <a:lstStyle/>
          <a:p>
            <a:pPr marL="0" indent="0">
              <a:buNone/>
            </a:pPr>
            <a:r>
              <a:rPr lang="en-US" sz="1500" b="1" dirty="0"/>
              <a:t>Many people with disabilities need to receive information in alternative formats. The following are a few of those formats and how you can accommodate people who need them</a:t>
            </a:r>
            <a:r>
              <a:rPr lang="en-US" sz="1500" b="1" dirty="0" smtClean="0"/>
              <a:t>.</a:t>
            </a:r>
          </a:p>
          <a:p>
            <a:r>
              <a:rPr lang="en-US" sz="1350" b="1" dirty="0"/>
              <a:t>Sign language interpreters</a:t>
            </a:r>
            <a:r>
              <a:rPr lang="en-US" sz="1350" dirty="0"/>
              <a:t> translate spoken words or audio into sign language. They can be found in the phone book under "Translation Services"; you may have to check in the nearest large city. They usually charge about $25 to $40 per hour with a two hour minimum, but some will donate services to nonprofit organizations</a:t>
            </a:r>
            <a:r>
              <a:rPr lang="en-US" sz="1350" dirty="0" smtClean="0"/>
              <a:t>.</a:t>
            </a:r>
          </a:p>
          <a:p>
            <a:r>
              <a:rPr lang="en-US" sz="1350" b="1" dirty="0"/>
              <a:t>Audiotapes</a:t>
            </a:r>
            <a:r>
              <a:rPr lang="en-US" sz="1350" dirty="0"/>
              <a:t> of meetings and printed materials should be available for people with visual impairments or people whose disabilities prevent them from easily taking notes. Many meeting facilities provide taping services, or you might wish to hire a professional taping service</a:t>
            </a:r>
            <a:r>
              <a:rPr lang="en-US" sz="1350" dirty="0" smtClean="0"/>
              <a:t>.</a:t>
            </a:r>
          </a:p>
          <a:p>
            <a:r>
              <a:rPr lang="en-US" sz="1350" b="1" dirty="0"/>
              <a:t>Large print</a:t>
            </a:r>
            <a:r>
              <a:rPr lang="en-US" sz="1350" dirty="0"/>
              <a:t> versions of printed materials should also be available. In this format, print is enlarged for persons with visual disabilities and persons with learning disabilities. On a computer, a font size of 18 to 24 point will produce large print. For directional signs and door markings, raised letters and numbers 5/8" high or larger should be used. Materials should be formatted so that people with disabilities can read them easily. Use narrow text columns with ragged right margins. Simplifying the formatting to include as little centering or columns as possible is also helpful. Double or triple space between lines to make it more readable, and use black lettering on off-white or pale yellow matte paper (colored paper or shiny papers can be harder to read).</a:t>
            </a:r>
            <a:endParaRPr lang="en-CA" sz="1350" dirty="0"/>
          </a:p>
        </p:txBody>
      </p:sp>
      <p:sp>
        <p:nvSpPr>
          <p:cNvPr id="3" name="Title 2"/>
          <p:cNvSpPr>
            <a:spLocks noGrp="1"/>
          </p:cNvSpPr>
          <p:nvPr>
            <p:ph type="title"/>
          </p:nvPr>
        </p:nvSpPr>
        <p:spPr/>
        <p:txBody>
          <a:bodyPr>
            <a:normAutofit/>
          </a:bodyPr>
          <a:lstStyle/>
          <a:p>
            <a:r>
              <a:rPr lang="en-CA" sz="3800" dirty="0" smtClean="0"/>
              <a:t>Alternative formats for information</a:t>
            </a:r>
            <a:endParaRPr lang="en-CA" sz="3800" dirty="0"/>
          </a:p>
        </p:txBody>
      </p:sp>
      <p:pic>
        <p:nvPicPr>
          <p:cNvPr id="4" name="Picture 3" descr="AMC Logo"/>
          <p:cNvPicPr/>
          <p:nvPr/>
        </p:nvPicPr>
        <p:blipFill>
          <a:blip r:embed="rId2" cstate="print"/>
          <a:srcRect/>
          <a:stretch>
            <a:fillRect/>
          </a:stretch>
        </p:blipFill>
        <p:spPr bwMode="auto">
          <a:xfrm>
            <a:off x="228600" y="5667375"/>
            <a:ext cx="733425" cy="1114425"/>
          </a:xfrm>
          <a:prstGeom prst="rect">
            <a:avLst/>
          </a:prstGeom>
          <a:noFill/>
        </p:spPr>
      </p:pic>
      <p:pic>
        <p:nvPicPr>
          <p:cNvPr id="5" name="Picture 4" descr="Screen Shot 2016-12-09 at 5.19.37 PM.png"/>
          <p:cNvPicPr>
            <a:picLocks noChangeAspect="1"/>
          </p:cNvPicPr>
          <p:nvPr/>
        </p:nvPicPr>
        <p:blipFill>
          <a:blip r:embed="rId3" cstate="print">
            <a:biLevel thresh="50000"/>
            <a:extLst>
              <a:ext uri="{28A0092B-C50C-407E-A947-70E740481C1C}">
                <a14:useLocalDpi xmlns:a14="http://schemas.microsoft.com/office/drawing/2010/main" val="0"/>
              </a:ext>
            </a:extLst>
          </a:blip>
          <a:stretch>
            <a:fillRect/>
          </a:stretch>
        </p:blipFill>
        <p:spPr>
          <a:xfrm>
            <a:off x="7928429" y="5715000"/>
            <a:ext cx="1215571" cy="1143000"/>
          </a:xfrm>
          <a:prstGeom prst="rect">
            <a:avLst/>
          </a:prstGeom>
        </p:spPr>
      </p:pic>
    </p:spTree>
    <p:extLst>
      <p:ext uri="{BB962C8B-B14F-4D97-AF65-F5344CB8AC3E}">
        <p14:creationId xmlns:p14="http://schemas.microsoft.com/office/powerpoint/2010/main" val="3814807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86000"/>
            <a:ext cx="8839200" cy="3810000"/>
          </a:xfrm>
        </p:spPr>
        <p:txBody>
          <a:bodyPr>
            <a:normAutofit/>
          </a:bodyPr>
          <a:lstStyle/>
          <a:p>
            <a:pPr marL="0" indent="0">
              <a:buNone/>
            </a:pPr>
            <a:r>
              <a:rPr lang="en-US" sz="1400" b="1" dirty="0" smtClean="0"/>
              <a:t>Many people with disabilities need to receive information in alternative formats. The following are a few of those formats and how you can accommodate people who need them.</a:t>
            </a:r>
          </a:p>
          <a:p>
            <a:r>
              <a:rPr lang="en-US" sz="1350" b="1" dirty="0" smtClean="0"/>
              <a:t>Braille</a:t>
            </a:r>
            <a:r>
              <a:rPr lang="en-US" sz="1350" dirty="0" smtClean="0"/>
              <a:t> versions might also be made available. Braille is used for people who are blind; it translates printed letters into raised dots, which can be read by fingertips. To find a Braille transcription service, check with local organizations such as the Society for Manitobans with Disabilities or the Manitoba League for Persons with Disabilities to ensure accessibility for Persons living with blindness or visually impairment.</a:t>
            </a:r>
          </a:p>
          <a:p>
            <a:r>
              <a:rPr lang="en-US" sz="1350" b="1" dirty="0" smtClean="0"/>
              <a:t>Assistive </a:t>
            </a:r>
            <a:r>
              <a:rPr lang="en-US" sz="1350" b="1" dirty="0"/>
              <a:t>listening devices</a:t>
            </a:r>
            <a:r>
              <a:rPr lang="en-US" sz="1350" dirty="0"/>
              <a:t> are devices that make sound louder. They're slightly different from hearing aids in that hearing aids usually amplify all the sound in a particular environment, where assistive listening devices usually amplify a specific, desired sound (a lecturer's voice, for instance</a:t>
            </a:r>
            <a:r>
              <a:rPr lang="en-US" sz="1350" dirty="0" smtClean="0"/>
              <a:t>).</a:t>
            </a:r>
          </a:p>
          <a:p>
            <a:r>
              <a:rPr lang="en-US" sz="1350" b="1" dirty="0"/>
              <a:t>Captioning</a:t>
            </a:r>
            <a:r>
              <a:rPr lang="en-US" sz="1350" dirty="0"/>
              <a:t> provides written text on the lower portion of the screen of films, videotapes, slides and public service announcements, and any other audiovisual programming, or on a screen for people attending events. There are three types of captioning styles generally used. </a:t>
            </a:r>
            <a:r>
              <a:rPr lang="en-US" sz="1350" dirty="0" err="1"/>
              <a:t>Realtime</a:t>
            </a:r>
            <a:r>
              <a:rPr lang="en-US" sz="1350" dirty="0"/>
              <a:t> captioning is provided mainly for programs that are live, where there is little or no advance information provided on what will be </a:t>
            </a:r>
            <a:r>
              <a:rPr lang="en-US" sz="1350" dirty="0" smtClean="0"/>
              <a:t>said. </a:t>
            </a:r>
            <a:r>
              <a:rPr lang="en-US" sz="1350" dirty="0"/>
              <a:t>Open captioning places the text at the bottom of the screen, at all times, often in a black reader box. Subtitling differs from open captioning in that it allows for the printed text to be placed anywhere on the screen in a variety of print fonts and colors.</a:t>
            </a:r>
            <a:endParaRPr lang="en-US" sz="1350" dirty="0" smtClean="0"/>
          </a:p>
        </p:txBody>
      </p:sp>
      <p:sp>
        <p:nvSpPr>
          <p:cNvPr id="3" name="Title 2"/>
          <p:cNvSpPr>
            <a:spLocks noGrp="1"/>
          </p:cNvSpPr>
          <p:nvPr>
            <p:ph type="title"/>
          </p:nvPr>
        </p:nvSpPr>
        <p:spPr/>
        <p:txBody>
          <a:bodyPr>
            <a:normAutofit/>
          </a:bodyPr>
          <a:lstStyle/>
          <a:p>
            <a:r>
              <a:rPr lang="en-CA" sz="3800" dirty="0" smtClean="0"/>
              <a:t>Alternative formats for information</a:t>
            </a:r>
            <a:endParaRPr lang="en-CA" sz="3800" dirty="0"/>
          </a:p>
        </p:txBody>
      </p:sp>
      <p:pic>
        <p:nvPicPr>
          <p:cNvPr id="4" name="Picture 3" descr="AMC Logo"/>
          <p:cNvPicPr/>
          <p:nvPr/>
        </p:nvPicPr>
        <p:blipFill>
          <a:blip r:embed="rId2" cstate="print"/>
          <a:srcRect/>
          <a:stretch>
            <a:fillRect/>
          </a:stretch>
        </p:blipFill>
        <p:spPr bwMode="auto">
          <a:xfrm>
            <a:off x="228600" y="5667375"/>
            <a:ext cx="733425" cy="1114425"/>
          </a:xfrm>
          <a:prstGeom prst="rect">
            <a:avLst/>
          </a:prstGeom>
          <a:noFill/>
        </p:spPr>
      </p:pic>
      <p:pic>
        <p:nvPicPr>
          <p:cNvPr id="5" name="Picture 4" descr="Screen Shot 2016-12-09 at 5.19.37 PM.png"/>
          <p:cNvPicPr>
            <a:picLocks noChangeAspect="1"/>
          </p:cNvPicPr>
          <p:nvPr/>
        </p:nvPicPr>
        <p:blipFill>
          <a:blip r:embed="rId3" cstate="print">
            <a:biLevel thresh="50000"/>
            <a:extLst>
              <a:ext uri="{28A0092B-C50C-407E-A947-70E740481C1C}">
                <a14:useLocalDpi xmlns:a14="http://schemas.microsoft.com/office/drawing/2010/main" val="0"/>
              </a:ext>
            </a:extLst>
          </a:blip>
          <a:stretch>
            <a:fillRect/>
          </a:stretch>
        </p:blipFill>
        <p:spPr>
          <a:xfrm>
            <a:off x="7928429" y="5715000"/>
            <a:ext cx="1215571" cy="1143000"/>
          </a:xfrm>
          <a:prstGeom prst="rect">
            <a:avLst/>
          </a:prstGeom>
        </p:spPr>
      </p:pic>
    </p:spTree>
    <p:extLst>
      <p:ext uri="{BB962C8B-B14F-4D97-AF65-F5344CB8AC3E}">
        <p14:creationId xmlns:p14="http://schemas.microsoft.com/office/powerpoint/2010/main" val="1698937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p:cNvSpPr>
          <p:nvPr>
            <p:ph type="body" idx="1"/>
          </p:nvPr>
        </p:nvSpPr>
        <p:spPr>
          <a:xfrm>
            <a:off x="152400" y="2590800"/>
            <a:ext cx="8686800" cy="3733800"/>
          </a:xfrm>
        </p:spPr>
        <p:txBody>
          <a:bodyPr>
            <a:normAutofit/>
          </a:bodyPr>
          <a:lstStyle/>
          <a:p>
            <a:pPr algn="just">
              <a:buFont typeface="Wingdings" pitchFamily="2" charset="2"/>
              <a:buChar char="q"/>
            </a:pPr>
            <a:r>
              <a:rPr lang="en-US" sz="2200" i="1" dirty="0" smtClean="0"/>
              <a:t>Keewaywin: Our Way Home, Manitoba First Nations Engagement </a:t>
            </a:r>
            <a:r>
              <a:rPr lang="en-US" sz="2200" dirty="0" smtClean="0"/>
              <a:t>is an Assembly of Manitoba Chiefs led initiative.  It was designed to get First Nations input on the design and delivery of a regional response to the Canadian Human Rights Tribunal decision to stop discriminating against First Nations children that includes:</a:t>
            </a:r>
          </a:p>
          <a:p>
            <a:pPr lvl="1" algn="just">
              <a:buFont typeface="Wingdings" pitchFamily="2" charset="2"/>
              <a:buChar char="q"/>
            </a:pPr>
            <a:r>
              <a:rPr lang="en-US" dirty="0" smtClean="0"/>
              <a:t>Full implementation of Jordan’s Principle;  </a:t>
            </a:r>
          </a:p>
          <a:p>
            <a:pPr lvl="1" algn="just">
              <a:buFont typeface="Wingdings" pitchFamily="2" charset="2"/>
              <a:buChar char="q"/>
            </a:pPr>
            <a:r>
              <a:rPr lang="en-US" dirty="0" smtClean="0"/>
              <a:t>Reform the First Nations Child and Family Services (FNCFS) Program. </a:t>
            </a:r>
          </a:p>
          <a:p>
            <a:pPr>
              <a:buNone/>
            </a:pPr>
            <a:endParaRPr lang="en-US" sz="5500" b="1" u="sng" dirty="0" smtClean="0"/>
          </a:p>
        </p:txBody>
      </p:sp>
      <p:pic>
        <p:nvPicPr>
          <p:cNvPr id="9" name="Picture 8" descr="Screen Shot 2016-12-09 at 5.19.37 PM.png"/>
          <p:cNvPicPr>
            <a:picLocks noChangeAspect="1"/>
          </p:cNvPicPr>
          <p:nvPr/>
        </p:nvPicPr>
        <p:blipFill>
          <a:blip r:embed="rId3" cstate="print">
            <a:biLevel thresh="50000"/>
            <a:extLst>
              <a:ext uri="{28A0092B-C50C-407E-A947-70E740481C1C}">
                <a14:useLocalDpi xmlns:a14="http://schemas.microsoft.com/office/drawing/2010/main" val="0"/>
              </a:ext>
            </a:extLst>
          </a:blip>
          <a:stretch>
            <a:fillRect/>
          </a:stretch>
        </p:blipFill>
        <p:spPr>
          <a:xfrm>
            <a:off x="7928429" y="5715000"/>
            <a:ext cx="1215571" cy="1143000"/>
          </a:xfrm>
          <a:prstGeom prst="rect">
            <a:avLst/>
          </a:prstGeom>
        </p:spPr>
      </p:pic>
      <p:sp>
        <p:nvSpPr>
          <p:cNvPr id="11" name="Rectangle 2"/>
          <p:cNvSpPr txBox="1">
            <a:spLocks/>
          </p:cNvSpPr>
          <p:nvPr/>
        </p:nvSpPr>
        <p:spPr>
          <a:xfrm>
            <a:off x="990600" y="533400"/>
            <a:ext cx="8686800" cy="838200"/>
          </a:xfrm>
          <a:prstGeom prst="rect">
            <a:avLst/>
          </a:prstGeom>
        </p:spPr>
        <p:txBody>
          <a:bodyPr vert="horz" anchor="ctr">
            <a:normAutofit fontScale="92500" lnSpcReduction="10000"/>
          </a:bodyPr>
          <a:lst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a:lstStyle>
          <a:p>
            <a:r>
              <a:rPr lang="en-US" sz="2800" dirty="0" smtClean="0">
                <a:solidFill>
                  <a:schemeClr val="bg1"/>
                </a:solidFill>
              </a:rPr>
              <a:t>BACKGROUND: Jordan’s principle service 				     coordination work plan </a:t>
            </a:r>
            <a:endParaRPr lang="en-US" sz="2800" dirty="0">
              <a:solidFill>
                <a:schemeClr val="bg1"/>
              </a:solidFill>
            </a:endParaRPr>
          </a:p>
        </p:txBody>
      </p:sp>
      <p:pic>
        <p:nvPicPr>
          <p:cNvPr id="7" name="Picture 6" descr="AMC Logo"/>
          <p:cNvPicPr/>
          <p:nvPr/>
        </p:nvPicPr>
        <p:blipFill>
          <a:blip r:embed="rId4" cstate="print"/>
          <a:srcRect/>
          <a:stretch>
            <a:fillRect/>
          </a:stretch>
        </p:blipFill>
        <p:spPr bwMode="auto">
          <a:xfrm>
            <a:off x="228600" y="5667375"/>
            <a:ext cx="733425" cy="1114425"/>
          </a:xfrm>
          <a:prstGeom prst="rect">
            <a:avLst/>
          </a:prstGeom>
          <a:noFill/>
        </p:spPr>
      </p:pic>
    </p:spTree>
    <p:extLst>
      <p:ext uri="{BB962C8B-B14F-4D97-AF65-F5344CB8AC3E}">
        <p14:creationId xmlns:p14="http://schemas.microsoft.com/office/powerpoint/2010/main" val="20475380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590800"/>
            <a:ext cx="8686800" cy="2895600"/>
          </a:xfrm>
        </p:spPr>
        <p:txBody>
          <a:bodyPr>
            <a:normAutofit/>
          </a:bodyPr>
          <a:lstStyle/>
          <a:p>
            <a:pPr marL="0" indent="0">
              <a:buNone/>
            </a:pPr>
            <a:r>
              <a:rPr lang="en-US" sz="1500" dirty="0"/>
              <a:t>More and more, people with disabilities are being recognized, understood, and valued. People with disabilities are not only as a population your organization should strive to serve, but also a valuable pool of potential staff, volunteers, and contributors. </a:t>
            </a:r>
            <a:endParaRPr lang="en-US" sz="1500" dirty="0" smtClean="0"/>
          </a:p>
          <a:p>
            <a:pPr marL="0" indent="0">
              <a:buNone/>
            </a:pPr>
            <a:r>
              <a:rPr lang="en-US" sz="1500" dirty="0" smtClean="0"/>
              <a:t>For any First Nations or First Nation organizations who are </a:t>
            </a:r>
            <a:r>
              <a:rPr lang="en-US" sz="1500" dirty="0"/>
              <a:t>looking to increase accessibility for people with disabilities, we hope that this </a:t>
            </a:r>
            <a:r>
              <a:rPr lang="en-US" sz="1500" dirty="0" smtClean="0"/>
              <a:t>presentation has </a:t>
            </a:r>
            <a:r>
              <a:rPr lang="en-US" sz="1500" dirty="0"/>
              <a:t>given you a </a:t>
            </a:r>
            <a:r>
              <a:rPr lang="en-US" sz="1500" dirty="0" smtClean="0"/>
              <a:t>good </a:t>
            </a:r>
            <a:r>
              <a:rPr lang="en-US" sz="1500" dirty="0"/>
              <a:t>start as well as some ideas for where you can go for further assistance</a:t>
            </a:r>
            <a:r>
              <a:rPr lang="en-US" sz="1500" dirty="0" smtClean="0"/>
              <a:t>.</a:t>
            </a:r>
          </a:p>
          <a:p>
            <a:pPr marL="0" indent="0">
              <a:buNone/>
            </a:pPr>
            <a:endParaRPr lang="en-US" sz="1900" dirty="0"/>
          </a:p>
          <a:p>
            <a:pPr marL="0" indent="0" algn="ctr">
              <a:buNone/>
            </a:pPr>
            <a:r>
              <a:rPr lang="en-US" sz="1900" dirty="0" smtClean="0"/>
              <a:t>For questions or comments related to the presentation please contact:</a:t>
            </a:r>
            <a:endParaRPr lang="en-CA" sz="1900" dirty="0"/>
          </a:p>
        </p:txBody>
      </p:sp>
      <p:sp>
        <p:nvSpPr>
          <p:cNvPr id="3" name="Title 2"/>
          <p:cNvSpPr>
            <a:spLocks noGrp="1"/>
          </p:cNvSpPr>
          <p:nvPr>
            <p:ph type="title"/>
          </p:nvPr>
        </p:nvSpPr>
        <p:spPr/>
        <p:txBody>
          <a:bodyPr/>
          <a:lstStyle/>
          <a:p>
            <a:r>
              <a:rPr lang="en-CA" dirty="0" smtClean="0"/>
              <a:t>In summary</a:t>
            </a:r>
            <a:endParaRPr lang="en-CA" dirty="0"/>
          </a:p>
        </p:txBody>
      </p:sp>
      <p:pic>
        <p:nvPicPr>
          <p:cNvPr id="4" name="Picture 3" descr="AMC Logo"/>
          <p:cNvPicPr/>
          <p:nvPr/>
        </p:nvPicPr>
        <p:blipFill>
          <a:blip r:embed="rId2" cstate="print"/>
          <a:srcRect/>
          <a:stretch>
            <a:fillRect/>
          </a:stretch>
        </p:blipFill>
        <p:spPr bwMode="auto">
          <a:xfrm>
            <a:off x="228600" y="5667375"/>
            <a:ext cx="733425" cy="1114425"/>
          </a:xfrm>
          <a:prstGeom prst="rect">
            <a:avLst/>
          </a:prstGeom>
          <a:noFill/>
        </p:spPr>
      </p:pic>
      <p:pic>
        <p:nvPicPr>
          <p:cNvPr id="5" name="Picture 4" descr="Screen Shot 2016-12-09 at 5.19.37 PM.png"/>
          <p:cNvPicPr>
            <a:picLocks noChangeAspect="1"/>
          </p:cNvPicPr>
          <p:nvPr/>
        </p:nvPicPr>
        <p:blipFill>
          <a:blip r:embed="rId3" cstate="print">
            <a:biLevel thresh="50000"/>
            <a:extLst>
              <a:ext uri="{28A0092B-C50C-407E-A947-70E740481C1C}">
                <a14:useLocalDpi xmlns:a14="http://schemas.microsoft.com/office/drawing/2010/main" val="0"/>
              </a:ext>
            </a:extLst>
          </a:blip>
          <a:stretch>
            <a:fillRect/>
          </a:stretch>
        </p:blipFill>
        <p:spPr>
          <a:xfrm>
            <a:off x="7928429" y="5715000"/>
            <a:ext cx="1215571" cy="1143000"/>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3295906697"/>
              </p:ext>
            </p:extLst>
          </p:nvPr>
        </p:nvGraphicFramePr>
        <p:xfrm>
          <a:off x="1981200" y="4961709"/>
          <a:ext cx="5334000" cy="1158240"/>
        </p:xfrm>
        <a:graphic>
          <a:graphicData uri="http://schemas.openxmlformats.org/drawingml/2006/table">
            <a:tbl>
              <a:tblPr firstRow="1" bandRow="1">
                <a:tableStyleId>{B301B821-A1FF-4177-AEE7-76D212191A09}</a:tableStyleId>
              </a:tblPr>
              <a:tblGrid>
                <a:gridCol w="2792016"/>
                <a:gridCol w="2541984"/>
              </a:tblGrid>
              <a:tr h="370840">
                <a:tc>
                  <a:txBody>
                    <a:bodyPr/>
                    <a:lstStyle/>
                    <a:p>
                      <a:r>
                        <a:rPr lang="en-CA" sz="1400" baseline="0" dirty="0" smtClean="0">
                          <a:solidFill>
                            <a:sysClr val="windowText" lastClr="000000"/>
                          </a:solidFill>
                        </a:rPr>
                        <a:t>Marcel Balfour</a:t>
                      </a:r>
                    </a:p>
                    <a:p>
                      <a:r>
                        <a:rPr lang="en-CA" sz="1400" baseline="0" dirty="0" smtClean="0">
                          <a:solidFill>
                            <a:sysClr val="windowText" lastClr="000000"/>
                          </a:solidFill>
                        </a:rPr>
                        <a:t>Senior Policy Analyst</a:t>
                      </a:r>
                    </a:p>
                    <a:p>
                      <a:r>
                        <a:rPr lang="en-CA" sz="1400" baseline="0" dirty="0" smtClean="0">
                          <a:solidFill>
                            <a:sysClr val="windowText" lastClr="000000"/>
                          </a:solidFill>
                        </a:rPr>
                        <a:t>Assembly of Manitoba Chiefs</a:t>
                      </a:r>
                    </a:p>
                    <a:p>
                      <a:r>
                        <a:rPr lang="en-CA" sz="1400" baseline="0" dirty="0" smtClean="0">
                          <a:solidFill>
                            <a:sysClr val="windowText" lastClr="000000"/>
                          </a:solidFill>
                          <a:hlinkClick r:id="rId4"/>
                        </a:rPr>
                        <a:t>mbalfour@manitobachiefs.com</a:t>
                      </a:r>
                      <a:endParaRPr lang="en-CA" sz="1400" baseline="0" dirty="0" smtClean="0">
                        <a:solidFill>
                          <a:sysClr val="windowText" lastClr="000000"/>
                        </a:solidFill>
                      </a:endParaRPr>
                    </a:p>
                    <a:p>
                      <a:r>
                        <a:rPr lang="en-CA" sz="1400" baseline="0" dirty="0" smtClean="0">
                          <a:solidFill>
                            <a:sysClr val="windowText" lastClr="000000"/>
                          </a:solidFill>
                        </a:rPr>
                        <a:t>(204) 957-4114</a:t>
                      </a:r>
                      <a:endParaRPr lang="en-CA" sz="1400" dirty="0">
                        <a:solidFill>
                          <a:sysClr val="windowText" lastClr="000000"/>
                        </a:solidFill>
                      </a:endParaRPr>
                    </a:p>
                  </a:txBody>
                  <a:tcPr>
                    <a:lnL w="12700" cmpd="sng">
                      <a:noFill/>
                    </a:lnL>
                    <a:lnR>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400" dirty="0" smtClean="0">
                          <a:solidFill>
                            <a:sysClr val="windowText" lastClr="000000"/>
                          </a:solidFill>
                        </a:rPr>
                        <a:t>Jaron</a:t>
                      </a:r>
                      <a:r>
                        <a:rPr lang="en-CA" sz="1400" baseline="0" dirty="0" smtClean="0">
                          <a:solidFill>
                            <a:sysClr val="windowText" lastClr="000000"/>
                          </a:solidFill>
                        </a:rPr>
                        <a:t> Hart</a:t>
                      </a:r>
                    </a:p>
                    <a:p>
                      <a:r>
                        <a:rPr lang="en-CA" sz="1400" baseline="0" dirty="0" smtClean="0">
                          <a:solidFill>
                            <a:sysClr val="windowText" lastClr="000000"/>
                          </a:solidFill>
                        </a:rPr>
                        <a:t>Policy Analyst </a:t>
                      </a:r>
                    </a:p>
                    <a:p>
                      <a:r>
                        <a:rPr lang="en-CA" sz="1400" baseline="0" dirty="0" smtClean="0">
                          <a:solidFill>
                            <a:sysClr val="windowText" lastClr="000000"/>
                          </a:solidFill>
                        </a:rPr>
                        <a:t>Assembly of Manitoba Chiefs</a:t>
                      </a:r>
                    </a:p>
                    <a:p>
                      <a:r>
                        <a:rPr lang="en-CA" sz="1400" baseline="0" dirty="0" smtClean="0">
                          <a:solidFill>
                            <a:sysClr val="windowText" lastClr="000000"/>
                          </a:solidFill>
                          <a:hlinkClick r:id="rId5"/>
                        </a:rPr>
                        <a:t>jhart@manitobachiefs.com</a:t>
                      </a:r>
                      <a:endParaRPr lang="en-CA" sz="1400" baseline="0" dirty="0" smtClean="0">
                        <a:solidFill>
                          <a:sysClr val="windowText" lastClr="000000"/>
                        </a:solidFill>
                      </a:endParaRPr>
                    </a:p>
                    <a:p>
                      <a:r>
                        <a:rPr lang="en-CA" sz="1400" baseline="0" dirty="0" smtClean="0">
                          <a:solidFill>
                            <a:sysClr val="windowText" lastClr="000000"/>
                          </a:solidFill>
                        </a:rPr>
                        <a:t>(204) 987-8456</a:t>
                      </a:r>
                      <a:endParaRPr lang="en-CA" sz="1400" dirty="0">
                        <a:solidFill>
                          <a:sysClr val="windowText" lastClr="000000"/>
                        </a:solidFill>
                      </a:endParaRPr>
                    </a:p>
                  </a:txBody>
                  <a:tcPr>
                    <a:lnL>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3778296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438400"/>
            <a:ext cx="5562600" cy="3886200"/>
          </a:xfrm>
        </p:spPr>
        <p:txBody>
          <a:bodyPr>
            <a:noAutofit/>
          </a:bodyPr>
          <a:lstStyle/>
          <a:p>
            <a:pPr>
              <a:buFont typeface="Wingdings" pitchFamily="2" charset="2"/>
              <a:buChar char="q"/>
            </a:pPr>
            <a:r>
              <a:rPr lang="en-US" sz="1800" dirty="0" smtClean="0"/>
              <a:t>Final Report identifies the information on how to fully implement Jordan’s Principle in Manitoba. </a:t>
            </a:r>
            <a:endParaRPr lang="en-US" sz="1800" i="1" dirty="0" smtClean="0"/>
          </a:p>
          <a:p>
            <a:pPr>
              <a:buFont typeface="Wingdings" pitchFamily="2" charset="2"/>
              <a:buChar char="q"/>
            </a:pPr>
            <a:r>
              <a:rPr lang="en-US" sz="1800" dirty="0" smtClean="0"/>
              <a:t>Reviewed and approved by the AMC Executive Council of Chiefs on September 13, 2017.  It was shared with all Manitoba First Nations</a:t>
            </a:r>
            <a:r>
              <a:rPr lang="en-US" sz="1800" dirty="0"/>
              <a:t>, </a:t>
            </a:r>
            <a:r>
              <a:rPr lang="en-US" sz="1800" dirty="0" smtClean="0"/>
              <a:t>and the </a:t>
            </a:r>
            <a:r>
              <a:rPr lang="en-US" sz="1800" dirty="0"/>
              <a:t>First Nations who </a:t>
            </a:r>
            <a:r>
              <a:rPr lang="en-US" sz="1800" dirty="0" smtClean="0"/>
              <a:t>participated </a:t>
            </a:r>
            <a:r>
              <a:rPr lang="en-US" sz="1800" dirty="0"/>
              <a:t>in the engagement will receive their individual PATH from the engagement sessions. </a:t>
            </a:r>
            <a:endParaRPr lang="en-US" sz="1800" dirty="0" smtClean="0"/>
          </a:p>
          <a:p>
            <a:pPr>
              <a:buFont typeface="Wingdings" pitchFamily="2" charset="2"/>
              <a:buChar char="q"/>
            </a:pPr>
            <a:r>
              <a:rPr lang="en-US" sz="1800" dirty="0" smtClean="0"/>
              <a:t>Report was also provided to Health Canada (FNIHB) and INAC; which has now restructured as ISC.</a:t>
            </a:r>
          </a:p>
        </p:txBody>
      </p:sp>
      <p:sp>
        <p:nvSpPr>
          <p:cNvPr id="2" name="Title 1"/>
          <p:cNvSpPr>
            <a:spLocks noGrp="1"/>
          </p:cNvSpPr>
          <p:nvPr>
            <p:ph type="title"/>
          </p:nvPr>
        </p:nvSpPr>
        <p:spPr>
          <a:xfrm>
            <a:off x="457200" y="304800"/>
            <a:ext cx="8534400" cy="838200"/>
          </a:xfrm>
        </p:spPr>
        <p:txBody>
          <a:bodyPr>
            <a:normAutofit fontScale="90000"/>
          </a:bodyPr>
          <a:lstStyle/>
          <a:p>
            <a:r>
              <a:rPr lang="en-US" sz="2800" dirty="0" smtClean="0"/>
              <a:t>Keewaywin Engagement Manitoba First Nations </a:t>
            </a:r>
            <a:br>
              <a:rPr lang="en-US" sz="2800" dirty="0" smtClean="0"/>
            </a:br>
            <a:r>
              <a:rPr lang="en-US" sz="2800" dirty="0" smtClean="0"/>
              <a:t>Jordan’s Principle Implementation Final Report</a:t>
            </a:r>
            <a:endParaRPr lang="en-US" sz="2800" dirty="0"/>
          </a:p>
        </p:txBody>
      </p:sp>
      <p:pic>
        <p:nvPicPr>
          <p:cNvPr id="10" name="Picture 9" descr="Screen Shot 2017-10-17 at 10.01.28 P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19800" y="1445850"/>
            <a:ext cx="3124200" cy="4116750"/>
          </a:xfrm>
          <a:prstGeom prst="rect">
            <a:avLst/>
          </a:prstGeom>
        </p:spPr>
      </p:pic>
      <p:pic>
        <p:nvPicPr>
          <p:cNvPr id="11" name="Picture 10" descr="AMC Logo"/>
          <p:cNvPicPr/>
          <p:nvPr/>
        </p:nvPicPr>
        <p:blipFill>
          <a:blip r:embed="rId3" cstate="print"/>
          <a:srcRect/>
          <a:stretch>
            <a:fillRect/>
          </a:stretch>
        </p:blipFill>
        <p:spPr bwMode="auto">
          <a:xfrm>
            <a:off x="228600" y="5667375"/>
            <a:ext cx="733425" cy="1114425"/>
          </a:xfrm>
          <a:prstGeom prst="rect">
            <a:avLst/>
          </a:prstGeom>
          <a:noFill/>
        </p:spPr>
      </p:pic>
      <p:pic>
        <p:nvPicPr>
          <p:cNvPr id="12" name="Picture 11" descr="Screen Shot 2016-12-09 at 5.19.37 PM.png"/>
          <p:cNvPicPr>
            <a:picLocks noChangeAspect="1"/>
          </p:cNvPicPr>
          <p:nvPr/>
        </p:nvPicPr>
        <p:blipFill>
          <a:blip r:embed="rId4" cstate="print">
            <a:biLevel thresh="50000"/>
            <a:extLst>
              <a:ext uri="{28A0092B-C50C-407E-A947-70E740481C1C}">
                <a14:useLocalDpi xmlns:a14="http://schemas.microsoft.com/office/drawing/2010/main" val="0"/>
              </a:ext>
            </a:extLst>
          </a:blip>
          <a:stretch>
            <a:fillRect/>
          </a:stretch>
        </p:blipFill>
        <p:spPr>
          <a:xfrm>
            <a:off x="7928429" y="5715000"/>
            <a:ext cx="1215571" cy="1143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57110449"/>
              </p:ext>
            </p:extLst>
          </p:nvPr>
        </p:nvGraphicFramePr>
        <p:xfrm>
          <a:off x="228600" y="1524000"/>
          <a:ext cx="8686800" cy="4023360"/>
        </p:xfrm>
        <a:graphic>
          <a:graphicData uri="http://schemas.openxmlformats.org/drawingml/2006/table">
            <a:tbl>
              <a:tblPr firstRow="1" bandRow="1">
                <a:tableStyleId>{B301B821-A1FF-4177-AEE7-76D212191A09}</a:tableStyleId>
              </a:tblPr>
              <a:tblGrid>
                <a:gridCol w="2819400"/>
                <a:gridCol w="2895600"/>
                <a:gridCol w="2971800"/>
              </a:tblGrid>
              <a:tr h="137160">
                <a:tc>
                  <a:txBody>
                    <a:bodyPr/>
                    <a:lstStyle/>
                    <a:p>
                      <a:pPr>
                        <a:buFont typeface="Arial" pitchFamily="34" charset="0"/>
                        <a:buNone/>
                      </a:pPr>
                      <a:endParaRPr lang="en-US" sz="1600" b="0" dirty="0">
                        <a:solidFill>
                          <a:schemeClr val="tx1"/>
                        </a:solidFill>
                      </a:endParaRPr>
                    </a:p>
                  </a:txBody>
                  <a:tcPr/>
                </a:tc>
                <a:tc>
                  <a:txBody>
                    <a:bodyPr/>
                    <a:lstStyle/>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0" dirty="0" smtClean="0">
                          <a:solidFill>
                            <a:schemeClr val="tx1"/>
                          </a:solidFill>
                        </a:rPr>
                        <a:t> Education and training of First Nations citizens in fields of medicine and working with children with special needs.</a:t>
                      </a:r>
                    </a:p>
                    <a:p>
                      <a:pPr>
                        <a:buFont typeface="Arial" pitchFamily="34" charset="0"/>
                        <a:buChar char="•"/>
                      </a:pP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t> Creation of educational awareness campaign regarding challenges children with special needs face. </a:t>
                      </a:r>
                    </a:p>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t> Creation</a:t>
                      </a:r>
                      <a:r>
                        <a:rPr lang="en-US" sz="1600" baseline="0" dirty="0" smtClean="0"/>
                        <a:t> of Adult Day Program for First Nations children &amp; youth and adults; separate from one another on reserve.</a:t>
                      </a:r>
                      <a:endParaRPr lang="en-US" sz="1600" dirty="0" smtClean="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t> </a:t>
                      </a:r>
                      <a:r>
                        <a:rPr lang="en-CA" sz="1600" dirty="0" smtClean="0"/>
                        <a:t>Increasing accessibility in First Nations communities built environment’s and public spaces.</a:t>
                      </a: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t> Basic human rights provided to First Nations children and their families.</a:t>
                      </a:r>
                    </a:p>
                    <a:p>
                      <a:endParaRPr lang="en-US" sz="1600" dirty="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t> Establish</a:t>
                      </a:r>
                      <a:r>
                        <a:rPr lang="en-US" sz="1600" baseline="0" dirty="0" smtClean="0"/>
                        <a:t> Jordan’s Principle program, resource and medical center.</a:t>
                      </a:r>
                      <a:endParaRPr lang="en-US" sz="1600" dirty="0" smtClean="0"/>
                    </a:p>
                  </a:txBody>
                  <a:tcPr>
                    <a:solidFill>
                      <a:schemeClr val="accent1"/>
                    </a:solidFill>
                  </a:tcPr>
                </a:tc>
              </a:tr>
              <a:tr h="152400">
                <a:tc>
                  <a:txBody>
                    <a:bodyPr/>
                    <a:lstStyle/>
                    <a:p>
                      <a:pPr marL="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t> </a:t>
                      </a:r>
                      <a:r>
                        <a:rPr lang="en-CA" sz="1600" dirty="0" smtClean="0"/>
                        <a:t>Conduct research on programs and service delivery in First Nations;</a:t>
                      </a:r>
                      <a:r>
                        <a:rPr lang="en-CA" sz="1600" baseline="0" dirty="0" smtClean="0"/>
                        <a:t> examining </a:t>
                      </a:r>
                      <a:r>
                        <a:rPr lang="en-CA" sz="1600" dirty="0" smtClean="0"/>
                        <a:t>existing laws and policies.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4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t> </a:t>
                      </a:r>
                      <a:r>
                        <a:rPr lang="en-CA" sz="1600" dirty="0" smtClean="0"/>
                        <a:t>Draft a federal Jordan’s Principle Law and a framework for a Jordan’s Principle Law for First Nations; ensuring secure sustainable funding.</a:t>
                      </a:r>
                    </a:p>
                  </a:txBody>
                  <a:tcPr/>
                </a:tc>
                <a:tc>
                  <a:txBody>
                    <a:bodyPr/>
                    <a:lstStyle/>
                    <a:p>
                      <a:pPr marL="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t> Continued</a:t>
                      </a:r>
                      <a:r>
                        <a:rPr lang="en-US" sz="1600" baseline="0" dirty="0" smtClean="0"/>
                        <a:t> advocacy for supports &amp; program funding for First Nations adults living with disabilities as disabilities do not disappear once you are an adult.</a:t>
                      </a:r>
                      <a:endParaRPr lang="en-CA" sz="1500" dirty="0" smtClean="0"/>
                    </a:p>
                  </a:txBody>
                  <a:tcPr/>
                </a:tc>
              </a:tr>
            </a:tbl>
          </a:graphicData>
        </a:graphic>
      </p:graphicFrame>
      <p:sp>
        <p:nvSpPr>
          <p:cNvPr id="2" name="Title 1"/>
          <p:cNvSpPr>
            <a:spLocks noGrp="1"/>
          </p:cNvSpPr>
          <p:nvPr>
            <p:ph type="title"/>
          </p:nvPr>
        </p:nvSpPr>
        <p:spPr>
          <a:xfrm>
            <a:off x="304800" y="381000"/>
            <a:ext cx="8686800" cy="1371600"/>
          </a:xfrm>
        </p:spPr>
        <p:txBody>
          <a:bodyPr>
            <a:noAutofit/>
          </a:bodyPr>
          <a:lstStyle/>
          <a:p>
            <a:r>
              <a:rPr lang="en-US" sz="3000" dirty="0" smtClean="0"/>
              <a:t>Engagement Report recommendations</a:t>
            </a:r>
            <a:br>
              <a:rPr lang="en-US" sz="3000" dirty="0" smtClean="0"/>
            </a:br>
            <a:r>
              <a:rPr lang="en-US" sz="3000" dirty="0" smtClean="0"/>
              <a:t>Pertinent to Accessibility &amp; Advocacy for First Nations Persons living with Disabilities on Reserve</a:t>
            </a:r>
            <a:endParaRPr lang="en-US" sz="3000" dirty="0"/>
          </a:p>
        </p:txBody>
      </p:sp>
      <p:pic>
        <p:nvPicPr>
          <p:cNvPr id="6" name="Picture 5" descr="Screen Shot 2016-12-09 at 5.19.37 PM.png"/>
          <p:cNvPicPr>
            <a:picLocks noChangeAspect="1"/>
          </p:cNvPicPr>
          <p:nvPr/>
        </p:nvPicPr>
        <p:blipFill>
          <a:blip r:embed="rId2" cstate="print">
            <a:biLevel thresh="50000"/>
            <a:extLst>
              <a:ext uri="{28A0092B-C50C-407E-A947-70E740481C1C}">
                <a14:useLocalDpi xmlns:a14="http://schemas.microsoft.com/office/drawing/2010/main" val="0"/>
              </a:ext>
            </a:extLst>
          </a:blip>
          <a:stretch>
            <a:fillRect/>
          </a:stretch>
        </p:blipFill>
        <p:spPr>
          <a:xfrm>
            <a:off x="7928429" y="5715000"/>
            <a:ext cx="1215571" cy="1143000"/>
          </a:xfrm>
          <a:prstGeom prst="rect">
            <a:avLst/>
          </a:prstGeom>
        </p:spPr>
      </p:pic>
      <p:pic>
        <p:nvPicPr>
          <p:cNvPr id="7" name="Picture 6" descr="AMC Logo"/>
          <p:cNvPicPr/>
          <p:nvPr/>
        </p:nvPicPr>
        <p:blipFill>
          <a:blip r:embed="rId3" cstate="print"/>
          <a:srcRect/>
          <a:stretch>
            <a:fillRect/>
          </a:stretch>
        </p:blipFill>
        <p:spPr bwMode="auto">
          <a:xfrm>
            <a:off x="228600" y="5667375"/>
            <a:ext cx="733425" cy="11144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09800"/>
            <a:ext cx="8763000" cy="3429000"/>
          </a:xfrm>
        </p:spPr>
        <p:txBody>
          <a:bodyPr>
            <a:normAutofit fontScale="70000" lnSpcReduction="20000"/>
          </a:bodyPr>
          <a:lstStyle/>
          <a:p>
            <a:endParaRPr lang="en-US" dirty="0" smtClean="0"/>
          </a:p>
          <a:p>
            <a:r>
              <a:rPr lang="en-US" dirty="0" smtClean="0"/>
              <a:t>When </a:t>
            </a:r>
            <a:r>
              <a:rPr lang="en-US" dirty="0"/>
              <a:t>Jordan’s Principle reaches it full realization and service gaps no longer exist in First Nation communities; First Nation children, youth and their families who have previously had to leave their communities to access basic services will be able to relocate back to their First Nation to live among familiar faces, family and friends. </a:t>
            </a:r>
          </a:p>
          <a:p>
            <a:r>
              <a:rPr lang="en-US" dirty="0"/>
              <a:t>The AMC wants to ensure First Nations Persons living with disabilities are able to live fully accessible and barrier free lives while remaining an integral part of their First Nation communities through participation and engagement. </a:t>
            </a:r>
          </a:p>
          <a:p>
            <a:r>
              <a:rPr lang="en-US" dirty="0"/>
              <a:t>This can be achieved through advocacy for increased funding from the federal government with respect to operations and management to retrofit many of the aging existing infrastructure which at the time of their construction, were not built with accessible built environments in mind. </a:t>
            </a:r>
          </a:p>
          <a:p>
            <a:r>
              <a:rPr lang="en-US" dirty="0"/>
              <a:t>This would be in addition to advocacy for increased infrastructure budgets to accommodate the growing requirements of First Nation communities to accommodate fully accessible built environments. </a:t>
            </a:r>
            <a:endParaRPr lang="en-US" dirty="0" smtClean="0"/>
          </a:p>
          <a:p>
            <a:pPr marL="0" indent="0">
              <a:buNone/>
            </a:pPr>
            <a:endParaRPr lang="en-CA" dirty="0"/>
          </a:p>
          <a:p>
            <a:pPr marL="0" indent="0">
              <a:buNone/>
            </a:pPr>
            <a:endParaRPr lang="en-CA" dirty="0"/>
          </a:p>
        </p:txBody>
      </p:sp>
      <p:sp>
        <p:nvSpPr>
          <p:cNvPr id="3" name="Title 2"/>
          <p:cNvSpPr>
            <a:spLocks noGrp="1"/>
          </p:cNvSpPr>
          <p:nvPr>
            <p:ph type="title"/>
          </p:nvPr>
        </p:nvSpPr>
        <p:spPr>
          <a:xfrm>
            <a:off x="457200" y="228600"/>
            <a:ext cx="8229600" cy="1252728"/>
          </a:xfrm>
        </p:spPr>
        <p:txBody>
          <a:bodyPr>
            <a:normAutofit fontScale="90000"/>
          </a:bodyPr>
          <a:lstStyle/>
          <a:p>
            <a:r>
              <a:rPr lang="en-CA" dirty="0" smtClean="0"/>
              <a:t>Increasing Accessibility in First Nations Communities</a:t>
            </a:r>
            <a:endParaRPr lang="en-CA" dirty="0"/>
          </a:p>
        </p:txBody>
      </p:sp>
      <p:pic>
        <p:nvPicPr>
          <p:cNvPr id="4" name="Picture 3" descr="AMC Logo"/>
          <p:cNvPicPr/>
          <p:nvPr/>
        </p:nvPicPr>
        <p:blipFill>
          <a:blip r:embed="rId2" cstate="print"/>
          <a:srcRect/>
          <a:stretch>
            <a:fillRect/>
          </a:stretch>
        </p:blipFill>
        <p:spPr bwMode="auto">
          <a:xfrm>
            <a:off x="228600" y="5667375"/>
            <a:ext cx="733425" cy="1114425"/>
          </a:xfrm>
          <a:prstGeom prst="rect">
            <a:avLst/>
          </a:prstGeom>
          <a:noFill/>
        </p:spPr>
      </p:pic>
      <p:pic>
        <p:nvPicPr>
          <p:cNvPr id="5" name="Picture 4" descr="Screen Shot 2016-12-09 at 5.19.37 PM.png"/>
          <p:cNvPicPr>
            <a:picLocks noChangeAspect="1"/>
          </p:cNvPicPr>
          <p:nvPr/>
        </p:nvPicPr>
        <p:blipFill>
          <a:blip r:embed="rId3" cstate="print">
            <a:biLevel thresh="50000"/>
            <a:extLst>
              <a:ext uri="{28A0092B-C50C-407E-A947-70E740481C1C}">
                <a14:useLocalDpi xmlns:a14="http://schemas.microsoft.com/office/drawing/2010/main" val="0"/>
              </a:ext>
            </a:extLst>
          </a:blip>
          <a:stretch>
            <a:fillRect/>
          </a:stretch>
        </p:blipFill>
        <p:spPr>
          <a:xfrm>
            <a:off x="7928429" y="5715000"/>
            <a:ext cx="1215571" cy="1143000"/>
          </a:xfrm>
          <a:prstGeom prst="rect">
            <a:avLst/>
          </a:prstGeom>
        </p:spPr>
      </p:pic>
    </p:spTree>
    <p:extLst>
      <p:ext uri="{BB962C8B-B14F-4D97-AF65-F5344CB8AC3E}">
        <p14:creationId xmlns:p14="http://schemas.microsoft.com/office/powerpoint/2010/main" val="428259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514600"/>
            <a:ext cx="8763000" cy="3429000"/>
          </a:xfrm>
        </p:spPr>
        <p:txBody>
          <a:bodyPr>
            <a:normAutofit fontScale="70000" lnSpcReduction="20000"/>
          </a:bodyPr>
          <a:lstStyle/>
          <a:p>
            <a:pPr marL="0" indent="0">
              <a:buNone/>
            </a:pPr>
            <a:r>
              <a:rPr lang="en-US" sz="1800" dirty="0" smtClean="0"/>
              <a:t>The Assembly of Manitoba Chiefs has been working with the Manitoba League of Persons with Disabilities and the Manitoba First Nations Education Resource Centre Communications and Publications Department on this initiative.</a:t>
            </a:r>
          </a:p>
          <a:p>
            <a:pPr marL="0" indent="0">
              <a:buNone/>
            </a:pPr>
            <a:endParaRPr lang="en-US" sz="1800" dirty="0"/>
          </a:p>
          <a:p>
            <a:pPr marL="0" indent="0">
              <a:buNone/>
            </a:pPr>
            <a:r>
              <a:rPr lang="en-US" sz="1800" dirty="0" smtClean="0"/>
              <a:t>Proposed environmental </a:t>
            </a:r>
            <a:r>
              <a:rPr lang="en-US" sz="1800" dirty="0"/>
              <a:t>a</a:t>
            </a:r>
            <a:r>
              <a:rPr lang="en-US" sz="1800" dirty="0" smtClean="0"/>
              <a:t>ccessibility </a:t>
            </a:r>
            <a:r>
              <a:rPr lang="en-US" sz="1800" dirty="0"/>
              <a:t>s</a:t>
            </a:r>
            <a:r>
              <a:rPr lang="en-US" sz="1800" dirty="0" smtClean="0"/>
              <a:t>cans will involve shooting video footage in our First Nation Pilot Community of what is involved in an environmental accessibility scan and include instruction on how to facilitate environmental accessibility scans in each of the three phases described below. Video footage will be edited and published by the Manitoba First Nations Education Resource Centre with consultation provided by the Manitoba League of Persons with Disabilities. Additional resources pertaining to First Nations Persons living with Disabilities will also be included in the final DVD product which will be distributed as a resource to all Manitoba First Nations communities.</a:t>
            </a:r>
          </a:p>
          <a:p>
            <a:endParaRPr lang="en-US" sz="1800" dirty="0"/>
          </a:p>
          <a:p>
            <a:pPr marL="0" indent="0">
              <a:buNone/>
            </a:pPr>
            <a:r>
              <a:rPr lang="en-US" sz="1800" dirty="0" smtClean="0"/>
              <a:t>This project is a multi-year and will be broken down in three parts.</a:t>
            </a:r>
          </a:p>
          <a:p>
            <a:r>
              <a:rPr lang="en-US" sz="1800" dirty="0" smtClean="0"/>
              <a:t>The first phase will involve environmental accessibility scans of First Nations Schools. The rationale for deciding schools in the first phase was ideal as children and youth spend the majority of their times outside of their homes in </a:t>
            </a:r>
            <a:r>
              <a:rPr lang="en-US" sz="1800" dirty="0"/>
              <a:t>e</a:t>
            </a:r>
            <a:r>
              <a:rPr lang="en-US" sz="1800" dirty="0" smtClean="0"/>
              <a:t>ducation spaces during the school year. </a:t>
            </a:r>
          </a:p>
          <a:p>
            <a:r>
              <a:rPr lang="en-US" sz="1800" dirty="0" smtClean="0"/>
              <a:t>The second phase will involve environmental accessibility scans of First Nations primary public use buildings. These include but are not limited to administration offices, community halls, health centers and public parks and beaches.</a:t>
            </a:r>
          </a:p>
          <a:p>
            <a:r>
              <a:rPr lang="en-US" sz="1800" dirty="0" smtClean="0"/>
              <a:t>The third phase will involve environmental accessibility scans of First Nations private enterprises. These include First Nations local stores, financial institutions, restaurants and entertainment centers. </a:t>
            </a:r>
          </a:p>
          <a:p>
            <a:pPr marL="0" indent="0">
              <a:buNone/>
            </a:pPr>
            <a:endParaRPr lang="en-CA" dirty="0"/>
          </a:p>
          <a:p>
            <a:pPr marL="0" indent="0">
              <a:buNone/>
            </a:pPr>
            <a:endParaRPr lang="en-CA" dirty="0"/>
          </a:p>
        </p:txBody>
      </p:sp>
      <p:sp>
        <p:nvSpPr>
          <p:cNvPr id="3" name="Title 2"/>
          <p:cNvSpPr>
            <a:spLocks noGrp="1"/>
          </p:cNvSpPr>
          <p:nvPr>
            <p:ph type="title"/>
          </p:nvPr>
        </p:nvSpPr>
        <p:spPr>
          <a:xfrm>
            <a:off x="457200" y="228600"/>
            <a:ext cx="8229600" cy="1252728"/>
          </a:xfrm>
        </p:spPr>
        <p:txBody>
          <a:bodyPr>
            <a:normAutofit fontScale="90000"/>
          </a:bodyPr>
          <a:lstStyle/>
          <a:p>
            <a:r>
              <a:rPr lang="en-CA" dirty="0" smtClean="0"/>
              <a:t>Increasing Accessibility in First Nations Communities</a:t>
            </a:r>
            <a:endParaRPr lang="en-CA" dirty="0"/>
          </a:p>
        </p:txBody>
      </p:sp>
      <p:pic>
        <p:nvPicPr>
          <p:cNvPr id="4" name="Picture 3" descr="AMC Logo"/>
          <p:cNvPicPr/>
          <p:nvPr/>
        </p:nvPicPr>
        <p:blipFill>
          <a:blip r:embed="rId2" cstate="print"/>
          <a:srcRect/>
          <a:stretch>
            <a:fillRect/>
          </a:stretch>
        </p:blipFill>
        <p:spPr bwMode="auto">
          <a:xfrm>
            <a:off x="228600" y="5667375"/>
            <a:ext cx="733425" cy="1114425"/>
          </a:xfrm>
          <a:prstGeom prst="rect">
            <a:avLst/>
          </a:prstGeom>
          <a:noFill/>
        </p:spPr>
      </p:pic>
      <p:pic>
        <p:nvPicPr>
          <p:cNvPr id="5" name="Picture 4" descr="Screen Shot 2016-12-09 at 5.19.37 PM.png"/>
          <p:cNvPicPr>
            <a:picLocks noChangeAspect="1"/>
          </p:cNvPicPr>
          <p:nvPr/>
        </p:nvPicPr>
        <p:blipFill>
          <a:blip r:embed="rId3" cstate="print">
            <a:biLevel thresh="50000"/>
            <a:extLst>
              <a:ext uri="{28A0092B-C50C-407E-A947-70E740481C1C}">
                <a14:useLocalDpi xmlns:a14="http://schemas.microsoft.com/office/drawing/2010/main" val="0"/>
              </a:ext>
            </a:extLst>
          </a:blip>
          <a:stretch>
            <a:fillRect/>
          </a:stretch>
        </p:blipFill>
        <p:spPr>
          <a:xfrm>
            <a:off x="7928429" y="5715000"/>
            <a:ext cx="1215571" cy="1143000"/>
          </a:xfrm>
          <a:prstGeom prst="rect">
            <a:avLst/>
          </a:prstGeom>
        </p:spPr>
      </p:pic>
    </p:spTree>
    <p:extLst>
      <p:ext uri="{BB962C8B-B14F-4D97-AF65-F5344CB8AC3E}">
        <p14:creationId xmlns:p14="http://schemas.microsoft.com/office/powerpoint/2010/main" val="4074520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438400"/>
            <a:ext cx="8686800" cy="3603096"/>
          </a:xfrm>
        </p:spPr>
        <p:txBody>
          <a:bodyPr>
            <a:noAutofit/>
          </a:bodyPr>
          <a:lstStyle/>
          <a:p>
            <a:pPr marL="0" indent="0">
              <a:buNone/>
            </a:pPr>
            <a:r>
              <a:rPr lang="en-CA" sz="1550" dirty="0" smtClean="0"/>
              <a:t>Accessibility for First Nations Persons living with disabilities does not merely refer to domestic spaces. In many cases, First Nations Persons living with disabilities, especially those with mobility impairments, often find themselves trapped inside their homes due to inaccessible built environments, transportation and public spaces.</a:t>
            </a:r>
          </a:p>
          <a:p>
            <a:pPr marL="0" indent="0">
              <a:buNone/>
            </a:pPr>
            <a:endParaRPr lang="en-CA" sz="500" dirty="0" smtClean="0"/>
          </a:p>
          <a:p>
            <a:pPr marL="0" indent="0">
              <a:buNone/>
            </a:pPr>
            <a:r>
              <a:rPr lang="en-CA" sz="1550" dirty="0" smtClean="0"/>
              <a:t>Frequently, this is because the spaces external to their homes do not cater to their mobility requirements. The causes of their struggles range from cracked and often no paved roads and walkways; obstacle-ridden thoroughfares, the absence of ramps for wheelchair users, to inaccessible transport. </a:t>
            </a:r>
          </a:p>
          <a:p>
            <a:pPr marL="0" indent="0">
              <a:buNone/>
            </a:pPr>
            <a:endParaRPr lang="en-CA" sz="500" dirty="0" smtClean="0"/>
          </a:p>
          <a:p>
            <a:pPr marL="0" indent="0">
              <a:buNone/>
            </a:pPr>
            <a:r>
              <a:rPr lang="en-CA" sz="1550" dirty="0" smtClean="0"/>
              <a:t>These  barriers exclude people with impairments from the integral social fabric of First Nation communities. Furthermore, these physical barriers in public places effectively reinforce the negative social view that First Nations Persons living with disabilities are a minority and a burden on their families.</a:t>
            </a:r>
            <a:endParaRPr lang="en-CA" sz="1550" dirty="0"/>
          </a:p>
        </p:txBody>
      </p:sp>
      <p:sp>
        <p:nvSpPr>
          <p:cNvPr id="3" name="Title 2"/>
          <p:cNvSpPr>
            <a:spLocks noGrp="1"/>
          </p:cNvSpPr>
          <p:nvPr>
            <p:ph type="title"/>
          </p:nvPr>
        </p:nvSpPr>
        <p:spPr/>
        <p:txBody>
          <a:bodyPr/>
          <a:lstStyle/>
          <a:p>
            <a:r>
              <a:rPr lang="en-CA" dirty="0" smtClean="0"/>
              <a:t>What is Accessibility?</a:t>
            </a:r>
            <a:endParaRPr lang="en-CA" dirty="0"/>
          </a:p>
        </p:txBody>
      </p:sp>
      <p:pic>
        <p:nvPicPr>
          <p:cNvPr id="4" name="Picture 3" descr="AMC Logo"/>
          <p:cNvPicPr/>
          <p:nvPr/>
        </p:nvPicPr>
        <p:blipFill>
          <a:blip r:embed="rId2" cstate="print"/>
          <a:srcRect/>
          <a:stretch>
            <a:fillRect/>
          </a:stretch>
        </p:blipFill>
        <p:spPr bwMode="auto">
          <a:xfrm>
            <a:off x="228600" y="5667375"/>
            <a:ext cx="733425" cy="1114425"/>
          </a:xfrm>
          <a:prstGeom prst="rect">
            <a:avLst/>
          </a:prstGeom>
          <a:noFill/>
        </p:spPr>
      </p:pic>
      <p:pic>
        <p:nvPicPr>
          <p:cNvPr id="5" name="Picture 4" descr="Screen Shot 2016-12-09 at 5.19.37 PM.png"/>
          <p:cNvPicPr>
            <a:picLocks noChangeAspect="1"/>
          </p:cNvPicPr>
          <p:nvPr/>
        </p:nvPicPr>
        <p:blipFill>
          <a:blip r:embed="rId3" cstate="print">
            <a:biLevel thresh="50000"/>
            <a:extLst>
              <a:ext uri="{28A0092B-C50C-407E-A947-70E740481C1C}">
                <a14:useLocalDpi xmlns:a14="http://schemas.microsoft.com/office/drawing/2010/main" val="0"/>
              </a:ext>
            </a:extLst>
          </a:blip>
          <a:stretch>
            <a:fillRect/>
          </a:stretch>
        </p:blipFill>
        <p:spPr>
          <a:xfrm>
            <a:off x="7928429" y="5715000"/>
            <a:ext cx="1215571" cy="1143000"/>
          </a:xfrm>
          <a:prstGeom prst="rect">
            <a:avLst/>
          </a:prstGeom>
        </p:spPr>
      </p:pic>
    </p:spTree>
    <p:extLst>
      <p:ext uri="{BB962C8B-B14F-4D97-AF65-F5344CB8AC3E}">
        <p14:creationId xmlns:p14="http://schemas.microsoft.com/office/powerpoint/2010/main" val="1116104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438400"/>
            <a:ext cx="8763000" cy="4114800"/>
          </a:xfrm>
        </p:spPr>
        <p:txBody>
          <a:bodyPr>
            <a:noAutofit/>
          </a:bodyPr>
          <a:lstStyle/>
          <a:p>
            <a:r>
              <a:rPr lang="en-US" sz="1400" dirty="0" smtClean="0"/>
              <a:t>Derek </a:t>
            </a:r>
            <a:r>
              <a:rPr lang="en-US" sz="1400" dirty="0"/>
              <a:t>had long been interested in doing some sort of volunteer work, and when he heard </a:t>
            </a:r>
            <a:r>
              <a:rPr lang="en-US" sz="1400" dirty="0" smtClean="0"/>
              <a:t>that an organization external to his First Nation community </a:t>
            </a:r>
            <a:r>
              <a:rPr lang="en-US" sz="1400" dirty="0"/>
              <a:t>was bringing in a </a:t>
            </a:r>
            <a:r>
              <a:rPr lang="en-US" sz="1400" dirty="0" smtClean="0"/>
              <a:t>speaker </a:t>
            </a:r>
            <a:r>
              <a:rPr lang="en-US" sz="1400" dirty="0"/>
              <a:t>to </a:t>
            </a:r>
            <a:r>
              <a:rPr lang="en-US" sz="1400" dirty="0" smtClean="0"/>
              <a:t>present on Increasing volunteerism in First Nation communities, </a:t>
            </a:r>
            <a:r>
              <a:rPr lang="en-US" sz="1400" dirty="0"/>
              <a:t>he was really excited about going. But when he went to the </a:t>
            </a:r>
            <a:r>
              <a:rPr lang="en-US" sz="1400" dirty="0" smtClean="0"/>
              <a:t>presentation, </a:t>
            </a:r>
            <a:r>
              <a:rPr lang="en-US" sz="1400" dirty="0"/>
              <a:t>no sign language interpreter was present. Annoyed that such a large event didn't make it possible for him to enjoy the </a:t>
            </a:r>
            <a:r>
              <a:rPr lang="en-US" sz="1400" dirty="0" smtClean="0"/>
              <a:t>presentation, Derek </a:t>
            </a:r>
            <a:r>
              <a:rPr lang="en-US" sz="1400" dirty="0"/>
              <a:t>left before applications and brochures on volunteering were handed out</a:t>
            </a:r>
            <a:r>
              <a:rPr lang="en-US" sz="1400" dirty="0" smtClean="0"/>
              <a:t>.</a:t>
            </a:r>
            <a:endParaRPr lang="en-US" sz="1400" dirty="0"/>
          </a:p>
          <a:p>
            <a:r>
              <a:rPr lang="en-US" sz="1400" dirty="0" smtClean="0"/>
              <a:t>Sage </a:t>
            </a:r>
            <a:r>
              <a:rPr lang="en-US" sz="1400" dirty="0"/>
              <a:t>wanted her son </a:t>
            </a:r>
            <a:r>
              <a:rPr lang="en-US" sz="1400" dirty="0" smtClean="0"/>
              <a:t>Jordan </a:t>
            </a:r>
            <a:r>
              <a:rPr lang="en-US" sz="1400" dirty="0"/>
              <a:t>to get involved with </a:t>
            </a:r>
            <a:r>
              <a:rPr lang="en-US" sz="1400" dirty="0" smtClean="0"/>
              <a:t>their local First Nations </a:t>
            </a:r>
            <a:r>
              <a:rPr lang="en-US" sz="1400" dirty="0"/>
              <a:t>afterschool tutoring program. Transportation was provided for students in the program, but none of the buses used to take students to and from the tutoring site were wheelchair-accessible. While </a:t>
            </a:r>
            <a:r>
              <a:rPr lang="en-US" sz="1400" dirty="0" smtClean="0"/>
              <a:t>Jordan </a:t>
            </a:r>
            <a:r>
              <a:rPr lang="en-US" sz="1400" dirty="0"/>
              <a:t>really could have used the help in his math classes, he was unable to participate in the program</a:t>
            </a:r>
            <a:r>
              <a:rPr lang="en-US" sz="1400" dirty="0" smtClean="0"/>
              <a:t>.</a:t>
            </a:r>
            <a:endParaRPr lang="en-US" sz="1400" dirty="0"/>
          </a:p>
          <a:p>
            <a:r>
              <a:rPr lang="en-US" sz="1400" dirty="0"/>
              <a:t>When </a:t>
            </a:r>
            <a:r>
              <a:rPr lang="en-US" sz="1400" dirty="0" smtClean="0"/>
              <a:t>John Paul's </a:t>
            </a:r>
            <a:r>
              <a:rPr lang="en-US" sz="1400" dirty="0"/>
              <a:t>wife died, he started attending a local support group for people who had lost loved ones. The support group facilitator always gave out lots of articles and other clippings that the other support group members said were very helpful, but </a:t>
            </a:r>
            <a:r>
              <a:rPr lang="en-US" sz="1400" dirty="0" smtClean="0"/>
              <a:t>John Paul </a:t>
            </a:r>
            <a:r>
              <a:rPr lang="en-US" sz="1400" dirty="0"/>
              <a:t>was unable to use them because he had a visual impairment, and the facilitator never made any copies available in large type. Discouraged, he stopped attending the support group.</a:t>
            </a:r>
          </a:p>
        </p:txBody>
      </p:sp>
      <p:sp>
        <p:nvSpPr>
          <p:cNvPr id="3" name="Title 2"/>
          <p:cNvSpPr>
            <a:spLocks noGrp="1"/>
          </p:cNvSpPr>
          <p:nvPr>
            <p:ph type="title"/>
          </p:nvPr>
        </p:nvSpPr>
        <p:spPr/>
        <p:txBody>
          <a:bodyPr>
            <a:normAutofit fontScale="90000"/>
          </a:bodyPr>
          <a:lstStyle/>
          <a:p>
            <a:r>
              <a:rPr lang="en-CA" dirty="0" smtClean="0"/>
              <a:t>Accessibility issues can take many</a:t>
            </a:r>
            <a:br>
              <a:rPr lang="en-CA" dirty="0" smtClean="0"/>
            </a:br>
            <a:r>
              <a:rPr lang="en-CA" dirty="0" smtClean="0"/>
              <a:t>forms in First Nations; for example:</a:t>
            </a:r>
            <a:endParaRPr lang="en-CA" dirty="0"/>
          </a:p>
        </p:txBody>
      </p:sp>
      <p:pic>
        <p:nvPicPr>
          <p:cNvPr id="4" name="Picture 3" descr="AMC Logo"/>
          <p:cNvPicPr/>
          <p:nvPr/>
        </p:nvPicPr>
        <p:blipFill>
          <a:blip r:embed="rId2" cstate="print"/>
          <a:srcRect/>
          <a:stretch>
            <a:fillRect/>
          </a:stretch>
        </p:blipFill>
        <p:spPr bwMode="auto">
          <a:xfrm>
            <a:off x="228600" y="5667375"/>
            <a:ext cx="733425" cy="1114425"/>
          </a:xfrm>
          <a:prstGeom prst="rect">
            <a:avLst/>
          </a:prstGeom>
          <a:noFill/>
        </p:spPr>
      </p:pic>
      <p:pic>
        <p:nvPicPr>
          <p:cNvPr id="5" name="Picture 4" descr="Screen Shot 2016-12-09 at 5.19.37 PM.png"/>
          <p:cNvPicPr>
            <a:picLocks noChangeAspect="1"/>
          </p:cNvPicPr>
          <p:nvPr/>
        </p:nvPicPr>
        <p:blipFill>
          <a:blip r:embed="rId3" cstate="print">
            <a:biLevel thresh="50000"/>
            <a:extLst>
              <a:ext uri="{28A0092B-C50C-407E-A947-70E740481C1C}">
                <a14:useLocalDpi xmlns:a14="http://schemas.microsoft.com/office/drawing/2010/main" val="0"/>
              </a:ext>
            </a:extLst>
          </a:blip>
          <a:stretch>
            <a:fillRect/>
          </a:stretch>
        </p:blipFill>
        <p:spPr>
          <a:xfrm>
            <a:off x="7928429" y="5715000"/>
            <a:ext cx="1215571" cy="1143000"/>
          </a:xfrm>
          <a:prstGeom prst="rect">
            <a:avLst/>
          </a:prstGeom>
        </p:spPr>
      </p:pic>
    </p:spTree>
    <p:extLst>
      <p:ext uri="{BB962C8B-B14F-4D97-AF65-F5344CB8AC3E}">
        <p14:creationId xmlns:p14="http://schemas.microsoft.com/office/powerpoint/2010/main" val="3576234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569104"/>
            <a:ext cx="8686800" cy="3450696"/>
          </a:xfrm>
        </p:spPr>
        <p:txBody>
          <a:bodyPr>
            <a:normAutofit fontScale="92500" lnSpcReduction="10000"/>
          </a:bodyPr>
          <a:lstStyle/>
          <a:p>
            <a:r>
              <a:rPr lang="en-US" sz="1700" dirty="0"/>
              <a:t>Increasing access means creating an environment that can be used by all people, including those who have disabilities. </a:t>
            </a:r>
            <a:endParaRPr lang="en-US" sz="1700" dirty="0" smtClean="0"/>
          </a:p>
          <a:p>
            <a:r>
              <a:rPr lang="en-US" sz="1700" dirty="0" smtClean="0"/>
              <a:t>When </a:t>
            </a:r>
            <a:r>
              <a:rPr lang="en-US" sz="1700" dirty="0"/>
              <a:t>we talk about accessibility, people often assume we mean making a building or other space accessible to wheelchair use and don't think beyond that. </a:t>
            </a:r>
            <a:endParaRPr lang="en-US" sz="1700" dirty="0" smtClean="0"/>
          </a:p>
          <a:p>
            <a:r>
              <a:rPr lang="en-US" sz="1700" dirty="0" smtClean="0"/>
              <a:t>True </a:t>
            </a:r>
            <a:r>
              <a:rPr lang="en-US" sz="1700" dirty="0"/>
              <a:t>accessibility, however, means giving thought to many different types of disabilities and how you can change things within your organization or initiative to make the people who have them feel welcome--not just the physical structure of your office or meeting spaces, but the attitudes and communication styles of people within your organization or initiative</a:t>
            </a:r>
            <a:r>
              <a:rPr lang="en-US" sz="1700" dirty="0" smtClean="0"/>
              <a:t>.</a:t>
            </a:r>
          </a:p>
          <a:p>
            <a:r>
              <a:rPr lang="en-US" sz="1700" dirty="0"/>
              <a:t>So when we talk about increasing access, we mean doing it by:</a:t>
            </a:r>
          </a:p>
          <a:p>
            <a:pPr lvl="1"/>
            <a:r>
              <a:rPr lang="en-US" sz="1700" dirty="0"/>
              <a:t>Changing attitudes within our </a:t>
            </a:r>
            <a:r>
              <a:rPr lang="en-US" sz="1700" dirty="0" smtClean="0"/>
              <a:t>First Nation </a:t>
            </a:r>
            <a:r>
              <a:rPr lang="en-US" sz="1700" dirty="0"/>
              <a:t>or </a:t>
            </a:r>
            <a:r>
              <a:rPr lang="en-US" sz="1700" dirty="0" smtClean="0"/>
              <a:t>First Nation Organizations;</a:t>
            </a:r>
            <a:endParaRPr lang="en-US" sz="1700" dirty="0"/>
          </a:p>
          <a:p>
            <a:pPr lvl="1"/>
            <a:r>
              <a:rPr lang="en-US" sz="1700" dirty="0"/>
              <a:t>Changing the way we communicate with others, and</a:t>
            </a:r>
          </a:p>
          <a:p>
            <a:pPr lvl="1"/>
            <a:r>
              <a:rPr lang="en-US" sz="1700" dirty="0"/>
              <a:t>Changing physical things, such as the structure of the spaces we use and the formats in which we present information.</a:t>
            </a:r>
          </a:p>
          <a:p>
            <a:endParaRPr lang="en-US" sz="1900" dirty="0" smtClean="0"/>
          </a:p>
          <a:p>
            <a:pPr lvl="1"/>
            <a:endParaRPr lang="en-CA" dirty="0"/>
          </a:p>
        </p:txBody>
      </p:sp>
      <p:sp>
        <p:nvSpPr>
          <p:cNvPr id="3" name="Title 2"/>
          <p:cNvSpPr>
            <a:spLocks noGrp="1"/>
          </p:cNvSpPr>
          <p:nvPr>
            <p:ph type="title"/>
          </p:nvPr>
        </p:nvSpPr>
        <p:spPr/>
        <p:txBody>
          <a:bodyPr>
            <a:normAutofit fontScale="90000"/>
          </a:bodyPr>
          <a:lstStyle/>
          <a:p>
            <a:r>
              <a:rPr lang="en-CA" dirty="0" smtClean="0"/>
              <a:t>How do we increase Accessibility</a:t>
            </a:r>
            <a:br>
              <a:rPr lang="en-CA" dirty="0" smtClean="0"/>
            </a:br>
            <a:r>
              <a:rPr lang="en-CA" dirty="0" smtClean="0"/>
              <a:t>in First Nation communities?</a:t>
            </a:r>
            <a:endParaRPr lang="en-CA" dirty="0"/>
          </a:p>
        </p:txBody>
      </p:sp>
      <p:pic>
        <p:nvPicPr>
          <p:cNvPr id="4" name="Picture 3" descr="AMC Logo"/>
          <p:cNvPicPr/>
          <p:nvPr/>
        </p:nvPicPr>
        <p:blipFill>
          <a:blip r:embed="rId2" cstate="print"/>
          <a:srcRect/>
          <a:stretch>
            <a:fillRect/>
          </a:stretch>
        </p:blipFill>
        <p:spPr bwMode="auto">
          <a:xfrm>
            <a:off x="228600" y="5667375"/>
            <a:ext cx="733425" cy="1114425"/>
          </a:xfrm>
          <a:prstGeom prst="rect">
            <a:avLst/>
          </a:prstGeom>
          <a:noFill/>
        </p:spPr>
      </p:pic>
      <p:pic>
        <p:nvPicPr>
          <p:cNvPr id="5" name="Picture 4" descr="Screen Shot 2016-12-09 at 5.19.37 PM.png"/>
          <p:cNvPicPr>
            <a:picLocks noChangeAspect="1"/>
          </p:cNvPicPr>
          <p:nvPr/>
        </p:nvPicPr>
        <p:blipFill>
          <a:blip r:embed="rId3" cstate="print">
            <a:biLevel thresh="50000"/>
            <a:extLst>
              <a:ext uri="{28A0092B-C50C-407E-A947-70E740481C1C}">
                <a14:useLocalDpi xmlns:a14="http://schemas.microsoft.com/office/drawing/2010/main" val="0"/>
              </a:ext>
            </a:extLst>
          </a:blip>
          <a:stretch>
            <a:fillRect/>
          </a:stretch>
        </p:blipFill>
        <p:spPr>
          <a:xfrm>
            <a:off x="7928429" y="5715000"/>
            <a:ext cx="1215571" cy="1143000"/>
          </a:xfrm>
          <a:prstGeom prst="rect">
            <a:avLst/>
          </a:prstGeom>
        </p:spPr>
      </p:pic>
    </p:spTree>
    <p:extLst>
      <p:ext uri="{BB962C8B-B14F-4D97-AF65-F5344CB8AC3E}">
        <p14:creationId xmlns:p14="http://schemas.microsoft.com/office/powerpoint/2010/main" val="42437797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JhengHei"/>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ajorFont>
      <a:minorFont>
        <a:latin typeface="Calibri"/>
        <a:ea typeface=""/>
        <a:cs typeface=""/>
        <a:font script="Grek" typeface=""/>
        <a:font script="Cyrl" typeface=""/>
        <a:font script="Jpan" typeface="ＭＳ Ｐゴシック"/>
        <a:font script="Hang" typeface="맑은 고딕"/>
        <a:font script="Hans" typeface="宋体"/>
        <a:font script="Hant" typeface="PMingLiu"/>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inorFont>
    </a:fontScheme>
    <a:fmtScheme name="Office">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shade val="50000"/>
                <a:satMod val="145000"/>
              </a:schemeClr>
            </a:gs>
            <a:gs pos="40000">
              <a:schemeClr val="phClr">
                <a:shade val="70000"/>
                <a:satMod val="145000"/>
              </a:schemeClr>
            </a:gs>
            <a:gs pos="100000">
              <a:schemeClr val="phClr">
                <a:tint val="85000"/>
                <a:satMod val="15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JhengHei"/>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ajorFont>
      <a:minorFont>
        <a:latin typeface="Calibri"/>
        <a:ea typeface=""/>
        <a:cs typeface=""/>
        <a:font script="Grek" typeface=""/>
        <a:font script="Cyrl" typeface=""/>
        <a:font script="Jpan" typeface="ＭＳ Ｐゴシック"/>
        <a:font script="Hang" typeface="맑은 고딕"/>
        <a:font script="Hans" typeface="宋体"/>
        <a:font script="Hant" typeface="PMingLiu"/>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inorFont>
    </a:fontScheme>
    <a:fmtScheme name="Office">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shade val="50000"/>
                <a:satMod val="145000"/>
              </a:schemeClr>
            </a:gs>
            <a:gs pos="40000">
              <a:schemeClr val="phClr">
                <a:shade val="70000"/>
                <a:satMod val="145000"/>
              </a:schemeClr>
            </a:gs>
            <a:gs pos="100000">
              <a:schemeClr val="phClr">
                <a:tint val="85000"/>
                <a:satMod val="15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30EB353-B075-4294-95C2-1EC6FDA8EAE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Waveform</Template>
  <TotalTime>0</TotalTime>
  <Words>3201</Words>
  <Application>Microsoft Office PowerPoint</Application>
  <PresentationFormat>On-screen Show (4:3)</PresentationFormat>
  <Paragraphs>139</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Waveform</vt:lpstr>
      <vt:lpstr>PowerPoint Presentation</vt:lpstr>
      <vt:lpstr>PowerPoint Presentation</vt:lpstr>
      <vt:lpstr>Keewaywin Engagement Manitoba First Nations  Jordan’s Principle Implementation Final Report</vt:lpstr>
      <vt:lpstr>Engagement Report recommendations Pertinent to Accessibility &amp; Advocacy for First Nations Persons living with Disabilities on Reserve</vt:lpstr>
      <vt:lpstr>Increasing Accessibility in First Nations Communities</vt:lpstr>
      <vt:lpstr>Increasing Accessibility in First Nations Communities</vt:lpstr>
      <vt:lpstr>What is Accessibility?</vt:lpstr>
      <vt:lpstr>Accessibility issues can take many forms in First Nations; for example:</vt:lpstr>
      <vt:lpstr>How do we increase Accessibility in First Nation communities?</vt:lpstr>
      <vt:lpstr>Why should you make your First Nation more accessible? </vt:lpstr>
      <vt:lpstr>When should you make your First Nation or First Nation Organizations more Accessible?</vt:lpstr>
      <vt:lpstr>How do you go about  increasing accessibility? 1/2</vt:lpstr>
      <vt:lpstr>How do you go about  increasing accessibility? 2/2</vt:lpstr>
      <vt:lpstr>Change the way you communicate with regard to disabilities</vt:lpstr>
      <vt:lpstr>Changing the built environment of the spaces we use in First Nation Communities</vt:lpstr>
      <vt:lpstr>Changing the way we make community events more accessible in First Nations</vt:lpstr>
      <vt:lpstr>Basic Logistics for making community events more accessible in First Nations</vt:lpstr>
      <vt:lpstr>Alternative formats for information</vt:lpstr>
      <vt:lpstr>Alternative formats for information</vt:lpstr>
      <vt:lpstr>In 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2017-07-11T16:19:50Z</dcterms:created>
  <dcterms:modified xsi:type="dcterms:W3CDTF">2018-09-13T13:44:15Z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TC100851999990</vt:lpwstr>
  </property>
</Properties>
</file>