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88" r:id="rId2"/>
    <p:sldId id="267" r:id="rId3"/>
    <p:sldId id="299" r:id="rId4"/>
    <p:sldId id="301" r:id="rId5"/>
    <p:sldId id="305" r:id="rId6"/>
    <p:sldId id="302" r:id="rId7"/>
    <p:sldId id="297" r:id="rId8"/>
    <p:sldId id="298" r:id="rId9"/>
    <p:sldId id="347" r:id="rId10"/>
    <p:sldId id="350" r:id="rId11"/>
    <p:sldId id="307" r:id="rId12"/>
    <p:sldId id="346" r:id="rId13"/>
    <p:sldId id="384" r:id="rId14"/>
    <p:sldId id="309" r:id="rId15"/>
    <p:sldId id="361" r:id="rId16"/>
    <p:sldId id="383" r:id="rId17"/>
    <p:sldId id="308"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ndy Blackstock" initials="C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09"/>
    <p:restoredTop sz="92943"/>
  </p:normalViewPr>
  <p:slideViewPr>
    <p:cSldViewPr snapToGrid="0" snapToObjects="1">
      <p:cViewPr varScale="1">
        <p:scale>
          <a:sx n="121" d="100"/>
          <a:sy n="121" d="100"/>
        </p:scale>
        <p:origin x="1040" y="184"/>
      </p:cViewPr>
      <p:guideLst/>
    </p:cSldViewPr>
  </p:slideViewPr>
  <p:notesTextViewPr>
    <p:cViewPr>
      <p:scale>
        <a:sx n="1" d="1"/>
        <a:sy n="1" d="1"/>
      </p:scale>
      <p:origin x="0" y="0"/>
    </p:cViewPr>
  </p:notesTextViewPr>
  <p:sorterViewPr>
    <p:cViewPr varScale="1">
      <p:scale>
        <a:sx n="1" d="1"/>
        <a:sy n="1" d="1"/>
      </p:scale>
      <p:origin x="0" y="-16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G"/></Relationships>
</file>

<file path=ppt/diagrams/colors1.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F6D884-4D2F-4410-91AC-49DEB46E3ECF}" type="doc">
      <dgm:prSet loTypeId="urn:microsoft.com/office/officeart/2016/7/layout/LinearBlockProcessNumbered" loCatId="process" qsTypeId="urn:microsoft.com/office/officeart/2005/8/quickstyle/simple1" qsCatId="simple" csTypeId="urn:microsoft.com/office/officeart/2005/8/colors/ColorSchemeForSuggestions" csCatId="other" phldr="1"/>
      <dgm:spPr/>
      <dgm:t>
        <a:bodyPr/>
        <a:lstStyle/>
        <a:p>
          <a:endParaRPr lang="en-US"/>
        </a:p>
      </dgm:t>
    </dgm:pt>
    <dgm:pt modelId="{16D9A513-C4E3-40EB-B4A8-CABB1033567E}">
      <dgm:prSet custT="1"/>
      <dgm:spPr/>
      <dgm:t>
        <a:bodyPr/>
        <a:lstStyle/>
        <a:p>
          <a:r>
            <a:rPr lang="en-CA" sz="2000" dirty="0"/>
            <a:t>Jordan’s Principle applies to ALL First Nations children on and off reserve</a:t>
          </a:r>
          <a:endParaRPr lang="en-US" sz="2000" dirty="0"/>
        </a:p>
      </dgm:t>
    </dgm:pt>
    <dgm:pt modelId="{8B2669BA-358B-487C-AB98-7256CA819447}" type="parTrans" cxnId="{770AD182-7F4F-4339-8183-C8BC3A0F8F8D}">
      <dgm:prSet/>
      <dgm:spPr/>
      <dgm:t>
        <a:bodyPr/>
        <a:lstStyle/>
        <a:p>
          <a:endParaRPr lang="en-US"/>
        </a:p>
      </dgm:t>
    </dgm:pt>
    <dgm:pt modelId="{6A8E7DE3-5B0A-45AA-8BBD-0F04D15C3346}" type="sibTrans" cxnId="{770AD182-7F4F-4339-8183-C8BC3A0F8F8D}">
      <dgm:prSet phldrT="01" phldr="0"/>
      <dgm:spPr/>
      <dgm:t>
        <a:bodyPr/>
        <a:lstStyle/>
        <a:p>
          <a:r>
            <a:rPr lang="en-US"/>
            <a:t>01</a:t>
          </a:r>
        </a:p>
      </dgm:t>
    </dgm:pt>
    <dgm:pt modelId="{A2CF71A4-996A-48B7-B496-6C67D15178C5}">
      <dgm:prSet custT="1"/>
      <dgm:spPr/>
      <dgm:t>
        <a:bodyPr/>
        <a:lstStyle/>
        <a:p>
          <a:r>
            <a:rPr lang="en-CA" sz="2000" dirty="0"/>
            <a:t>Jordan’s Principle is based on child’s best interest and ensuring substantive equity</a:t>
          </a:r>
          <a:endParaRPr lang="en-US" sz="2000" dirty="0"/>
        </a:p>
      </dgm:t>
    </dgm:pt>
    <dgm:pt modelId="{C3251245-99B2-40EB-AE57-C2D854F806CD}" type="parTrans" cxnId="{E651FF1D-1B92-483F-A9ED-8E1097E4DC68}">
      <dgm:prSet/>
      <dgm:spPr/>
      <dgm:t>
        <a:bodyPr/>
        <a:lstStyle/>
        <a:p>
          <a:endParaRPr lang="en-US"/>
        </a:p>
      </dgm:t>
    </dgm:pt>
    <dgm:pt modelId="{9497062F-D4AD-4440-9124-959E444ACA5D}" type="sibTrans" cxnId="{E651FF1D-1B92-483F-A9ED-8E1097E4DC68}">
      <dgm:prSet phldrT="02" phldr="0"/>
      <dgm:spPr/>
      <dgm:t>
        <a:bodyPr/>
        <a:lstStyle/>
        <a:p>
          <a:r>
            <a:rPr lang="en-US"/>
            <a:t>02</a:t>
          </a:r>
        </a:p>
      </dgm:t>
    </dgm:pt>
    <dgm:pt modelId="{FB92C08F-F48F-45E1-B622-34F7072DF41C}">
      <dgm:prSet custT="1"/>
      <dgm:spPr/>
      <dgm:t>
        <a:bodyPr/>
        <a:lstStyle/>
        <a:p>
          <a:r>
            <a:rPr lang="en-CA" sz="2000" dirty="0"/>
            <a:t>Government cannot put administrative procedures ahead of service provision</a:t>
          </a:r>
          <a:endParaRPr lang="en-US" sz="2000" dirty="0"/>
        </a:p>
      </dgm:t>
    </dgm:pt>
    <dgm:pt modelId="{71EB2AFC-BCE2-4151-9F10-A79A936B24D1}" type="parTrans" cxnId="{793E6171-DBCC-4C5F-9787-98806323F26B}">
      <dgm:prSet/>
      <dgm:spPr/>
      <dgm:t>
        <a:bodyPr/>
        <a:lstStyle/>
        <a:p>
          <a:endParaRPr lang="en-US"/>
        </a:p>
      </dgm:t>
    </dgm:pt>
    <dgm:pt modelId="{2B75D54A-FD77-4375-A43C-62A9294B106E}" type="sibTrans" cxnId="{793E6171-DBCC-4C5F-9787-98806323F26B}">
      <dgm:prSet phldrT="03" phldr="0"/>
      <dgm:spPr/>
      <dgm:t>
        <a:bodyPr/>
        <a:lstStyle/>
        <a:p>
          <a:r>
            <a:rPr lang="en-US"/>
            <a:t>03</a:t>
          </a:r>
        </a:p>
      </dgm:t>
    </dgm:pt>
    <dgm:pt modelId="{69061902-2BE9-454E-9DE2-4E0F97AAC640}">
      <dgm:prSet/>
      <dgm:spPr/>
      <dgm:t>
        <a:bodyPr/>
        <a:lstStyle/>
        <a:p>
          <a:r>
            <a:rPr lang="en-CA"/>
            <a:t>Initial evaluation of reports to be made within 12-48 hours</a:t>
          </a:r>
          <a:endParaRPr lang="en-US"/>
        </a:p>
      </dgm:t>
    </dgm:pt>
    <dgm:pt modelId="{A85D2544-0ED7-4DC4-B276-BFFDE01FCD81}" type="parTrans" cxnId="{4C563D8C-2BF6-4CA9-93CA-F9A0FA4C90D3}">
      <dgm:prSet/>
      <dgm:spPr/>
      <dgm:t>
        <a:bodyPr/>
        <a:lstStyle/>
        <a:p>
          <a:endParaRPr lang="en-US"/>
        </a:p>
      </dgm:t>
    </dgm:pt>
    <dgm:pt modelId="{9B032FAC-5041-43DB-BD98-06013CA4CA35}" type="sibTrans" cxnId="{4C563D8C-2BF6-4CA9-93CA-F9A0FA4C90D3}">
      <dgm:prSet phldrT="04" phldr="0"/>
      <dgm:spPr/>
      <dgm:t>
        <a:bodyPr/>
        <a:lstStyle/>
        <a:p>
          <a:r>
            <a:rPr lang="en-US"/>
            <a:t>04</a:t>
          </a:r>
        </a:p>
      </dgm:t>
    </dgm:pt>
    <dgm:pt modelId="{82538072-59B4-E243-99F1-D976F9F4E2BE}" type="pres">
      <dgm:prSet presAssocID="{83F6D884-4D2F-4410-91AC-49DEB46E3ECF}" presName="Name0" presStyleCnt="0">
        <dgm:presLayoutVars>
          <dgm:animLvl val="lvl"/>
          <dgm:resizeHandles val="exact"/>
        </dgm:presLayoutVars>
      </dgm:prSet>
      <dgm:spPr/>
    </dgm:pt>
    <dgm:pt modelId="{FA26A385-D467-4B48-BA27-823813881E6B}" type="pres">
      <dgm:prSet presAssocID="{16D9A513-C4E3-40EB-B4A8-CABB1033567E}" presName="compositeNode" presStyleCnt="0">
        <dgm:presLayoutVars>
          <dgm:bulletEnabled val="1"/>
        </dgm:presLayoutVars>
      </dgm:prSet>
      <dgm:spPr/>
    </dgm:pt>
    <dgm:pt modelId="{AB0BF6A5-FD8C-9443-8D73-938B8A9228AE}" type="pres">
      <dgm:prSet presAssocID="{16D9A513-C4E3-40EB-B4A8-CABB1033567E}" presName="bgRect" presStyleLbl="alignNode1" presStyleIdx="0" presStyleCnt="4"/>
      <dgm:spPr/>
    </dgm:pt>
    <dgm:pt modelId="{1AA17558-E1DF-2F49-9CA0-9A2AAFDD4ED0}" type="pres">
      <dgm:prSet presAssocID="{6A8E7DE3-5B0A-45AA-8BBD-0F04D15C3346}" presName="sibTransNodeRect" presStyleLbl="alignNode1" presStyleIdx="0" presStyleCnt="4">
        <dgm:presLayoutVars>
          <dgm:chMax val="0"/>
          <dgm:bulletEnabled val="1"/>
        </dgm:presLayoutVars>
      </dgm:prSet>
      <dgm:spPr/>
    </dgm:pt>
    <dgm:pt modelId="{2BB165D0-72C8-D44C-965E-2E037E5941AE}" type="pres">
      <dgm:prSet presAssocID="{16D9A513-C4E3-40EB-B4A8-CABB1033567E}" presName="nodeRect" presStyleLbl="alignNode1" presStyleIdx="0" presStyleCnt="4">
        <dgm:presLayoutVars>
          <dgm:bulletEnabled val="1"/>
        </dgm:presLayoutVars>
      </dgm:prSet>
      <dgm:spPr/>
    </dgm:pt>
    <dgm:pt modelId="{38EC1A79-33C3-284A-873E-2A50EED1D3A7}" type="pres">
      <dgm:prSet presAssocID="{6A8E7DE3-5B0A-45AA-8BBD-0F04D15C3346}" presName="sibTrans" presStyleCnt="0"/>
      <dgm:spPr/>
    </dgm:pt>
    <dgm:pt modelId="{AE2A3144-0C75-9E45-95EE-2AA916F20D34}" type="pres">
      <dgm:prSet presAssocID="{A2CF71A4-996A-48B7-B496-6C67D15178C5}" presName="compositeNode" presStyleCnt="0">
        <dgm:presLayoutVars>
          <dgm:bulletEnabled val="1"/>
        </dgm:presLayoutVars>
      </dgm:prSet>
      <dgm:spPr/>
    </dgm:pt>
    <dgm:pt modelId="{86AB4666-4519-A040-A5A3-1DBB9068AF20}" type="pres">
      <dgm:prSet presAssocID="{A2CF71A4-996A-48B7-B496-6C67D15178C5}" presName="bgRect" presStyleLbl="alignNode1" presStyleIdx="1" presStyleCnt="4"/>
      <dgm:spPr/>
    </dgm:pt>
    <dgm:pt modelId="{81759933-FBE0-3A41-9D2B-53BC9A9FDDC1}" type="pres">
      <dgm:prSet presAssocID="{9497062F-D4AD-4440-9124-959E444ACA5D}" presName="sibTransNodeRect" presStyleLbl="alignNode1" presStyleIdx="1" presStyleCnt="4">
        <dgm:presLayoutVars>
          <dgm:chMax val="0"/>
          <dgm:bulletEnabled val="1"/>
        </dgm:presLayoutVars>
      </dgm:prSet>
      <dgm:spPr/>
    </dgm:pt>
    <dgm:pt modelId="{A6B69388-5494-AC47-9F8D-9A37EF5C134B}" type="pres">
      <dgm:prSet presAssocID="{A2CF71A4-996A-48B7-B496-6C67D15178C5}" presName="nodeRect" presStyleLbl="alignNode1" presStyleIdx="1" presStyleCnt="4">
        <dgm:presLayoutVars>
          <dgm:bulletEnabled val="1"/>
        </dgm:presLayoutVars>
      </dgm:prSet>
      <dgm:spPr/>
    </dgm:pt>
    <dgm:pt modelId="{2D8585D8-3225-2F46-9CFC-103DB57352B6}" type="pres">
      <dgm:prSet presAssocID="{9497062F-D4AD-4440-9124-959E444ACA5D}" presName="sibTrans" presStyleCnt="0"/>
      <dgm:spPr/>
    </dgm:pt>
    <dgm:pt modelId="{E4885F12-C3D0-FF41-B514-99E1561E3987}" type="pres">
      <dgm:prSet presAssocID="{FB92C08F-F48F-45E1-B622-34F7072DF41C}" presName="compositeNode" presStyleCnt="0">
        <dgm:presLayoutVars>
          <dgm:bulletEnabled val="1"/>
        </dgm:presLayoutVars>
      </dgm:prSet>
      <dgm:spPr/>
    </dgm:pt>
    <dgm:pt modelId="{DF7E70DE-46CA-3448-B69C-76315677EFAC}" type="pres">
      <dgm:prSet presAssocID="{FB92C08F-F48F-45E1-B622-34F7072DF41C}" presName="bgRect" presStyleLbl="alignNode1" presStyleIdx="2" presStyleCnt="4"/>
      <dgm:spPr/>
    </dgm:pt>
    <dgm:pt modelId="{5633DD92-B94D-6F46-AAE3-0F9421668F0A}" type="pres">
      <dgm:prSet presAssocID="{2B75D54A-FD77-4375-A43C-62A9294B106E}" presName="sibTransNodeRect" presStyleLbl="alignNode1" presStyleIdx="2" presStyleCnt="4">
        <dgm:presLayoutVars>
          <dgm:chMax val="0"/>
          <dgm:bulletEnabled val="1"/>
        </dgm:presLayoutVars>
      </dgm:prSet>
      <dgm:spPr/>
    </dgm:pt>
    <dgm:pt modelId="{1A522A65-DFCB-5346-B411-DC5C9FA23284}" type="pres">
      <dgm:prSet presAssocID="{FB92C08F-F48F-45E1-B622-34F7072DF41C}" presName="nodeRect" presStyleLbl="alignNode1" presStyleIdx="2" presStyleCnt="4">
        <dgm:presLayoutVars>
          <dgm:bulletEnabled val="1"/>
        </dgm:presLayoutVars>
      </dgm:prSet>
      <dgm:spPr/>
    </dgm:pt>
    <dgm:pt modelId="{7966C0DA-D164-4D4A-BE5B-76CA3B57B6A2}" type="pres">
      <dgm:prSet presAssocID="{2B75D54A-FD77-4375-A43C-62A9294B106E}" presName="sibTrans" presStyleCnt="0"/>
      <dgm:spPr/>
    </dgm:pt>
    <dgm:pt modelId="{CEBD9699-CD8E-8A41-A61A-FC0F9B5C3A98}" type="pres">
      <dgm:prSet presAssocID="{69061902-2BE9-454E-9DE2-4E0F97AAC640}" presName="compositeNode" presStyleCnt="0">
        <dgm:presLayoutVars>
          <dgm:bulletEnabled val="1"/>
        </dgm:presLayoutVars>
      </dgm:prSet>
      <dgm:spPr/>
    </dgm:pt>
    <dgm:pt modelId="{45D8A383-9519-A143-B5DF-4EE728540EF5}" type="pres">
      <dgm:prSet presAssocID="{69061902-2BE9-454E-9DE2-4E0F97AAC640}" presName="bgRect" presStyleLbl="alignNode1" presStyleIdx="3" presStyleCnt="4"/>
      <dgm:spPr/>
    </dgm:pt>
    <dgm:pt modelId="{2527E90F-1D1E-794E-A55D-D316834CE751}" type="pres">
      <dgm:prSet presAssocID="{9B032FAC-5041-43DB-BD98-06013CA4CA35}" presName="sibTransNodeRect" presStyleLbl="alignNode1" presStyleIdx="3" presStyleCnt="4">
        <dgm:presLayoutVars>
          <dgm:chMax val="0"/>
          <dgm:bulletEnabled val="1"/>
        </dgm:presLayoutVars>
      </dgm:prSet>
      <dgm:spPr/>
    </dgm:pt>
    <dgm:pt modelId="{8C2EC2EF-FC71-174F-BC3B-72F816CB972F}" type="pres">
      <dgm:prSet presAssocID="{69061902-2BE9-454E-9DE2-4E0F97AAC640}" presName="nodeRect" presStyleLbl="alignNode1" presStyleIdx="3" presStyleCnt="4">
        <dgm:presLayoutVars>
          <dgm:bulletEnabled val="1"/>
        </dgm:presLayoutVars>
      </dgm:prSet>
      <dgm:spPr/>
    </dgm:pt>
  </dgm:ptLst>
  <dgm:cxnLst>
    <dgm:cxn modelId="{DD9B610E-DE62-1C4A-8909-02DA1250BF74}" type="presOf" srcId="{69061902-2BE9-454E-9DE2-4E0F97AAC640}" destId="{45D8A383-9519-A143-B5DF-4EE728540EF5}" srcOrd="0" destOrd="0" presId="urn:microsoft.com/office/officeart/2016/7/layout/LinearBlockProcessNumbered"/>
    <dgm:cxn modelId="{E651FF1D-1B92-483F-A9ED-8E1097E4DC68}" srcId="{83F6D884-4D2F-4410-91AC-49DEB46E3ECF}" destId="{A2CF71A4-996A-48B7-B496-6C67D15178C5}" srcOrd="1" destOrd="0" parTransId="{C3251245-99B2-40EB-AE57-C2D854F806CD}" sibTransId="{9497062F-D4AD-4440-9124-959E444ACA5D}"/>
    <dgm:cxn modelId="{213E6725-EE49-7347-BD98-13F4839DE6F9}" type="presOf" srcId="{9497062F-D4AD-4440-9124-959E444ACA5D}" destId="{81759933-FBE0-3A41-9D2B-53BC9A9FDDC1}" srcOrd="0" destOrd="0" presId="urn:microsoft.com/office/officeart/2016/7/layout/LinearBlockProcessNumbered"/>
    <dgm:cxn modelId="{FF7B415B-C072-274F-8F38-0C8EBDDDBA47}" type="presOf" srcId="{A2CF71A4-996A-48B7-B496-6C67D15178C5}" destId="{86AB4666-4519-A040-A5A3-1DBB9068AF20}" srcOrd="0" destOrd="0" presId="urn:microsoft.com/office/officeart/2016/7/layout/LinearBlockProcessNumbered"/>
    <dgm:cxn modelId="{B2951362-73BF-7C45-ABC0-27099DE9F6AF}" type="presOf" srcId="{6A8E7DE3-5B0A-45AA-8BBD-0F04D15C3346}" destId="{1AA17558-E1DF-2F49-9CA0-9A2AAFDD4ED0}" srcOrd="0" destOrd="0" presId="urn:microsoft.com/office/officeart/2016/7/layout/LinearBlockProcessNumbered"/>
    <dgm:cxn modelId="{C540816B-181C-084F-8397-FA3F9E193E6D}" type="presOf" srcId="{FB92C08F-F48F-45E1-B622-34F7072DF41C}" destId="{1A522A65-DFCB-5346-B411-DC5C9FA23284}" srcOrd="1" destOrd="0" presId="urn:microsoft.com/office/officeart/2016/7/layout/LinearBlockProcessNumbered"/>
    <dgm:cxn modelId="{793E6171-DBCC-4C5F-9787-98806323F26B}" srcId="{83F6D884-4D2F-4410-91AC-49DEB46E3ECF}" destId="{FB92C08F-F48F-45E1-B622-34F7072DF41C}" srcOrd="2" destOrd="0" parTransId="{71EB2AFC-BCE2-4151-9F10-A79A936B24D1}" sibTransId="{2B75D54A-FD77-4375-A43C-62A9294B106E}"/>
    <dgm:cxn modelId="{5122C279-78DF-0248-B90F-0BBDBA2D0F8D}" type="presOf" srcId="{A2CF71A4-996A-48B7-B496-6C67D15178C5}" destId="{A6B69388-5494-AC47-9F8D-9A37EF5C134B}" srcOrd="1" destOrd="0" presId="urn:microsoft.com/office/officeart/2016/7/layout/LinearBlockProcessNumbered"/>
    <dgm:cxn modelId="{770AD182-7F4F-4339-8183-C8BC3A0F8F8D}" srcId="{83F6D884-4D2F-4410-91AC-49DEB46E3ECF}" destId="{16D9A513-C4E3-40EB-B4A8-CABB1033567E}" srcOrd="0" destOrd="0" parTransId="{8B2669BA-358B-487C-AB98-7256CA819447}" sibTransId="{6A8E7DE3-5B0A-45AA-8BBD-0F04D15C3346}"/>
    <dgm:cxn modelId="{4C563D8C-2BF6-4CA9-93CA-F9A0FA4C90D3}" srcId="{83F6D884-4D2F-4410-91AC-49DEB46E3ECF}" destId="{69061902-2BE9-454E-9DE2-4E0F97AAC640}" srcOrd="3" destOrd="0" parTransId="{A85D2544-0ED7-4DC4-B276-BFFDE01FCD81}" sibTransId="{9B032FAC-5041-43DB-BD98-06013CA4CA35}"/>
    <dgm:cxn modelId="{FD2B4D8F-5768-F74B-8FC8-DDD788F3948F}" type="presOf" srcId="{9B032FAC-5041-43DB-BD98-06013CA4CA35}" destId="{2527E90F-1D1E-794E-A55D-D316834CE751}" srcOrd="0" destOrd="0" presId="urn:microsoft.com/office/officeart/2016/7/layout/LinearBlockProcessNumbered"/>
    <dgm:cxn modelId="{A185119D-2362-DF40-A8AA-C045FBF31601}" type="presOf" srcId="{FB92C08F-F48F-45E1-B622-34F7072DF41C}" destId="{DF7E70DE-46CA-3448-B69C-76315677EFAC}" srcOrd="0" destOrd="0" presId="urn:microsoft.com/office/officeart/2016/7/layout/LinearBlockProcessNumbered"/>
    <dgm:cxn modelId="{75A3A0A9-CCE9-DC48-8D65-3DC0B62594E7}" type="presOf" srcId="{69061902-2BE9-454E-9DE2-4E0F97AAC640}" destId="{8C2EC2EF-FC71-174F-BC3B-72F816CB972F}" srcOrd="1" destOrd="0" presId="urn:microsoft.com/office/officeart/2016/7/layout/LinearBlockProcessNumbered"/>
    <dgm:cxn modelId="{BC69B2B2-9DD2-1844-A731-CF217EB40D86}" type="presOf" srcId="{2B75D54A-FD77-4375-A43C-62A9294B106E}" destId="{5633DD92-B94D-6F46-AAE3-0F9421668F0A}" srcOrd="0" destOrd="0" presId="urn:microsoft.com/office/officeart/2016/7/layout/LinearBlockProcessNumbered"/>
    <dgm:cxn modelId="{E570A5C6-5DA5-7E40-A1B3-C3899A57EC92}" type="presOf" srcId="{83F6D884-4D2F-4410-91AC-49DEB46E3ECF}" destId="{82538072-59B4-E243-99F1-D976F9F4E2BE}" srcOrd="0" destOrd="0" presId="urn:microsoft.com/office/officeart/2016/7/layout/LinearBlockProcessNumbered"/>
    <dgm:cxn modelId="{3E04B3CB-16D8-7E4A-B2D3-16DA004B2E22}" type="presOf" srcId="{16D9A513-C4E3-40EB-B4A8-CABB1033567E}" destId="{AB0BF6A5-FD8C-9443-8D73-938B8A9228AE}" srcOrd="0" destOrd="0" presId="urn:microsoft.com/office/officeart/2016/7/layout/LinearBlockProcessNumbered"/>
    <dgm:cxn modelId="{FE76DAE3-07EE-574F-80B2-3CEFEB2DB62D}" type="presOf" srcId="{16D9A513-C4E3-40EB-B4A8-CABB1033567E}" destId="{2BB165D0-72C8-D44C-965E-2E037E5941AE}" srcOrd="1" destOrd="0" presId="urn:microsoft.com/office/officeart/2016/7/layout/LinearBlockProcessNumbered"/>
    <dgm:cxn modelId="{904C450F-7319-3946-9169-D8A927DCE439}" type="presParOf" srcId="{82538072-59B4-E243-99F1-D976F9F4E2BE}" destId="{FA26A385-D467-4B48-BA27-823813881E6B}" srcOrd="0" destOrd="0" presId="urn:microsoft.com/office/officeart/2016/7/layout/LinearBlockProcessNumbered"/>
    <dgm:cxn modelId="{E5029F7A-C592-D14E-B156-E13C777C5231}" type="presParOf" srcId="{FA26A385-D467-4B48-BA27-823813881E6B}" destId="{AB0BF6A5-FD8C-9443-8D73-938B8A9228AE}" srcOrd="0" destOrd="0" presId="urn:microsoft.com/office/officeart/2016/7/layout/LinearBlockProcessNumbered"/>
    <dgm:cxn modelId="{F5827BAE-FFD4-9345-B70E-8BF347894731}" type="presParOf" srcId="{FA26A385-D467-4B48-BA27-823813881E6B}" destId="{1AA17558-E1DF-2F49-9CA0-9A2AAFDD4ED0}" srcOrd="1" destOrd="0" presId="urn:microsoft.com/office/officeart/2016/7/layout/LinearBlockProcessNumbered"/>
    <dgm:cxn modelId="{60F29267-3325-2546-8410-4B7B89691B66}" type="presParOf" srcId="{FA26A385-D467-4B48-BA27-823813881E6B}" destId="{2BB165D0-72C8-D44C-965E-2E037E5941AE}" srcOrd="2" destOrd="0" presId="urn:microsoft.com/office/officeart/2016/7/layout/LinearBlockProcessNumbered"/>
    <dgm:cxn modelId="{370BD959-AB3E-5046-91CD-69B331984E93}" type="presParOf" srcId="{82538072-59B4-E243-99F1-D976F9F4E2BE}" destId="{38EC1A79-33C3-284A-873E-2A50EED1D3A7}" srcOrd="1" destOrd="0" presId="urn:microsoft.com/office/officeart/2016/7/layout/LinearBlockProcessNumbered"/>
    <dgm:cxn modelId="{FA55BC7E-DE07-634E-B5E3-B09225FEFEFD}" type="presParOf" srcId="{82538072-59B4-E243-99F1-D976F9F4E2BE}" destId="{AE2A3144-0C75-9E45-95EE-2AA916F20D34}" srcOrd="2" destOrd="0" presId="urn:microsoft.com/office/officeart/2016/7/layout/LinearBlockProcessNumbered"/>
    <dgm:cxn modelId="{1950BD6A-3189-624A-9335-A10D81D02C73}" type="presParOf" srcId="{AE2A3144-0C75-9E45-95EE-2AA916F20D34}" destId="{86AB4666-4519-A040-A5A3-1DBB9068AF20}" srcOrd="0" destOrd="0" presId="urn:microsoft.com/office/officeart/2016/7/layout/LinearBlockProcessNumbered"/>
    <dgm:cxn modelId="{34ECD865-64F3-F046-8321-E0424DADE418}" type="presParOf" srcId="{AE2A3144-0C75-9E45-95EE-2AA916F20D34}" destId="{81759933-FBE0-3A41-9D2B-53BC9A9FDDC1}" srcOrd="1" destOrd="0" presId="urn:microsoft.com/office/officeart/2016/7/layout/LinearBlockProcessNumbered"/>
    <dgm:cxn modelId="{7291E83B-94BF-E646-AC2C-56EC542BD9FE}" type="presParOf" srcId="{AE2A3144-0C75-9E45-95EE-2AA916F20D34}" destId="{A6B69388-5494-AC47-9F8D-9A37EF5C134B}" srcOrd="2" destOrd="0" presId="urn:microsoft.com/office/officeart/2016/7/layout/LinearBlockProcessNumbered"/>
    <dgm:cxn modelId="{B0AB556A-F66A-7E44-9334-95250F039213}" type="presParOf" srcId="{82538072-59B4-E243-99F1-D976F9F4E2BE}" destId="{2D8585D8-3225-2F46-9CFC-103DB57352B6}" srcOrd="3" destOrd="0" presId="urn:microsoft.com/office/officeart/2016/7/layout/LinearBlockProcessNumbered"/>
    <dgm:cxn modelId="{0C1CE937-A638-5E4D-8567-F0C62C0062E0}" type="presParOf" srcId="{82538072-59B4-E243-99F1-D976F9F4E2BE}" destId="{E4885F12-C3D0-FF41-B514-99E1561E3987}" srcOrd="4" destOrd="0" presId="urn:microsoft.com/office/officeart/2016/7/layout/LinearBlockProcessNumbered"/>
    <dgm:cxn modelId="{19AC7148-8D29-6F46-976D-647BF40ED3B6}" type="presParOf" srcId="{E4885F12-C3D0-FF41-B514-99E1561E3987}" destId="{DF7E70DE-46CA-3448-B69C-76315677EFAC}" srcOrd="0" destOrd="0" presId="urn:microsoft.com/office/officeart/2016/7/layout/LinearBlockProcessNumbered"/>
    <dgm:cxn modelId="{0A498BF5-DDEC-2246-A0AF-F5023663288B}" type="presParOf" srcId="{E4885F12-C3D0-FF41-B514-99E1561E3987}" destId="{5633DD92-B94D-6F46-AAE3-0F9421668F0A}" srcOrd="1" destOrd="0" presId="urn:microsoft.com/office/officeart/2016/7/layout/LinearBlockProcessNumbered"/>
    <dgm:cxn modelId="{4AECB91D-DFC3-4A42-8006-6F6366DAA0E3}" type="presParOf" srcId="{E4885F12-C3D0-FF41-B514-99E1561E3987}" destId="{1A522A65-DFCB-5346-B411-DC5C9FA23284}" srcOrd="2" destOrd="0" presId="urn:microsoft.com/office/officeart/2016/7/layout/LinearBlockProcessNumbered"/>
    <dgm:cxn modelId="{EB7CC584-1B89-A540-B2C4-D557CF5C504A}" type="presParOf" srcId="{82538072-59B4-E243-99F1-D976F9F4E2BE}" destId="{7966C0DA-D164-4D4A-BE5B-76CA3B57B6A2}" srcOrd="5" destOrd="0" presId="urn:microsoft.com/office/officeart/2016/7/layout/LinearBlockProcessNumbered"/>
    <dgm:cxn modelId="{61E17934-DE50-8A46-9785-6E23B2B0EA30}" type="presParOf" srcId="{82538072-59B4-E243-99F1-D976F9F4E2BE}" destId="{CEBD9699-CD8E-8A41-A61A-FC0F9B5C3A98}" srcOrd="6" destOrd="0" presId="urn:microsoft.com/office/officeart/2016/7/layout/LinearBlockProcessNumbered"/>
    <dgm:cxn modelId="{DC0AE3A7-531F-C043-B1D0-E6E78B6357B0}" type="presParOf" srcId="{CEBD9699-CD8E-8A41-A61A-FC0F9B5C3A98}" destId="{45D8A383-9519-A143-B5DF-4EE728540EF5}" srcOrd="0" destOrd="0" presId="urn:microsoft.com/office/officeart/2016/7/layout/LinearBlockProcessNumbered"/>
    <dgm:cxn modelId="{38D4393D-4779-6544-9E2D-0B8B98CFEE52}" type="presParOf" srcId="{CEBD9699-CD8E-8A41-A61A-FC0F9B5C3A98}" destId="{2527E90F-1D1E-794E-A55D-D316834CE751}" srcOrd="1" destOrd="0" presId="urn:microsoft.com/office/officeart/2016/7/layout/LinearBlockProcessNumbered"/>
    <dgm:cxn modelId="{2CD49BB7-32B3-594E-936B-102C6ABFF903}" type="presParOf" srcId="{CEBD9699-CD8E-8A41-A61A-FC0F9B5C3A98}" destId="{8C2EC2EF-FC71-174F-BC3B-72F816CB972F}"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1FF2E7-A626-CD4D-8074-702BC8E5B231}" type="doc">
      <dgm:prSet loTypeId="urn:microsoft.com/office/officeart/2008/layout/PictureStrips" loCatId="" qsTypeId="urn:microsoft.com/office/officeart/2005/8/quickstyle/simple1" qsCatId="simple" csTypeId="urn:microsoft.com/office/officeart/2005/8/colors/colorful2" csCatId="colorful" phldr="1"/>
      <dgm:spPr/>
      <dgm:t>
        <a:bodyPr/>
        <a:lstStyle/>
        <a:p>
          <a:endParaRPr lang="en-US"/>
        </a:p>
      </dgm:t>
    </dgm:pt>
    <dgm:pt modelId="{D53441A1-5090-D44C-BCCF-F1B13CF02A05}">
      <dgm:prSet phldrT="[Text]"/>
      <dgm:spPr/>
      <dgm:t>
        <a:bodyPr/>
        <a:lstStyle/>
        <a:p>
          <a:r>
            <a:rPr lang="en-US" dirty="0">
              <a:solidFill>
                <a:schemeClr val="tx1"/>
              </a:solidFill>
            </a:rPr>
            <a:t>Individual</a:t>
          </a:r>
        </a:p>
      </dgm:t>
    </dgm:pt>
    <dgm:pt modelId="{6B5AD9F2-5BD1-FB47-B5CA-9C035D643801}" type="parTrans" cxnId="{FF352802-6E12-914A-BB6F-2F5E0305F20C}">
      <dgm:prSet/>
      <dgm:spPr/>
      <dgm:t>
        <a:bodyPr/>
        <a:lstStyle/>
        <a:p>
          <a:endParaRPr lang="en-US"/>
        </a:p>
      </dgm:t>
    </dgm:pt>
    <dgm:pt modelId="{9FF76DBF-F32D-E34B-BE29-465E465CBAFC}" type="sibTrans" cxnId="{FF352802-6E12-914A-BB6F-2F5E0305F20C}">
      <dgm:prSet/>
      <dgm:spPr/>
      <dgm:t>
        <a:bodyPr/>
        <a:lstStyle/>
        <a:p>
          <a:endParaRPr lang="en-US"/>
        </a:p>
      </dgm:t>
    </dgm:pt>
    <dgm:pt modelId="{BDD12086-9F05-444B-ABB6-FEB06C24F064}">
      <dgm:prSet phldrT="[Text]"/>
      <dgm:spPr/>
      <dgm:t>
        <a:bodyPr/>
        <a:lstStyle/>
        <a:p>
          <a:r>
            <a:rPr lang="en-US" dirty="0">
              <a:solidFill>
                <a:schemeClr val="tx1"/>
              </a:solidFill>
            </a:rPr>
            <a:t>Group</a:t>
          </a:r>
        </a:p>
      </dgm:t>
    </dgm:pt>
    <dgm:pt modelId="{D0DFB546-9B40-9F4C-BB8F-7E125712FA92}" type="parTrans" cxnId="{A1388244-3928-1F4A-A04F-D6973ADA2E79}">
      <dgm:prSet/>
      <dgm:spPr/>
      <dgm:t>
        <a:bodyPr/>
        <a:lstStyle/>
        <a:p>
          <a:endParaRPr lang="en-US"/>
        </a:p>
      </dgm:t>
    </dgm:pt>
    <dgm:pt modelId="{ED0F6D10-FD12-3B42-BB26-48DC84BDECF1}" type="sibTrans" cxnId="{A1388244-3928-1F4A-A04F-D6973ADA2E79}">
      <dgm:prSet/>
      <dgm:spPr/>
      <dgm:t>
        <a:bodyPr/>
        <a:lstStyle/>
        <a:p>
          <a:endParaRPr lang="en-US"/>
        </a:p>
      </dgm:t>
    </dgm:pt>
    <dgm:pt modelId="{B0139F70-74E2-FF44-AEE5-06182F11D522}">
      <dgm:prSet phldrT="[Text]"/>
      <dgm:spPr/>
      <dgm:t>
        <a:bodyPr/>
        <a:lstStyle/>
        <a:p>
          <a:r>
            <a:rPr lang="en-US" dirty="0">
              <a:solidFill>
                <a:schemeClr val="tx1"/>
              </a:solidFill>
            </a:rPr>
            <a:t>Retroactive (to 2009)</a:t>
          </a:r>
        </a:p>
      </dgm:t>
    </dgm:pt>
    <dgm:pt modelId="{0C35A473-448F-924C-BC9B-EF20B6AAA093}" type="parTrans" cxnId="{1BE007BB-7930-A041-B27B-F2A335D7C936}">
      <dgm:prSet/>
      <dgm:spPr/>
      <dgm:t>
        <a:bodyPr/>
        <a:lstStyle/>
        <a:p>
          <a:endParaRPr lang="en-US"/>
        </a:p>
      </dgm:t>
    </dgm:pt>
    <dgm:pt modelId="{A2125562-75FB-0D4F-A1B1-1035B74A84DD}" type="sibTrans" cxnId="{1BE007BB-7930-A041-B27B-F2A335D7C936}">
      <dgm:prSet/>
      <dgm:spPr/>
      <dgm:t>
        <a:bodyPr/>
        <a:lstStyle/>
        <a:p>
          <a:endParaRPr lang="en-US"/>
        </a:p>
      </dgm:t>
    </dgm:pt>
    <dgm:pt modelId="{DBFE95CD-B3E4-B243-B7D0-343B388062D8}" type="pres">
      <dgm:prSet presAssocID="{041FF2E7-A626-CD4D-8074-702BC8E5B231}" presName="Name0" presStyleCnt="0">
        <dgm:presLayoutVars>
          <dgm:dir/>
          <dgm:resizeHandles val="exact"/>
        </dgm:presLayoutVars>
      </dgm:prSet>
      <dgm:spPr/>
    </dgm:pt>
    <dgm:pt modelId="{423DF2D7-9CF9-C64B-BB1C-EB4F53DF2B6D}" type="pres">
      <dgm:prSet presAssocID="{D53441A1-5090-D44C-BCCF-F1B13CF02A05}" presName="composite" presStyleCnt="0"/>
      <dgm:spPr/>
    </dgm:pt>
    <dgm:pt modelId="{F22B3665-DC15-084F-B710-B49BB3FB03FC}" type="pres">
      <dgm:prSet presAssocID="{D53441A1-5090-D44C-BCCF-F1B13CF02A05}" presName="rect1" presStyleLbl="trAlignAcc1" presStyleIdx="0" presStyleCnt="3">
        <dgm:presLayoutVars>
          <dgm:bulletEnabled val="1"/>
        </dgm:presLayoutVars>
      </dgm:prSet>
      <dgm:spPr/>
    </dgm:pt>
    <dgm:pt modelId="{224A819B-31EE-0441-99B9-BDB253DE6963}" type="pres">
      <dgm:prSet presAssocID="{D53441A1-5090-D44C-BCCF-F1B13CF02A05}" presName="rect2" presStyleLbl="fgImgPlace1" presStyleIdx="0" presStyleCnt="3" custAng="5400000" custScaleX="143565" custLinFactNeighborX="-68892" custLinFactNeighborY="18789"/>
      <dgm:spPr>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dgm:spPr>
    </dgm:pt>
    <dgm:pt modelId="{A513DE9E-EB21-EB47-857B-A573E4E95D4A}" type="pres">
      <dgm:prSet presAssocID="{9FF76DBF-F32D-E34B-BE29-465E465CBAFC}" presName="sibTrans" presStyleCnt="0"/>
      <dgm:spPr/>
    </dgm:pt>
    <dgm:pt modelId="{9996BEDE-AD62-2D46-BFD6-1A12D9CF1810}" type="pres">
      <dgm:prSet presAssocID="{BDD12086-9F05-444B-ABB6-FEB06C24F064}" presName="composite" presStyleCnt="0"/>
      <dgm:spPr/>
    </dgm:pt>
    <dgm:pt modelId="{398D0849-F40C-1848-BD7D-6E58375FC5F0}" type="pres">
      <dgm:prSet presAssocID="{BDD12086-9F05-444B-ABB6-FEB06C24F064}" presName="rect1" presStyleLbl="trAlignAcc1" presStyleIdx="1" presStyleCnt="3">
        <dgm:presLayoutVars>
          <dgm:bulletEnabled val="1"/>
        </dgm:presLayoutVars>
      </dgm:prSet>
      <dgm:spPr/>
    </dgm:pt>
    <dgm:pt modelId="{B9CB4629-F62B-4444-A68E-4EF014C93EE0}" type="pres">
      <dgm:prSet presAssocID="{BDD12086-9F05-444B-ABB6-FEB06C24F064}" presName="rect2" presStyleLbl="fgImgPlace1" presStyleIdx="1" presStyleCnt="3" custLinFactNeighborX="-99" custLinFactNeighborY="1314"/>
      <dgm:spPr>
        <a:blipFill>
          <a:blip xmlns:r="http://schemas.openxmlformats.org/officeDocument/2006/relationships" r:embed="rId2"/>
          <a:srcRect/>
          <a:stretch>
            <a:fillRect l="-50000" r="-50000"/>
          </a:stretch>
        </a:blipFill>
      </dgm:spPr>
    </dgm:pt>
    <dgm:pt modelId="{FB0BFCDD-FDBC-EF47-9672-06C30762CB40}" type="pres">
      <dgm:prSet presAssocID="{ED0F6D10-FD12-3B42-BB26-48DC84BDECF1}" presName="sibTrans" presStyleCnt="0"/>
      <dgm:spPr/>
    </dgm:pt>
    <dgm:pt modelId="{37815D6A-84F2-BB48-AB46-DB441D21B9B1}" type="pres">
      <dgm:prSet presAssocID="{B0139F70-74E2-FF44-AEE5-06182F11D522}" presName="composite" presStyleCnt="0"/>
      <dgm:spPr/>
    </dgm:pt>
    <dgm:pt modelId="{038F3142-6074-A440-BA6D-62C45368DACC}" type="pres">
      <dgm:prSet presAssocID="{B0139F70-74E2-FF44-AEE5-06182F11D522}" presName="rect1" presStyleLbl="trAlignAcc1" presStyleIdx="2" presStyleCnt="3">
        <dgm:presLayoutVars>
          <dgm:bulletEnabled val="1"/>
        </dgm:presLayoutVars>
      </dgm:prSet>
      <dgm:spPr/>
    </dgm:pt>
    <dgm:pt modelId="{13041778-6594-0743-90A3-6900CF631967}" type="pres">
      <dgm:prSet presAssocID="{B0139F70-74E2-FF44-AEE5-06182F11D522}" presName="rect2" presStyleLbl="fgImgPlace1" presStyleIdx="2" presStyleCnt="3"/>
      <dgm:spPr>
        <a:blipFill>
          <a:blip xmlns:r="http://schemas.openxmlformats.org/officeDocument/2006/relationships" r:embed="rId3"/>
          <a:srcRect/>
          <a:stretch>
            <a:fillRect l="-83000" r="-83000"/>
          </a:stretch>
        </a:blipFill>
      </dgm:spPr>
    </dgm:pt>
  </dgm:ptLst>
  <dgm:cxnLst>
    <dgm:cxn modelId="{FF352802-6E12-914A-BB6F-2F5E0305F20C}" srcId="{041FF2E7-A626-CD4D-8074-702BC8E5B231}" destId="{D53441A1-5090-D44C-BCCF-F1B13CF02A05}" srcOrd="0" destOrd="0" parTransId="{6B5AD9F2-5BD1-FB47-B5CA-9C035D643801}" sibTransId="{9FF76DBF-F32D-E34B-BE29-465E465CBAFC}"/>
    <dgm:cxn modelId="{94155511-6293-3F46-8DBF-F1FD9E776EAC}" type="presOf" srcId="{BDD12086-9F05-444B-ABB6-FEB06C24F064}" destId="{398D0849-F40C-1848-BD7D-6E58375FC5F0}" srcOrd="0" destOrd="0" presId="urn:microsoft.com/office/officeart/2008/layout/PictureStrips"/>
    <dgm:cxn modelId="{A1388244-3928-1F4A-A04F-D6973ADA2E79}" srcId="{041FF2E7-A626-CD4D-8074-702BC8E5B231}" destId="{BDD12086-9F05-444B-ABB6-FEB06C24F064}" srcOrd="1" destOrd="0" parTransId="{D0DFB546-9B40-9F4C-BB8F-7E125712FA92}" sibTransId="{ED0F6D10-FD12-3B42-BB26-48DC84BDECF1}"/>
    <dgm:cxn modelId="{E6895C47-5C6D-6142-A699-79813D14F187}" type="presOf" srcId="{D53441A1-5090-D44C-BCCF-F1B13CF02A05}" destId="{F22B3665-DC15-084F-B710-B49BB3FB03FC}" srcOrd="0" destOrd="0" presId="urn:microsoft.com/office/officeart/2008/layout/PictureStrips"/>
    <dgm:cxn modelId="{29A77347-D2DB-4F4D-A219-9A3F78DAE119}" type="presOf" srcId="{B0139F70-74E2-FF44-AEE5-06182F11D522}" destId="{038F3142-6074-A440-BA6D-62C45368DACC}" srcOrd="0" destOrd="0" presId="urn:microsoft.com/office/officeart/2008/layout/PictureStrips"/>
    <dgm:cxn modelId="{A46E108A-05A1-474F-9162-73F32CAB3FC3}" type="presOf" srcId="{041FF2E7-A626-CD4D-8074-702BC8E5B231}" destId="{DBFE95CD-B3E4-B243-B7D0-343B388062D8}" srcOrd="0" destOrd="0" presId="urn:microsoft.com/office/officeart/2008/layout/PictureStrips"/>
    <dgm:cxn modelId="{1BE007BB-7930-A041-B27B-F2A335D7C936}" srcId="{041FF2E7-A626-CD4D-8074-702BC8E5B231}" destId="{B0139F70-74E2-FF44-AEE5-06182F11D522}" srcOrd="2" destOrd="0" parTransId="{0C35A473-448F-924C-BC9B-EF20B6AAA093}" sibTransId="{A2125562-75FB-0D4F-A1B1-1035B74A84DD}"/>
    <dgm:cxn modelId="{3B8259C1-682D-3D41-9B88-2639CB408559}" type="presParOf" srcId="{DBFE95CD-B3E4-B243-B7D0-343B388062D8}" destId="{423DF2D7-9CF9-C64B-BB1C-EB4F53DF2B6D}" srcOrd="0" destOrd="0" presId="urn:microsoft.com/office/officeart/2008/layout/PictureStrips"/>
    <dgm:cxn modelId="{496FF34B-C82F-2243-9043-2AE137D4CB09}" type="presParOf" srcId="{423DF2D7-9CF9-C64B-BB1C-EB4F53DF2B6D}" destId="{F22B3665-DC15-084F-B710-B49BB3FB03FC}" srcOrd="0" destOrd="0" presId="urn:microsoft.com/office/officeart/2008/layout/PictureStrips"/>
    <dgm:cxn modelId="{5C1A82C8-9A4E-2F4D-8232-7FC0C6B6B48D}" type="presParOf" srcId="{423DF2D7-9CF9-C64B-BB1C-EB4F53DF2B6D}" destId="{224A819B-31EE-0441-99B9-BDB253DE6963}" srcOrd="1" destOrd="0" presId="urn:microsoft.com/office/officeart/2008/layout/PictureStrips"/>
    <dgm:cxn modelId="{3D9AC990-64E6-D145-9414-EA50E79F0063}" type="presParOf" srcId="{DBFE95CD-B3E4-B243-B7D0-343B388062D8}" destId="{A513DE9E-EB21-EB47-857B-A573E4E95D4A}" srcOrd="1" destOrd="0" presId="urn:microsoft.com/office/officeart/2008/layout/PictureStrips"/>
    <dgm:cxn modelId="{B5C701FC-D7DB-284C-A1AA-DC8B1F356F1A}" type="presParOf" srcId="{DBFE95CD-B3E4-B243-B7D0-343B388062D8}" destId="{9996BEDE-AD62-2D46-BFD6-1A12D9CF1810}" srcOrd="2" destOrd="0" presId="urn:microsoft.com/office/officeart/2008/layout/PictureStrips"/>
    <dgm:cxn modelId="{557247DC-641D-C54C-9337-A7F7A6C71BCB}" type="presParOf" srcId="{9996BEDE-AD62-2D46-BFD6-1A12D9CF1810}" destId="{398D0849-F40C-1848-BD7D-6E58375FC5F0}" srcOrd="0" destOrd="0" presId="urn:microsoft.com/office/officeart/2008/layout/PictureStrips"/>
    <dgm:cxn modelId="{189C8F6D-2AD5-9644-B303-EB94643DCFF8}" type="presParOf" srcId="{9996BEDE-AD62-2D46-BFD6-1A12D9CF1810}" destId="{B9CB4629-F62B-4444-A68E-4EF014C93EE0}" srcOrd="1" destOrd="0" presId="urn:microsoft.com/office/officeart/2008/layout/PictureStrips"/>
    <dgm:cxn modelId="{7B8B54DC-500D-444A-A0C0-F5405BAE22EF}" type="presParOf" srcId="{DBFE95CD-B3E4-B243-B7D0-343B388062D8}" destId="{FB0BFCDD-FDBC-EF47-9672-06C30762CB40}" srcOrd="3" destOrd="0" presId="urn:microsoft.com/office/officeart/2008/layout/PictureStrips"/>
    <dgm:cxn modelId="{EABB2DD9-A449-5245-82DB-A657BEA3255B}" type="presParOf" srcId="{DBFE95CD-B3E4-B243-B7D0-343B388062D8}" destId="{37815D6A-84F2-BB48-AB46-DB441D21B9B1}" srcOrd="4" destOrd="0" presId="urn:microsoft.com/office/officeart/2008/layout/PictureStrips"/>
    <dgm:cxn modelId="{CC64A5B7-125F-7147-8178-2B35E9B4D439}" type="presParOf" srcId="{37815D6A-84F2-BB48-AB46-DB441D21B9B1}" destId="{038F3142-6074-A440-BA6D-62C45368DACC}" srcOrd="0" destOrd="0" presId="urn:microsoft.com/office/officeart/2008/layout/PictureStrips"/>
    <dgm:cxn modelId="{AEF561B8-8D70-CB42-98E9-3C8D134EEAB2}" type="presParOf" srcId="{37815D6A-84F2-BB48-AB46-DB441D21B9B1}" destId="{13041778-6594-0743-90A3-6900CF631967}"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4005CA-93FC-432B-B5AB-61466ED91660}" type="doc">
      <dgm:prSet loTypeId="urn:microsoft.com/office/officeart/2008/layout/LinedList" loCatId="Inbox" qsTypeId="urn:microsoft.com/office/officeart/2005/8/quickstyle/simple1" qsCatId="simple" csTypeId="urn:microsoft.com/office/officeart/2005/8/colors/accent1_2" csCatId="accent1" phldr="1"/>
      <dgm:spPr/>
      <dgm:t>
        <a:bodyPr/>
        <a:lstStyle/>
        <a:p>
          <a:endParaRPr lang="en-US"/>
        </a:p>
      </dgm:t>
    </dgm:pt>
    <dgm:pt modelId="{9AAF5B09-6777-4A4A-88D4-876FB9B093E2}">
      <dgm:prSet/>
      <dgm:spPr/>
      <dgm:t>
        <a:bodyPr/>
        <a:lstStyle/>
        <a:p>
          <a:r>
            <a:rPr lang="en-US" b="1" dirty="0"/>
            <a:t>Over 90,000 services approved since May of 2017</a:t>
          </a:r>
        </a:p>
      </dgm:t>
    </dgm:pt>
    <dgm:pt modelId="{BF5B16ED-A3F8-420D-8255-877C6853DBE5}" type="parTrans" cxnId="{06366A90-DDE9-4C74-AC4B-0B8CE79358F7}">
      <dgm:prSet/>
      <dgm:spPr/>
      <dgm:t>
        <a:bodyPr/>
        <a:lstStyle/>
        <a:p>
          <a:endParaRPr lang="en-US"/>
        </a:p>
      </dgm:t>
    </dgm:pt>
    <dgm:pt modelId="{A8DDFA38-7895-4D18-B2D6-C7F3F6207B6F}" type="sibTrans" cxnId="{06366A90-DDE9-4C74-AC4B-0B8CE79358F7}">
      <dgm:prSet/>
      <dgm:spPr/>
      <dgm:t>
        <a:bodyPr/>
        <a:lstStyle/>
        <a:p>
          <a:endParaRPr lang="en-US"/>
        </a:p>
      </dgm:t>
    </dgm:pt>
    <dgm:pt modelId="{340EB28A-012A-4982-BE9E-AC578C1FC581}">
      <dgm:prSet/>
      <dgm:spPr/>
      <dgm:t>
        <a:bodyPr/>
        <a:lstStyle/>
        <a:p>
          <a:r>
            <a:rPr lang="en-US" dirty="0"/>
            <a:t>Increased awareness of the CHRT compliant definition of Jordan’s Principle</a:t>
          </a:r>
        </a:p>
      </dgm:t>
    </dgm:pt>
    <dgm:pt modelId="{DDF4F507-6573-48FD-B8D2-BC80213CE532}" type="parTrans" cxnId="{43FA2C5A-A1EF-4398-9D9E-89CD087E5668}">
      <dgm:prSet/>
      <dgm:spPr/>
      <dgm:t>
        <a:bodyPr/>
        <a:lstStyle/>
        <a:p>
          <a:endParaRPr lang="en-US"/>
        </a:p>
      </dgm:t>
    </dgm:pt>
    <dgm:pt modelId="{5148CF53-C831-4235-9027-F0057B2207B9}" type="sibTrans" cxnId="{43FA2C5A-A1EF-4398-9D9E-89CD087E5668}">
      <dgm:prSet/>
      <dgm:spPr/>
      <dgm:t>
        <a:bodyPr/>
        <a:lstStyle/>
        <a:p>
          <a:endParaRPr lang="en-US"/>
        </a:p>
      </dgm:t>
    </dgm:pt>
    <dgm:pt modelId="{683E5BF7-01E1-4ABC-8451-649E410F3341}">
      <dgm:prSet/>
      <dgm:spPr/>
      <dgm:t>
        <a:bodyPr/>
        <a:lstStyle/>
        <a:p>
          <a:r>
            <a:rPr lang="en-US" dirty="0"/>
            <a:t>Fed. Definition now includes all public services and all jurisdictional disputes</a:t>
          </a:r>
        </a:p>
      </dgm:t>
    </dgm:pt>
    <dgm:pt modelId="{031DB35D-C87E-48C8-B429-976667092E8B}" type="parTrans" cxnId="{4F7E5A9D-8A8F-4B06-AB72-DD3642250F4F}">
      <dgm:prSet/>
      <dgm:spPr/>
      <dgm:t>
        <a:bodyPr/>
        <a:lstStyle/>
        <a:p>
          <a:endParaRPr lang="en-US"/>
        </a:p>
      </dgm:t>
    </dgm:pt>
    <dgm:pt modelId="{DDBEB893-1994-4095-B8FA-87097166F8F8}" type="sibTrans" cxnId="{4F7E5A9D-8A8F-4B06-AB72-DD3642250F4F}">
      <dgm:prSet/>
      <dgm:spPr/>
      <dgm:t>
        <a:bodyPr/>
        <a:lstStyle/>
        <a:p>
          <a:endParaRPr lang="en-US"/>
        </a:p>
      </dgm:t>
    </dgm:pt>
    <dgm:pt modelId="{1FDED73A-DA18-42BE-897F-2BDF3AF4EEC6}">
      <dgm:prSet/>
      <dgm:spPr/>
      <dgm:t>
        <a:bodyPr/>
        <a:lstStyle/>
        <a:p>
          <a:r>
            <a:rPr lang="en-US" dirty="0"/>
            <a:t>Community innovations for implementation (must continue post March 2019)</a:t>
          </a:r>
        </a:p>
      </dgm:t>
    </dgm:pt>
    <dgm:pt modelId="{6F39F8C7-5D88-46E2-9C48-D861ABFF0A25}" type="parTrans" cxnId="{740AF51F-4C30-480E-9638-D4FB6D96F1D5}">
      <dgm:prSet/>
      <dgm:spPr/>
      <dgm:t>
        <a:bodyPr/>
        <a:lstStyle/>
        <a:p>
          <a:endParaRPr lang="en-US"/>
        </a:p>
      </dgm:t>
    </dgm:pt>
    <dgm:pt modelId="{5714C5B4-366E-49EE-9800-B59738742DEA}" type="sibTrans" cxnId="{740AF51F-4C30-480E-9638-D4FB6D96F1D5}">
      <dgm:prSet/>
      <dgm:spPr/>
      <dgm:t>
        <a:bodyPr/>
        <a:lstStyle/>
        <a:p>
          <a:endParaRPr lang="en-US"/>
        </a:p>
      </dgm:t>
    </dgm:pt>
    <dgm:pt modelId="{79E0DF88-5BDA-4506-B48D-EB08710CC0EC}">
      <dgm:prSet custT="1"/>
      <dgm:spPr/>
      <dgm:t>
        <a:bodyPr/>
        <a:lstStyle/>
        <a:p>
          <a:r>
            <a:rPr lang="en-US" sz="3200" dirty="0"/>
            <a:t>Jordan’s Principle is now law</a:t>
          </a:r>
        </a:p>
      </dgm:t>
    </dgm:pt>
    <dgm:pt modelId="{4262B287-52BE-4924-A77B-9AA2300C2398}" type="parTrans" cxnId="{5574E16B-97D0-44B2-8784-075E264E9CD6}">
      <dgm:prSet/>
      <dgm:spPr/>
      <dgm:t>
        <a:bodyPr/>
        <a:lstStyle/>
        <a:p>
          <a:endParaRPr lang="en-US"/>
        </a:p>
      </dgm:t>
    </dgm:pt>
    <dgm:pt modelId="{002246A3-F4CC-4AF5-A685-A9AD330E7E7F}" type="sibTrans" cxnId="{5574E16B-97D0-44B2-8784-075E264E9CD6}">
      <dgm:prSet/>
      <dgm:spPr/>
      <dgm:t>
        <a:bodyPr/>
        <a:lstStyle/>
        <a:p>
          <a:endParaRPr lang="en-US"/>
        </a:p>
      </dgm:t>
    </dgm:pt>
    <dgm:pt modelId="{CEAC3EDF-18DC-4944-9E81-EF9CB7A1874A}" type="pres">
      <dgm:prSet presAssocID="{5E4005CA-93FC-432B-B5AB-61466ED91660}" presName="vert0" presStyleCnt="0">
        <dgm:presLayoutVars>
          <dgm:dir/>
          <dgm:animOne val="branch"/>
          <dgm:animLvl val="lvl"/>
        </dgm:presLayoutVars>
      </dgm:prSet>
      <dgm:spPr/>
    </dgm:pt>
    <dgm:pt modelId="{B55152D3-B9DE-784C-BB4B-6C7048340773}" type="pres">
      <dgm:prSet presAssocID="{79E0DF88-5BDA-4506-B48D-EB08710CC0EC}" presName="thickLine" presStyleLbl="alignNode1" presStyleIdx="0" presStyleCnt="5"/>
      <dgm:spPr/>
    </dgm:pt>
    <dgm:pt modelId="{BA988D19-6AB2-DD45-850D-4749886BF837}" type="pres">
      <dgm:prSet presAssocID="{79E0DF88-5BDA-4506-B48D-EB08710CC0EC}" presName="horz1" presStyleCnt="0"/>
      <dgm:spPr/>
    </dgm:pt>
    <dgm:pt modelId="{35D18737-F91E-3641-9ACB-D6445AE9512C}" type="pres">
      <dgm:prSet presAssocID="{79E0DF88-5BDA-4506-B48D-EB08710CC0EC}" presName="tx1" presStyleLbl="revTx" presStyleIdx="0" presStyleCnt="5"/>
      <dgm:spPr/>
    </dgm:pt>
    <dgm:pt modelId="{7FF76175-3D56-0548-A678-7772F43E74A7}" type="pres">
      <dgm:prSet presAssocID="{79E0DF88-5BDA-4506-B48D-EB08710CC0EC}" presName="vert1" presStyleCnt="0"/>
      <dgm:spPr/>
    </dgm:pt>
    <dgm:pt modelId="{4EA82039-6D40-634F-ACB8-82334CFBDBAC}" type="pres">
      <dgm:prSet presAssocID="{9AAF5B09-6777-4A4A-88D4-876FB9B093E2}" presName="thickLine" presStyleLbl="alignNode1" presStyleIdx="1" presStyleCnt="5"/>
      <dgm:spPr/>
    </dgm:pt>
    <dgm:pt modelId="{E74A0C10-B53F-1848-8B08-E6A4B72AAB0A}" type="pres">
      <dgm:prSet presAssocID="{9AAF5B09-6777-4A4A-88D4-876FB9B093E2}" presName="horz1" presStyleCnt="0"/>
      <dgm:spPr/>
    </dgm:pt>
    <dgm:pt modelId="{91ADF80F-425E-F14D-86AC-237EC5369FE0}" type="pres">
      <dgm:prSet presAssocID="{9AAF5B09-6777-4A4A-88D4-876FB9B093E2}" presName="tx1" presStyleLbl="revTx" presStyleIdx="1" presStyleCnt="5"/>
      <dgm:spPr/>
    </dgm:pt>
    <dgm:pt modelId="{19D700B9-DDBF-6A4F-83FF-07C084882A5A}" type="pres">
      <dgm:prSet presAssocID="{9AAF5B09-6777-4A4A-88D4-876FB9B093E2}" presName="vert1" presStyleCnt="0"/>
      <dgm:spPr/>
    </dgm:pt>
    <dgm:pt modelId="{C7F65223-2CD4-9B49-A4EB-EF18C847689B}" type="pres">
      <dgm:prSet presAssocID="{340EB28A-012A-4982-BE9E-AC578C1FC581}" presName="thickLine" presStyleLbl="alignNode1" presStyleIdx="2" presStyleCnt="5"/>
      <dgm:spPr/>
    </dgm:pt>
    <dgm:pt modelId="{09A38721-7ECA-3742-AC4E-EBDB1EC6311C}" type="pres">
      <dgm:prSet presAssocID="{340EB28A-012A-4982-BE9E-AC578C1FC581}" presName="horz1" presStyleCnt="0"/>
      <dgm:spPr/>
    </dgm:pt>
    <dgm:pt modelId="{C2A1AE0A-6973-5243-B2C8-813CDAFB79E6}" type="pres">
      <dgm:prSet presAssocID="{340EB28A-012A-4982-BE9E-AC578C1FC581}" presName="tx1" presStyleLbl="revTx" presStyleIdx="2" presStyleCnt="5"/>
      <dgm:spPr/>
    </dgm:pt>
    <dgm:pt modelId="{260F6DAE-C0CB-224A-ACDC-3F0BE6E61C0C}" type="pres">
      <dgm:prSet presAssocID="{340EB28A-012A-4982-BE9E-AC578C1FC581}" presName="vert1" presStyleCnt="0"/>
      <dgm:spPr/>
    </dgm:pt>
    <dgm:pt modelId="{DE76FDEC-1E80-D54E-8407-0BB451C20EE8}" type="pres">
      <dgm:prSet presAssocID="{683E5BF7-01E1-4ABC-8451-649E410F3341}" presName="thickLine" presStyleLbl="alignNode1" presStyleIdx="3" presStyleCnt="5"/>
      <dgm:spPr/>
    </dgm:pt>
    <dgm:pt modelId="{43BE3319-1A28-5941-8DC0-B630AAFABD05}" type="pres">
      <dgm:prSet presAssocID="{683E5BF7-01E1-4ABC-8451-649E410F3341}" presName="horz1" presStyleCnt="0"/>
      <dgm:spPr/>
    </dgm:pt>
    <dgm:pt modelId="{6F7F012D-3DAB-8B48-9725-C19C4AB5FA6F}" type="pres">
      <dgm:prSet presAssocID="{683E5BF7-01E1-4ABC-8451-649E410F3341}" presName="tx1" presStyleLbl="revTx" presStyleIdx="3" presStyleCnt="5"/>
      <dgm:spPr/>
    </dgm:pt>
    <dgm:pt modelId="{3C3311F6-CEF8-AB43-B3F4-DA22E8D10800}" type="pres">
      <dgm:prSet presAssocID="{683E5BF7-01E1-4ABC-8451-649E410F3341}" presName="vert1" presStyleCnt="0"/>
      <dgm:spPr/>
    </dgm:pt>
    <dgm:pt modelId="{050A7B04-25EF-004A-9B27-4373AD48914A}" type="pres">
      <dgm:prSet presAssocID="{1FDED73A-DA18-42BE-897F-2BDF3AF4EEC6}" presName="thickLine" presStyleLbl="alignNode1" presStyleIdx="4" presStyleCnt="5"/>
      <dgm:spPr/>
    </dgm:pt>
    <dgm:pt modelId="{4263B07C-4FC5-F946-A16B-A4268031FE1D}" type="pres">
      <dgm:prSet presAssocID="{1FDED73A-DA18-42BE-897F-2BDF3AF4EEC6}" presName="horz1" presStyleCnt="0"/>
      <dgm:spPr/>
    </dgm:pt>
    <dgm:pt modelId="{0152D0B9-DDA8-924D-B8A8-A07312E98ECB}" type="pres">
      <dgm:prSet presAssocID="{1FDED73A-DA18-42BE-897F-2BDF3AF4EEC6}" presName="tx1" presStyleLbl="revTx" presStyleIdx="4" presStyleCnt="5"/>
      <dgm:spPr/>
    </dgm:pt>
    <dgm:pt modelId="{F63DD615-534F-4140-A997-A625B189FAB9}" type="pres">
      <dgm:prSet presAssocID="{1FDED73A-DA18-42BE-897F-2BDF3AF4EEC6}" presName="vert1" presStyleCnt="0"/>
      <dgm:spPr/>
    </dgm:pt>
  </dgm:ptLst>
  <dgm:cxnLst>
    <dgm:cxn modelId="{13522009-3A78-1D41-A056-5C7844910163}" type="presOf" srcId="{79E0DF88-5BDA-4506-B48D-EB08710CC0EC}" destId="{35D18737-F91E-3641-9ACB-D6445AE9512C}" srcOrd="0" destOrd="0" presId="urn:microsoft.com/office/officeart/2008/layout/LinedList"/>
    <dgm:cxn modelId="{0148CA14-D99F-DC40-9967-F0D2324FCCC9}" type="presOf" srcId="{683E5BF7-01E1-4ABC-8451-649E410F3341}" destId="{6F7F012D-3DAB-8B48-9725-C19C4AB5FA6F}" srcOrd="0" destOrd="0" presId="urn:microsoft.com/office/officeart/2008/layout/LinedList"/>
    <dgm:cxn modelId="{740AF51F-4C30-480E-9638-D4FB6D96F1D5}" srcId="{5E4005CA-93FC-432B-B5AB-61466ED91660}" destId="{1FDED73A-DA18-42BE-897F-2BDF3AF4EEC6}" srcOrd="4" destOrd="0" parTransId="{6F39F8C7-5D88-46E2-9C48-D861ABFF0A25}" sibTransId="{5714C5B4-366E-49EE-9800-B59738742DEA}"/>
    <dgm:cxn modelId="{11A55A2D-3C78-EE4D-A39B-C2B98CBFB163}" type="presOf" srcId="{340EB28A-012A-4982-BE9E-AC578C1FC581}" destId="{C2A1AE0A-6973-5243-B2C8-813CDAFB79E6}" srcOrd="0" destOrd="0" presId="urn:microsoft.com/office/officeart/2008/layout/LinedList"/>
    <dgm:cxn modelId="{24F8B33A-3101-FA45-B4D8-7C59F1DCD01B}" type="presOf" srcId="{5E4005CA-93FC-432B-B5AB-61466ED91660}" destId="{CEAC3EDF-18DC-4944-9E81-EF9CB7A1874A}" srcOrd="0" destOrd="0" presId="urn:microsoft.com/office/officeart/2008/layout/LinedList"/>
    <dgm:cxn modelId="{43FA2C5A-A1EF-4398-9D9E-89CD087E5668}" srcId="{5E4005CA-93FC-432B-B5AB-61466ED91660}" destId="{340EB28A-012A-4982-BE9E-AC578C1FC581}" srcOrd="2" destOrd="0" parTransId="{DDF4F507-6573-48FD-B8D2-BC80213CE532}" sibTransId="{5148CF53-C831-4235-9027-F0057B2207B9}"/>
    <dgm:cxn modelId="{5574E16B-97D0-44B2-8784-075E264E9CD6}" srcId="{5E4005CA-93FC-432B-B5AB-61466ED91660}" destId="{79E0DF88-5BDA-4506-B48D-EB08710CC0EC}" srcOrd="0" destOrd="0" parTransId="{4262B287-52BE-4924-A77B-9AA2300C2398}" sibTransId="{002246A3-F4CC-4AF5-A685-A9AD330E7E7F}"/>
    <dgm:cxn modelId="{2A03458D-D892-E54F-9EF2-EAC82D5A2036}" type="presOf" srcId="{1FDED73A-DA18-42BE-897F-2BDF3AF4EEC6}" destId="{0152D0B9-DDA8-924D-B8A8-A07312E98ECB}" srcOrd="0" destOrd="0" presId="urn:microsoft.com/office/officeart/2008/layout/LinedList"/>
    <dgm:cxn modelId="{06366A90-DDE9-4C74-AC4B-0B8CE79358F7}" srcId="{5E4005CA-93FC-432B-B5AB-61466ED91660}" destId="{9AAF5B09-6777-4A4A-88D4-876FB9B093E2}" srcOrd="1" destOrd="0" parTransId="{BF5B16ED-A3F8-420D-8255-877C6853DBE5}" sibTransId="{A8DDFA38-7895-4D18-B2D6-C7F3F6207B6F}"/>
    <dgm:cxn modelId="{4F7E5A9D-8A8F-4B06-AB72-DD3642250F4F}" srcId="{5E4005CA-93FC-432B-B5AB-61466ED91660}" destId="{683E5BF7-01E1-4ABC-8451-649E410F3341}" srcOrd="3" destOrd="0" parTransId="{031DB35D-C87E-48C8-B429-976667092E8B}" sibTransId="{DDBEB893-1994-4095-B8FA-87097166F8F8}"/>
    <dgm:cxn modelId="{3C8FA29D-E65C-F94F-904C-7E248E49E9C5}" type="presOf" srcId="{9AAF5B09-6777-4A4A-88D4-876FB9B093E2}" destId="{91ADF80F-425E-F14D-86AC-237EC5369FE0}" srcOrd="0" destOrd="0" presId="urn:microsoft.com/office/officeart/2008/layout/LinedList"/>
    <dgm:cxn modelId="{AAE87158-B326-424C-9D20-D94685CCA793}" type="presParOf" srcId="{CEAC3EDF-18DC-4944-9E81-EF9CB7A1874A}" destId="{B55152D3-B9DE-784C-BB4B-6C7048340773}" srcOrd="0" destOrd="0" presId="urn:microsoft.com/office/officeart/2008/layout/LinedList"/>
    <dgm:cxn modelId="{48921905-F40A-CA4A-BF2F-3359331A8020}" type="presParOf" srcId="{CEAC3EDF-18DC-4944-9E81-EF9CB7A1874A}" destId="{BA988D19-6AB2-DD45-850D-4749886BF837}" srcOrd="1" destOrd="0" presId="urn:microsoft.com/office/officeart/2008/layout/LinedList"/>
    <dgm:cxn modelId="{43320AF2-359C-DE44-B591-36FF5F5D37D9}" type="presParOf" srcId="{BA988D19-6AB2-DD45-850D-4749886BF837}" destId="{35D18737-F91E-3641-9ACB-D6445AE9512C}" srcOrd="0" destOrd="0" presId="urn:microsoft.com/office/officeart/2008/layout/LinedList"/>
    <dgm:cxn modelId="{63B598FE-5B45-C640-ABBC-CFE0C5367BDB}" type="presParOf" srcId="{BA988D19-6AB2-DD45-850D-4749886BF837}" destId="{7FF76175-3D56-0548-A678-7772F43E74A7}" srcOrd="1" destOrd="0" presId="urn:microsoft.com/office/officeart/2008/layout/LinedList"/>
    <dgm:cxn modelId="{200ED832-2464-9E47-87DC-3D73EBA322B7}" type="presParOf" srcId="{CEAC3EDF-18DC-4944-9E81-EF9CB7A1874A}" destId="{4EA82039-6D40-634F-ACB8-82334CFBDBAC}" srcOrd="2" destOrd="0" presId="urn:microsoft.com/office/officeart/2008/layout/LinedList"/>
    <dgm:cxn modelId="{D0DCDF75-1A4B-B34D-9AE0-35CBC44FF224}" type="presParOf" srcId="{CEAC3EDF-18DC-4944-9E81-EF9CB7A1874A}" destId="{E74A0C10-B53F-1848-8B08-E6A4B72AAB0A}" srcOrd="3" destOrd="0" presId="urn:microsoft.com/office/officeart/2008/layout/LinedList"/>
    <dgm:cxn modelId="{2520650E-0BB1-DA40-B5B5-009FE9D85077}" type="presParOf" srcId="{E74A0C10-B53F-1848-8B08-E6A4B72AAB0A}" destId="{91ADF80F-425E-F14D-86AC-237EC5369FE0}" srcOrd="0" destOrd="0" presId="urn:microsoft.com/office/officeart/2008/layout/LinedList"/>
    <dgm:cxn modelId="{1C8AD8F0-E974-564B-9B04-D164E55527CB}" type="presParOf" srcId="{E74A0C10-B53F-1848-8B08-E6A4B72AAB0A}" destId="{19D700B9-DDBF-6A4F-83FF-07C084882A5A}" srcOrd="1" destOrd="0" presId="urn:microsoft.com/office/officeart/2008/layout/LinedList"/>
    <dgm:cxn modelId="{BA48B82F-3C7C-ED49-B423-56E9A338EF28}" type="presParOf" srcId="{CEAC3EDF-18DC-4944-9E81-EF9CB7A1874A}" destId="{C7F65223-2CD4-9B49-A4EB-EF18C847689B}" srcOrd="4" destOrd="0" presId="urn:microsoft.com/office/officeart/2008/layout/LinedList"/>
    <dgm:cxn modelId="{5CBE414C-8251-7E48-893D-A84AA41BAFF8}" type="presParOf" srcId="{CEAC3EDF-18DC-4944-9E81-EF9CB7A1874A}" destId="{09A38721-7ECA-3742-AC4E-EBDB1EC6311C}" srcOrd="5" destOrd="0" presId="urn:microsoft.com/office/officeart/2008/layout/LinedList"/>
    <dgm:cxn modelId="{3BFE071B-ABE3-4642-909B-CCC3BC8B2E06}" type="presParOf" srcId="{09A38721-7ECA-3742-AC4E-EBDB1EC6311C}" destId="{C2A1AE0A-6973-5243-B2C8-813CDAFB79E6}" srcOrd="0" destOrd="0" presId="urn:microsoft.com/office/officeart/2008/layout/LinedList"/>
    <dgm:cxn modelId="{58A554A0-81AC-1442-AC4C-00C454542E9D}" type="presParOf" srcId="{09A38721-7ECA-3742-AC4E-EBDB1EC6311C}" destId="{260F6DAE-C0CB-224A-ACDC-3F0BE6E61C0C}" srcOrd="1" destOrd="0" presId="urn:microsoft.com/office/officeart/2008/layout/LinedList"/>
    <dgm:cxn modelId="{C205F2FE-CA10-2D48-8050-35B5C11C75D0}" type="presParOf" srcId="{CEAC3EDF-18DC-4944-9E81-EF9CB7A1874A}" destId="{DE76FDEC-1E80-D54E-8407-0BB451C20EE8}" srcOrd="6" destOrd="0" presId="urn:microsoft.com/office/officeart/2008/layout/LinedList"/>
    <dgm:cxn modelId="{E06BB11D-11BD-FA46-B271-D5CFAEC54A68}" type="presParOf" srcId="{CEAC3EDF-18DC-4944-9E81-EF9CB7A1874A}" destId="{43BE3319-1A28-5941-8DC0-B630AAFABD05}" srcOrd="7" destOrd="0" presId="urn:microsoft.com/office/officeart/2008/layout/LinedList"/>
    <dgm:cxn modelId="{16987FD6-1D1B-7942-8B89-B0A8ECF15D2D}" type="presParOf" srcId="{43BE3319-1A28-5941-8DC0-B630AAFABD05}" destId="{6F7F012D-3DAB-8B48-9725-C19C4AB5FA6F}" srcOrd="0" destOrd="0" presId="urn:microsoft.com/office/officeart/2008/layout/LinedList"/>
    <dgm:cxn modelId="{E76BD6F9-395D-DB45-89A3-064D0E7ACA2C}" type="presParOf" srcId="{43BE3319-1A28-5941-8DC0-B630AAFABD05}" destId="{3C3311F6-CEF8-AB43-B3F4-DA22E8D10800}" srcOrd="1" destOrd="0" presId="urn:microsoft.com/office/officeart/2008/layout/LinedList"/>
    <dgm:cxn modelId="{6EDF593F-96F1-434C-8F71-73AFC0F1BF85}" type="presParOf" srcId="{CEAC3EDF-18DC-4944-9E81-EF9CB7A1874A}" destId="{050A7B04-25EF-004A-9B27-4373AD48914A}" srcOrd="8" destOrd="0" presId="urn:microsoft.com/office/officeart/2008/layout/LinedList"/>
    <dgm:cxn modelId="{6E65AB5C-AFC9-2A40-A67C-79D8D1C0E55D}" type="presParOf" srcId="{CEAC3EDF-18DC-4944-9E81-EF9CB7A1874A}" destId="{4263B07C-4FC5-F946-A16B-A4268031FE1D}" srcOrd="9" destOrd="0" presId="urn:microsoft.com/office/officeart/2008/layout/LinedList"/>
    <dgm:cxn modelId="{6FF2B3B4-9D02-7F42-84F1-D68A3A594CC6}" type="presParOf" srcId="{4263B07C-4FC5-F946-A16B-A4268031FE1D}" destId="{0152D0B9-DDA8-924D-B8A8-A07312E98ECB}" srcOrd="0" destOrd="0" presId="urn:microsoft.com/office/officeart/2008/layout/LinedList"/>
    <dgm:cxn modelId="{F31D2E1F-25A2-F942-AE2F-1620D3F9F2BE}" type="presParOf" srcId="{4263B07C-4FC5-F946-A16B-A4268031FE1D}" destId="{F63DD615-534F-4140-A997-A625B189FAB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4005CA-93FC-432B-B5AB-61466ED91660}" type="doc">
      <dgm:prSet loTypeId="urn:microsoft.com/office/officeart/2008/layout/LinedList" loCatId="Inbox" qsTypeId="urn:microsoft.com/office/officeart/2005/8/quickstyle/simple1" qsCatId="simple" csTypeId="urn:microsoft.com/office/officeart/2005/8/colors/accent1_2" csCatId="accent1" phldr="1"/>
      <dgm:spPr/>
      <dgm:t>
        <a:bodyPr/>
        <a:lstStyle/>
        <a:p>
          <a:endParaRPr lang="en-US"/>
        </a:p>
      </dgm:t>
    </dgm:pt>
    <dgm:pt modelId="{9AAF5B09-6777-4A4A-88D4-876FB9B093E2}">
      <dgm:prSet/>
      <dgm:spPr/>
      <dgm:t>
        <a:bodyPr/>
        <a:lstStyle/>
        <a:p>
          <a:r>
            <a:rPr lang="en-US" dirty="0"/>
            <a:t>Definition of a First Nations child</a:t>
          </a:r>
        </a:p>
      </dgm:t>
    </dgm:pt>
    <dgm:pt modelId="{BF5B16ED-A3F8-420D-8255-877C6853DBE5}" type="parTrans" cxnId="{06366A90-DDE9-4C74-AC4B-0B8CE79358F7}">
      <dgm:prSet/>
      <dgm:spPr/>
      <dgm:t>
        <a:bodyPr/>
        <a:lstStyle/>
        <a:p>
          <a:endParaRPr lang="en-US"/>
        </a:p>
      </dgm:t>
    </dgm:pt>
    <dgm:pt modelId="{A8DDFA38-7895-4D18-B2D6-C7F3F6207B6F}" type="sibTrans" cxnId="{06366A90-DDE9-4C74-AC4B-0B8CE79358F7}">
      <dgm:prSet/>
      <dgm:spPr/>
      <dgm:t>
        <a:bodyPr/>
        <a:lstStyle/>
        <a:p>
          <a:endParaRPr lang="en-US"/>
        </a:p>
      </dgm:t>
    </dgm:pt>
    <dgm:pt modelId="{340EB28A-012A-4982-BE9E-AC578C1FC581}">
      <dgm:prSet/>
      <dgm:spPr/>
      <dgm:t>
        <a:bodyPr/>
        <a:lstStyle/>
        <a:p>
          <a:r>
            <a:rPr lang="en-US" dirty="0"/>
            <a:t>Not clear how, or if, Canada is applying a best interests</a:t>
          </a:r>
        </a:p>
      </dgm:t>
    </dgm:pt>
    <dgm:pt modelId="{DDF4F507-6573-48FD-B8D2-BC80213CE532}" type="parTrans" cxnId="{43FA2C5A-A1EF-4398-9D9E-89CD087E5668}">
      <dgm:prSet/>
      <dgm:spPr/>
      <dgm:t>
        <a:bodyPr/>
        <a:lstStyle/>
        <a:p>
          <a:endParaRPr lang="en-US"/>
        </a:p>
      </dgm:t>
    </dgm:pt>
    <dgm:pt modelId="{5148CF53-C831-4235-9027-F0057B2207B9}" type="sibTrans" cxnId="{43FA2C5A-A1EF-4398-9D9E-89CD087E5668}">
      <dgm:prSet/>
      <dgm:spPr/>
      <dgm:t>
        <a:bodyPr/>
        <a:lstStyle/>
        <a:p>
          <a:endParaRPr lang="en-US"/>
        </a:p>
      </dgm:t>
    </dgm:pt>
    <dgm:pt modelId="{683E5BF7-01E1-4ABC-8451-649E410F3341}">
      <dgm:prSet/>
      <dgm:spPr/>
      <dgm:t>
        <a:bodyPr/>
        <a:lstStyle/>
        <a:p>
          <a:r>
            <a:rPr lang="en-US" dirty="0"/>
            <a:t>No clear process for addressing urgent cases</a:t>
          </a:r>
        </a:p>
      </dgm:t>
    </dgm:pt>
    <dgm:pt modelId="{031DB35D-C87E-48C8-B429-976667092E8B}" type="parTrans" cxnId="{4F7E5A9D-8A8F-4B06-AB72-DD3642250F4F}">
      <dgm:prSet/>
      <dgm:spPr/>
      <dgm:t>
        <a:bodyPr/>
        <a:lstStyle/>
        <a:p>
          <a:endParaRPr lang="en-US"/>
        </a:p>
      </dgm:t>
    </dgm:pt>
    <dgm:pt modelId="{DDBEB893-1994-4095-B8FA-87097166F8F8}" type="sibTrans" cxnId="{4F7E5A9D-8A8F-4B06-AB72-DD3642250F4F}">
      <dgm:prSet/>
      <dgm:spPr/>
      <dgm:t>
        <a:bodyPr/>
        <a:lstStyle/>
        <a:p>
          <a:endParaRPr lang="en-US"/>
        </a:p>
      </dgm:t>
    </dgm:pt>
    <dgm:pt modelId="{1FDED73A-DA18-42BE-897F-2BDF3AF4EEC6}">
      <dgm:prSet/>
      <dgm:spPr/>
      <dgm:t>
        <a:bodyPr/>
        <a:lstStyle/>
        <a:p>
          <a:r>
            <a:rPr lang="en-US" dirty="0"/>
            <a:t>Inconsistent/lack of clarity on criteria/process for group cases</a:t>
          </a:r>
        </a:p>
      </dgm:t>
    </dgm:pt>
    <dgm:pt modelId="{6F39F8C7-5D88-46E2-9C48-D861ABFF0A25}" type="parTrans" cxnId="{740AF51F-4C30-480E-9638-D4FB6D96F1D5}">
      <dgm:prSet/>
      <dgm:spPr/>
      <dgm:t>
        <a:bodyPr/>
        <a:lstStyle/>
        <a:p>
          <a:endParaRPr lang="en-US"/>
        </a:p>
      </dgm:t>
    </dgm:pt>
    <dgm:pt modelId="{5714C5B4-366E-49EE-9800-B59738742DEA}" type="sibTrans" cxnId="{740AF51F-4C30-480E-9638-D4FB6D96F1D5}">
      <dgm:prSet/>
      <dgm:spPr/>
      <dgm:t>
        <a:bodyPr/>
        <a:lstStyle/>
        <a:p>
          <a:endParaRPr lang="en-US"/>
        </a:p>
      </dgm:t>
    </dgm:pt>
    <dgm:pt modelId="{79E0DF88-5BDA-4506-B48D-EB08710CC0EC}">
      <dgm:prSet/>
      <dgm:spPr/>
      <dgm:t>
        <a:bodyPr/>
        <a:lstStyle/>
        <a:p>
          <a:r>
            <a:rPr lang="en-US" dirty="0"/>
            <a:t>Time frame compliance</a:t>
          </a:r>
        </a:p>
      </dgm:t>
    </dgm:pt>
    <dgm:pt modelId="{4262B287-52BE-4924-A77B-9AA2300C2398}" type="parTrans" cxnId="{5574E16B-97D0-44B2-8784-075E264E9CD6}">
      <dgm:prSet/>
      <dgm:spPr/>
      <dgm:t>
        <a:bodyPr/>
        <a:lstStyle/>
        <a:p>
          <a:endParaRPr lang="en-US"/>
        </a:p>
      </dgm:t>
    </dgm:pt>
    <dgm:pt modelId="{002246A3-F4CC-4AF5-A685-A9AD330E7E7F}" type="sibTrans" cxnId="{5574E16B-97D0-44B2-8784-075E264E9CD6}">
      <dgm:prSet/>
      <dgm:spPr/>
      <dgm:t>
        <a:bodyPr/>
        <a:lstStyle/>
        <a:p>
          <a:endParaRPr lang="en-US"/>
        </a:p>
      </dgm:t>
    </dgm:pt>
    <dgm:pt modelId="{CEAC3EDF-18DC-4944-9E81-EF9CB7A1874A}" type="pres">
      <dgm:prSet presAssocID="{5E4005CA-93FC-432B-B5AB-61466ED91660}" presName="vert0" presStyleCnt="0">
        <dgm:presLayoutVars>
          <dgm:dir/>
          <dgm:animOne val="branch"/>
          <dgm:animLvl val="lvl"/>
        </dgm:presLayoutVars>
      </dgm:prSet>
      <dgm:spPr/>
    </dgm:pt>
    <dgm:pt modelId="{4EA82039-6D40-634F-ACB8-82334CFBDBAC}" type="pres">
      <dgm:prSet presAssocID="{9AAF5B09-6777-4A4A-88D4-876FB9B093E2}" presName="thickLine" presStyleLbl="alignNode1" presStyleIdx="0" presStyleCnt="5"/>
      <dgm:spPr/>
    </dgm:pt>
    <dgm:pt modelId="{E74A0C10-B53F-1848-8B08-E6A4B72AAB0A}" type="pres">
      <dgm:prSet presAssocID="{9AAF5B09-6777-4A4A-88D4-876FB9B093E2}" presName="horz1" presStyleCnt="0"/>
      <dgm:spPr/>
    </dgm:pt>
    <dgm:pt modelId="{91ADF80F-425E-F14D-86AC-237EC5369FE0}" type="pres">
      <dgm:prSet presAssocID="{9AAF5B09-6777-4A4A-88D4-876FB9B093E2}" presName="tx1" presStyleLbl="revTx" presStyleIdx="0" presStyleCnt="5"/>
      <dgm:spPr/>
    </dgm:pt>
    <dgm:pt modelId="{19D700B9-DDBF-6A4F-83FF-07C084882A5A}" type="pres">
      <dgm:prSet presAssocID="{9AAF5B09-6777-4A4A-88D4-876FB9B093E2}" presName="vert1" presStyleCnt="0"/>
      <dgm:spPr/>
    </dgm:pt>
    <dgm:pt modelId="{C7F65223-2CD4-9B49-A4EB-EF18C847689B}" type="pres">
      <dgm:prSet presAssocID="{340EB28A-012A-4982-BE9E-AC578C1FC581}" presName="thickLine" presStyleLbl="alignNode1" presStyleIdx="1" presStyleCnt="5"/>
      <dgm:spPr/>
    </dgm:pt>
    <dgm:pt modelId="{09A38721-7ECA-3742-AC4E-EBDB1EC6311C}" type="pres">
      <dgm:prSet presAssocID="{340EB28A-012A-4982-BE9E-AC578C1FC581}" presName="horz1" presStyleCnt="0"/>
      <dgm:spPr/>
    </dgm:pt>
    <dgm:pt modelId="{C2A1AE0A-6973-5243-B2C8-813CDAFB79E6}" type="pres">
      <dgm:prSet presAssocID="{340EB28A-012A-4982-BE9E-AC578C1FC581}" presName="tx1" presStyleLbl="revTx" presStyleIdx="1" presStyleCnt="5"/>
      <dgm:spPr/>
    </dgm:pt>
    <dgm:pt modelId="{260F6DAE-C0CB-224A-ACDC-3F0BE6E61C0C}" type="pres">
      <dgm:prSet presAssocID="{340EB28A-012A-4982-BE9E-AC578C1FC581}" presName="vert1" presStyleCnt="0"/>
      <dgm:spPr/>
    </dgm:pt>
    <dgm:pt modelId="{DE76FDEC-1E80-D54E-8407-0BB451C20EE8}" type="pres">
      <dgm:prSet presAssocID="{683E5BF7-01E1-4ABC-8451-649E410F3341}" presName="thickLine" presStyleLbl="alignNode1" presStyleIdx="2" presStyleCnt="5"/>
      <dgm:spPr/>
    </dgm:pt>
    <dgm:pt modelId="{43BE3319-1A28-5941-8DC0-B630AAFABD05}" type="pres">
      <dgm:prSet presAssocID="{683E5BF7-01E1-4ABC-8451-649E410F3341}" presName="horz1" presStyleCnt="0"/>
      <dgm:spPr/>
    </dgm:pt>
    <dgm:pt modelId="{6F7F012D-3DAB-8B48-9725-C19C4AB5FA6F}" type="pres">
      <dgm:prSet presAssocID="{683E5BF7-01E1-4ABC-8451-649E410F3341}" presName="tx1" presStyleLbl="revTx" presStyleIdx="2" presStyleCnt="5"/>
      <dgm:spPr/>
    </dgm:pt>
    <dgm:pt modelId="{3C3311F6-CEF8-AB43-B3F4-DA22E8D10800}" type="pres">
      <dgm:prSet presAssocID="{683E5BF7-01E1-4ABC-8451-649E410F3341}" presName="vert1" presStyleCnt="0"/>
      <dgm:spPr/>
    </dgm:pt>
    <dgm:pt modelId="{050A7B04-25EF-004A-9B27-4373AD48914A}" type="pres">
      <dgm:prSet presAssocID="{1FDED73A-DA18-42BE-897F-2BDF3AF4EEC6}" presName="thickLine" presStyleLbl="alignNode1" presStyleIdx="3" presStyleCnt="5"/>
      <dgm:spPr/>
    </dgm:pt>
    <dgm:pt modelId="{4263B07C-4FC5-F946-A16B-A4268031FE1D}" type="pres">
      <dgm:prSet presAssocID="{1FDED73A-DA18-42BE-897F-2BDF3AF4EEC6}" presName="horz1" presStyleCnt="0"/>
      <dgm:spPr/>
    </dgm:pt>
    <dgm:pt modelId="{0152D0B9-DDA8-924D-B8A8-A07312E98ECB}" type="pres">
      <dgm:prSet presAssocID="{1FDED73A-DA18-42BE-897F-2BDF3AF4EEC6}" presName="tx1" presStyleLbl="revTx" presStyleIdx="3" presStyleCnt="5"/>
      <dgm:spPr/>
    </dgm:pt>
    <dgm:pt modelId="{F63DD615-534F-4140-A997-A625B189FAB9}" type="pres">
      <dgm:prSet presAssocID="{1FDED73A-DA18-42BE-897F-2BDF3AF4EEC6}" presName="vert1" presStyleCnt="0"/>
      <dgm:spPr/>
    </dgm:pt>
    <dgm:pt modelId="{B55152D3-B9DE-784C-BB4B-6C7048340773}" type="pres">
      <dgm:prSet presAssocID="{79E0DF88-5BDA-4506-B48D-EB08710CC0EC}" presName="thickLine" presStyleLbl="alignNode1" presStyleIdx="4" presStyleCnt="5"/>
      <dgm:spPr/>
    </dgm:pt>
    <dgm:pt modelId="{BA988D19-6AB2-DD45-850D-4749886BF837}" type="pres">
      <dgm:prSet presAssocID="{79E0DF88-5BDA-4506-B48D-EB08710CC0EC}" presName="horz1" presStyleCnt="0"/>
      <dgm:spPr/>
    </dgm:pt>
    <dgm:pt modelId="{35D18737-F91E-3641-9ACB-D6445AE9512C}" type="pres">
      <dgm:prSet presAssocID="{79E0DF88-5BDA-4506-B48D-EB08710CC0EC}" presName="tx1" presStyleLbl="revTx" presStyleIdx="4" presStyleCnt="5"/>
      <dgm:spPr/>
    </dgm:pt>
    <dgm:pt modelId="{7FF76175-3D56-0548-A678-7772F43E74A7}" type="pres">
      <dgm:prSet presAssocID="{79E0DF88-5BDA-4506-B48D-EB08710CC0EC}" presName="vert1" presStyleCnt="0"/>
      <dgm:spPr/>
    </dgm:pt>
  </dgm:ptLst>
  <dgm:cxnLst>
    <dgm:cxn modelId="{F0424309-1787-2C4A-8292-B6FE0605692D}" type="presOf" srcId="{1FDED73A-DA18-42BE-897F-2BDF3AF4EEC6}" destId="{0152D0B9-DDA8-924D-B8A8-A07312E98ECB}" srcOrd="0" destOrd="0" presId="urn:microsoft.com/office/officeart/2008/layout/LinedList"/>
    <dgm:cxn modelId="{AB5B0C11-074F-0B41-B98E-FCC6AE377DB6}" type="presOf" srcId="{9AAF5B09-6777-4A4A-88D4-876FB9B093E2}" destId="{91ADF80F-425E-F14D-86AC-237EC5369FE0}" srcOrd="0" destOrd="0" presId="urn:microsoft.com/office/officeart/2008/layout/LinedList"/>
    <dgm:cxn modelId="{40819317-8FD3-4142-9EC8-324DCEEE4043}" type="presOf" srcId="{79E0DF88-5BDA-4506-B48D-EB08710CC0EC}" destId="{35D18737-F91E-3641-9ACB-D6445AE9512C}" srcOrd="0" destOrd="0" presId="urn:microsoft.com/office/officeart/2008/layout/LinedList"/>
    <dgm:cxn modelId="{740AF51F-4C30-480E-9638-D4FB6D96F1D5}" srcId="{5E4005CA-93FC-432B-B5AB-61466ED91660}" destId="{1FDED73A-DA18-42BE-897F-2BDF3AF4EEC6}" srcOrd="3" destOrd="0" parTransId="{6F39F8C7-5D88-46E2-9C48-D861ABFF0A25}" sibTransId="{5714C5B4-366E-49EE-9800-B59738742DEA}"/>
    <dgm:cxn modelId="{88D6B135-3931-3844-9E43-14104DC7F160}" type="presOf" srcId="{683E5BF7-01E1-4ABC-8451-649E410F3341}" destId="{6F7F012D-3DAB-8B48-9725-C19C4AB5FA6F}" srcOrd="0" destOrd="0" presId="urn:microsoft.com/office/officeart/2008/layout/LinedList"/>
    <dgm:cxn modelId="{24F8B33A-3101-FA45-B4D8-7C59F1DCD01B}" type="presOf" srcId="{5E4005CA-93FC-432B-B5AB-61466ED91660}" destId="{CEAC3EDF-18DC-4944-9E81-EF9CB7A1874A}" srcOrd="0" destOrd="0" presId="urn:microsoft.com/office/officeart/2008/layout/LinedList"/>
    <dgm:cxn modelId="{43FA2C5A-A1EF-4398-9D9E-89CD087E5668}" srcId="{5E4005CA-93FC-432B-B5AB-61466ED91660}" destId="{340EB28A-012A-4982-BE9E-AC578C1FC581}" srcOrd="1" destOrd="0" parTransId="{DDF4F507-6573-48FD-B8D2-BC80213CE532}" sibTransId="{5148CF53-C831-4235-9027-F0057B2207B9}"/>
    <dgm:cxn modelId="{5574E16B-97D0-44B2-8784-075E264E9CD6}" srcId="{5E4005CA-93FC-432B-B5AB-61466ED91660}" destId="{79E0DF88-5BDA-4506-B48D-EB08710CC0EC}" srcOrd="4" destOrd="0" parTransId="{4262B287-52BE-4924-A77B-9AA2300C2398}" sibTransId="{002246A3-F4CC-4AF5-A685-A9AD330E7E7F}"/>
    <dgm:cxn modelId="{06366A90-DDE9-4C74-AC4B-0B8CE79358F7}" srcId="{5E4005CA-93FC-432B-B5AB-61466ED91660}" destId="{9AAF5B09-6777-4A4A-88D4-876FB9B093E2}" srcOrd="0" destOrd="0" parTransId="{BF5B16ED-A3F8-420D-8255-877C6853DBE5}" sibTransId="{A8DDFA38-7895-4D18-B2D6-C7F3F6207B6F}"/>
    <dgm:cxn modelId="{4F7E5A9D-8A8F-4B06-AB72-DD3642250F4F}" srcId="{5E4005CA-93FC-432B-B5AB-61466ED91660}" destId="{683E5BF7-01E1-4ABC-8451-649E410F3341}" srcOrd="2" destOrd="0" parTransId="{031DB35D-C87E-48C8-B429-976667092E8B}" sibTransId="{DDBEB893-1994-4095-B8FA-87097166F8F8}"/>
    <dgm:cxn modelId="{222AB29D-2146-3547-B198-74212AE88596}" type="presOf" srcId="{340EB28A-012A-4982-BE9E-AC578C1FC581}" destId="{C2A1AE0A-6973-5243-B2C8-813CDAFB79E6}" srcOrd="0" destOrd="0" presId="urn:microsoft.com/office/officeart/2008/layout/LinedList"/>
    <dgm:cxn modelId="{CA7836DD-21D3-5D43-BF4A-A12CE5CAD794}" type="presParOf" srcId="{CEAC3EDF-18DC-4944-9E81-EF9CB7A1874A}" destId="{4EA82039-6D40-634F-ACB8-82334CFBDBAC}" srcOrd="0" destOrd="0" presId="urn:microsoft.com/office/officeart/2008/layout/LinedList"/>
    <dgm:cxn modelId="{51957040-DC5B-624E-9B5F-011C48F5998C}" type="presParOf" srcId="{CEAC3EDF-18DC-4944-9E81-EF9CB7A1874A}" destId="{E74A0C10-B53F-1848-8B08-E6A4B72AAB0A}" srcOrd="1" destOrd="0" presId="urn:microsoft.com/office/officeart/2008/layout/LinedList"/>
    <dgm:cxn modelId="{A07788FB-D5DA-0040-8496-1FBC30920F0A}" type="presParOf" srcId="{E74A0C10-B53F-1848-8B08-E6A4B72AAB0A}" destId="{91ADF80F-425E-F14D-86AC-237EC5369FE0}" srcOrd="0" destOrd="0" presId="urn:microsoft.com/office/officeart/2008/layout/LinedList"/>
    <dgm:cxn modelId="{FC501424-5766-7D4F-AF9B-4CD665F1ED62}" type="presParOf" srcId="{E74A0C10-B53F-1848-8B08-E6A4B72AAB0A}" destId="{19D700B9-DDBF-6A4F-83FF-07C084882A5A}" srcOrd="1" destOrd="0" presId="urn:microsoft.com/office/officeart/2008/layout/LinedList"/>
    <dgm:cxn modelId="{1AFCD2FE-62AB-9A4E-8CA8-BE235193D0A1}" type="presParOf" srcId="{CEAC3EDF-18DC-4944-9E81-EF9CB7A1874A}" destId="{C7F65223-2CD4-9B49-A4EB-EF18C847689B}" srcOrd="2" destOrd="0" presId="urn:microsoft.com/office/officeart/2008/layout/LinedList"/>
    <dgm:cxn modelId="{588498A2-0AD7-B94A-AC4A-8CB51EC721AC}" type="presParOf" srcId="{CEAC3EDF-18DC-4944-9E81-EF9CB7A1874A}" destId="{09A38721-7ECA-3742-AC4E-EBDB1EC6311C}" srcOrd="3" destOrd="0" presId="urn:microsoft.com/office/officeart/2008/layout/LinedList"/>
    <dgm:cxn modelId="{6EAE5084-9590-AA4C-82E5-0AC13E06B89A}" type="presParOf" srcId="{09A38721-7ECA-3742-AC4E-EBDB1EC6311C}" destId="{C2A1AE0A-6973-5243-B2C8-813CDAFB79E6}" srcOrd="0" destOrd="0" presId="urn:microsoft.com/office/officeart/2008/layout/LinedList"/>
    <dgm:cxn modelId="{337740C0-7DF7-BC45-8A2B-06C926252E6C}" type="presParOf" srcId="{09A38721-7ECA-3742-AC4E-EBDB1EC6311C}" destId="{260F6DAE-C0CB-224A-ACDC-3F0BE6E61C0C}" srcOrd="1" destOrd="0" presId="urn:microsoft.com/office/officeart/2008/layout/LinedList"/>
    <dgm:cxn modelId="{DD2E7873-4613-8B4A-A491-A423D43FFD76}" type="presParOf" srcId="{CEAC3EDF-18DC-4944-9E81-EF9CB7A1874A}" destId="{DE76FDEC-1E80-D54E-8407-0BB451C20EE8}" srcOrd="4" destOrd="0" presId="urn:microsoft.com/office/officeart/2008/layout/LinedList"/>
    <dgm:cxn modelId="{8716853E-C9C2-CB4E-9371-29D7ED5961CE}" type="presParOf" srcId="{CEAC3EDF-18DC-4944-9E81-EF9CB7A1874A}" destId="{43BE3319-1A28-5941-8DC0-B630AAFABD05}" srcOrd="5" destOrd="0" presId="urn:microsoft.com/office/officeart/2008/layout/LinedList"/>
    <dgm:cxn modelId="{BE2930B8-C655-4B4F-8B72-297E639FCDEB}" type="presParOf" srcId="{43BE3319-1A28-5941-8DC0-B630AAFABD05}" destId="{6F7F012D-3DAB-8B48-9725-C19C4AB5FA6F}" srcOrd="0" destOrd="0" presId="urn:microsoft.com/office/officeart/2008/layout/LinedList"/>
    <dgm:cxn modelId="{7E27B183-4E1A-6B4A-92A8-C82C5C2B4956}" type="presParOf" srcId="{43BE3319-1A28-5941-8DC0-B630AAFABD05}" destId="{3C3311F6-CEF8-AB43-B3F4-DA22E8D10800}" srcOrd="1" destOrd="0" presId="urn:microsoft.com/office/officeart/2008/layout/LinedList"/>
    <dgm:cxn modelId="{96D076F7-24C0-4B4A-970B-CF4F2FBB8BA6}" type="presParOf" srcId="{CEAC3EDF-18DC-4944-9E81-EF9CB7A1874A}" destId="{050A7B04-25EF-004A-9B27-4373AD48914A}" srcOrd="6" destOrd="0" presId="urn:microsoft.com/office/officeart/2008/layout/LinedList"/>
    <dgm:cxn modelId="{94D8D596-5EFD-3949-9C2A-BE04D5174D4A}" type="presParOf" srcId="{CEAC3EDF-18DC-4944-9E81-EF9CB7A1874A}" destId="{4263B07C-4FC5-F946-A16B-A4268031FE1D}" srcOrd="7" destOrd="0" presId="urn:microsoft.com/office/officeart/2008/layout/LinedList"/>
    <dgm:cxn modelId="{A857D186-B8D4-5A46-9BA7-515944A6FBD2}" type="presParOf" srcId="{4263B07C-4FC5-F946-A16B-A4268031FE1D}" destId="{0152D0B9-DDA8-924D-B8A8-A07312E98ECB}" srcOrd="0" destOrd="0" presId="urn:microsoft.com/office/officeart/2008/layout/LinedList"/>
    <dgm:cxn modelId="{0A86BD3B-69CB-5A4B-996D-4FA1979D0563}" type="presParOf" srcId="{4263B07C-4FC5-F946-A16B-A4268031FE1D}" destId="{F63DD615-534F-4140-A997-A625B189FAB9}" srcOrd="1" destOrd="0" presId="urn:microsoft.com/office/officeart/2008/layout/LinedList"/>
    <dgm:cxn modelId="{C0FA6061-B685-874E-B729-70D854B2743C}" type="presParOf" srcId="{CEAC3EDF-18DC-4944-9E81-EF9CB7A1874A}" destId="{B55152D3-B9DE-784C-BB4B-6C7048340773}" srcOrd="8" destOrd="0" presId="urn:microsoft.com/office/officeart/2008/layout/LinedList"/>
    <dgm:cxn modelId="{E9BC5B8F-1DD3-184B-909F-E7436D0FF8DE}" type="presParOf" srcId="{CEAC3EDF-18DC-4944-9E81-EF9CB7A1874A}" destId="{BA988D19-6AB2-DD45-850D-4749886BF837}" srcOrd="9" destOrd="0" presId="urn:microsoft.com/office/officeart/2008/layout/LinedList"/>
    <dgm:cxn modelId="{51B74148-5067-FA44-8451-E541FEC401C8}" type="presParOf" srcId="{BA988D19-6AB2-DD45-850D-4749886BF837}" destId="{35D18737-F91E-3641-9ACB-D6445AE9512C}" srcOrd="0" destOrd="0" presId="urn:microsoft.com/office/officeart/2008/layout/LinedList"/>
    <dgm:cxn modelId="{2732FFA0-058C-444D-822D-D2742EF6537A}" type="presParOf" srcId="{BA988D19-6AB2-DD45-850D-4749886BF837}" destId="{7FF76175-3D56-0548-A678-7772F43E74A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BF6A5-FD8C-9443-8D73-938B8A9228AE}">
      <dsp:nvSpPr>
        <dsp:cNvPr id="0" name=""/>
        <dsp:cNvSpPr/>
      </dsp:nvSpPr>
      <dsp:spPr>
        <a:xfrm>
          <a:off x="205"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889000">
            <a:lnSpc>
              <a:spcPct val="90000"/>
            </a:lnSpc>
            <a:spcBef>
              <a:spcPct val="0"/>
            </a:spcBef>
            <a:spcAft>
              <a:spcPct val="35000"/>
            </a:spcAft>
            <a:buNone/>
          </a:pPr>
          <a:r>
            <a:rPr lang="en-CA" sz="2000" kern="1200" dirty="0"/>
            <a:t>Jordan’s Principle applies to ALL First Nations children on and off reserve</a:t>
          </a:r>
          <a:endParaRPr lang="en-US" sz="2000" kern="1200" dirty="0"/>
        </a:p>
      </dsp:txBody>
      <dsp:txXfrm>
        <a:off x="205" y="1878069"/>
        <a:ext cx="2479997" cy="1785598"/>
      </dsp:txXfrm>
    </dsp:sp>
    <dsp:sp modelId="{1AA17558-E1DF-2F49-9CA0-9A2AAFDD4ED0}">
      <dsp:nvSpPr>
        <dsp:cNvPr id="0" name=""/>
        <dsp:cNvSpPr/>
      </dsp:nvSpPr>
      <dsp:spPr>
        <a:xfrm>
          <a:off x="205"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01</a:t>
          </a:r>
        </a:p>
      </dsp:txBody>
      <dsp:txXfrm>
        <a:off x="205" y="687670"/>
        <a:ext cx="2479997" cy="1190398"/>
      </dsp:txXfrm>
    </dsp:sp>
    <dsp:sp modelId="{86AB4666-4519-A040-A5A3-1DBB9068AF20}">
      <dsp:nvSpPr>
        <dsp:cNvPr id="0" name=""/>
        <dsp:cNvSpPr/>
      </dsp:nvSpPr>
      <dsp:spPr>
        <a:xfrm>
          <a:off x="2678602"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889000">
            <a:lnSpc>
              <a:spcPct val="90000"/>
            </a:lnSpc>
            <a:spcBef>
              <a:spcPct val="0"/>
            </a:spcBef>
            <a:spcAft>
              <a:spcPct val="35000"/>
            </a:spcAft>
            <a:buNone/>
          </a:pPr>
          <a:r>
            <a:rPr lang="en-CA" sz="2000" kern="1200" dirty="0"/>
            <a:t>Jordan’s Principle is based on child’s best interest and ensuring substantive equity</a:t>
          </a:r>
          <a:endParaRPr lang="en-US" sz="2000" kern="1200" dirty="0"/>
        </a:p>
      </dsp:txBody>
      <dsp:txXfrm>
        <a:off x="2678602" y="1878069"/>
        <a:ext cx="2479997" cy="1785598"/>
      </dsp:txXfrm>
    </dsp:sp>
    <dsp:sp modelId="{81759933-FBE0-3A41-9D2B-53BC9A9FDDC1}">
      <dsp:nvSpPr>
        <dsp:cNvPr id="0" name=""/>
        <dsp:cNvSpPr/>
      </dsp:nvSpPr>
      <dsp:spPr>
        <a:xfrm>
          <a:off x="2678602"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02</a:t>
          </a:r>
        </a:p>
      </dsp:txBody>
      <dsp:txXfrm>
        <a:off x="2678602" y="687670"/>
        <a:ext cx="2479997" cy="1190398"/>
      </dsp:txXfrm>
    </dsp:sp>
    <dsp:sp modelId="{DF7E70DE-46CA-3448-B69C-76315677EFAC}">
      <dsp:nvSpPr>
        <dsp:cNvPr id="0" name=""/>
        <dsp:cNvSpPr/>
      </dsp:nvSpPr>
      <dsp:spPr>
        <a:xfrm>
          <a:off x="5356999"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889000">
            <a:lnSpc>
              <a:spcPct val="90000"/>
            </a:lnSpc>
            <a:spcBef>
              <a:spcPct val="0"/>
            </a:spcBef>
            <a:spcAft>
              <a:spcPct val="35000"/>
            </a:spcAft>
            <a:buNone/>
          </a:pPr>
          <a:r>
            <a:rPr lang="en-CA" sz="2000" kern="1200" dirty="0"/>
            <a:t>Government cannot put administrative procedures ahead of service provision</a:t>
          </a:r>
          <a:endParaRPr lang="en-US" sz="2000" kern="1200" dirty="0"/>
        </a:p>
      </dsp:txBody>
      <dsp:txXfrm>
        <a:off x="5356999" y="1878069"/>
        <a:ext cx="2479997" cy="1785598"/>
      </dsp:txXfrm>
    </dsp:sp>
    <dsp:sp modelId="{5633DD92-B94D-6F46-AAE3-0F9421668F0A}">
      <dsp:nvSpPr>
        <dsp:cNvPr id="0" name=""/>
        <dsp:cNvSpPr/>
      </dsp:nvSpPr>
      <dsp:spPr>
        <a:xfrm>
          <a:off x="5356999"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03</a:t>
          </a:r>
        </a:p>
      </dsp:txBody>
      <dsp:txXfrm>
        <a:off x="5356999" y="687670"/>
        <a:ext cx="2479997" cy="1190398"/>
      </dsp:txXfrm>
    </dsp:sp>
    <dsp:sp modelId="{45D8A383-9519-A143-B5DF-4EE728540EF5}">
      <dsp:nvSpPr>
        <dsp:cNvPr id="0" name=""/>
        <dsp:cNvSpPr/>
      </dsp:nvSpPr>
      <dsp:spPr>
        <a:xfrm>
          <a:off x="8035397" y="687670"/>
          <a:ext cx="2479997" cy="297599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022350">
            <a:lnSpc>
              <a:spcPct val="90000"/>
            </a:lnSpc>
            <a:spcBef>
              <a:spcPct val="0"/>
            </a:spcBef>
            <a:spcAft>
              <a:spcPct val="35000"/>
            </a:spcAft>
            <a:buNone/>
          </a:pPr>
          <a:r>
            <a:rPr lang="en-CA" sz="2300" kern="1200"/>
            <a:t>Initial evaluation of reports to be made within 12-48 hours</a:t>
          </a:r>
          <a:endParaRPr lang="en-US" sz="2300" kern="1200"/>
        </a:p>
      </dsp:txBody>
      <dsp:txXfrm>
        <a:off x="8035397" y="1878069"/>
        <a:ext cx="2479997" cy="1785598"/>
      </dsp:txXfrm>
    </dsp:sp>
    <dsp:sp modelId="{2527E90F-1D1E-794E-A55D-D316834CE751}">
      <dsp:nvSpPr>
        <dsp:cNvPr id="0" name=""/>
        <dsp:cNvSpPr/>
      </dsp:nvSpPr>
      <dsp:spPr>
        <a:xfrm>
          <a:off x="8035397"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04</a:t>
          </a:r>
        </a:p>
      </dsp:txBody>
      <dsp:txXfrm>
        <a:off x="8035397" y="687670"/>
        <a:ext cx="2479997" cy="11903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2B3665-DC15-084F-B710-B49BB3FB03FC}">
      <dsp:nvSpPr>
        <dsp:cNvPr id="0" name=""/>
        <dsp:cNvSpPr/>
      </dsp:nvSpPr>
      <dsp:spPr>
        <a:xfrm>
          <a:off x="3011089" y="764071"/>
          <a:ext cx="4934116" cy="1541911"/>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4388"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solidFill>
                <a:schemeClr val="tx1"/>
              </a:solidFill>
            </a:rPr>
            <a:t>Individual</a:t>
          </a:r>
        </a:p>
      </dsp:txBody>
      <dsp:txXfrm>
        <a:off x="3011089" y="764071"/>
        <a:ext cx="4934116" cy="1541911"/>
      </dsp:txXfrm>
    </dsp:sp>
    <dsp:sp modelId="{224A819B-31EE-0441-99B9-BDB253DE6963}">
      <dsp:nvSpPr>
        <dsp:cNvPr id="0" name=""/>
        <dsp:cNvSpPr/>
      </dsp:nvSpPr>
      <dsp:spPr>
        <a:xfrm rot="5400000">
          <a:off x="1826816" y="845546"/>
          <a:ext cx="1549551" cy="161900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8D0849-F40C-1848-BD7D-6E58375FC5F0}">
      <dsp:nvSpPr>
        <dsp:cNvPr id="0" name=""/>
        <dsp:cNvSpPr/>
      </dsp:nvSpPr>
      <dsp:spPr>
        <a:xfrm>
          <a:off x="206661" y="2705167"/>
          <a:ext cx="4934116" cy="1541911"/>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4388"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solidFill>
                <a:schemeClr val="tx1"/>
              </a:solidFill>
            </a:rPr>
            <a:t>Group</a:t>
          </a:r>
        </a:p>
      </dsp:txBody>
      <dsp:txXfrm>
        <a:off x="206661" y="2705167"/>
        <a:ext cx="4934116" cy="1541911"/>
      </dsp:txXfrm>
    </dsp:sp>
    <dsp:sp modelId="{B9CB4629-F62B-4444-A68E-4EF014C93EE0}">
      <dsp:nvSpPr>
        <dsp:cNvPr id="0" name=""/>
        <dsp:cNvSpPr/>
      </dsp:nvSpPr>
      <dsp:spPr>
        <a:xfrm>
          <a:off x="4" y="2503720"/>
          <a:ext cx="1079338" cy="1619007"/>
        </a:xfrm>
        <a:prstGeom prst="rect">
          <a:avLst/>
        </a:prstGeom>
        <a:blipFill>
          <a:blip xmlns:r="http://schemas.openxmlformats.org/officeDocument/2006/relationships" r:embed="rId2"/>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8F3142-6074-A440-BA6D-62C45368DACC}">
      <dsp:nvSpPr>
        <dsp:cNvPr id="0" name=""/>
        <dsp:cNvSpPr/>
      </dsp:nvSpPr>
      <dsp:spPr>
        <a:xfrm>
          <a:off x="5580410" y="2705167"/>
          <a:ext cx="4934116" cy="1541911"/>
        </a:xfrm>
        <a:prstGeom prst="rect">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4388"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solidFill>
                <a:schemeClr val="tx1"/>
              </a:solidFill>
            </a:rPr>
            <a:t>Retroactive (to 2009)</a:t>
          </a:r>
        </a:p>
      </dsp:txBody>
      <dsp:txXfrm>
        <a:off x="5580410" y="2705167"/>
        <a:ext cx="4934116" cy="1541911"/>
      </dsp:txXfrm>
    </dsp:sp>
    <dsp:sp modelId="{13041778-6594-0743-90A3-6900CF631967}">
      <dsp:nvSpPr>
        <dsp:cNvPr id="0" name=""/>
        <dsp:cNvSpPr/>
      </dsp:nvSpPr>
      <dsp:spPr>
        <a:xfrm>
          <a:off x="5374821" y="2482446"/>
          <a:ext cx="1079338" cy="1619007"/>
        </a:xfrm>
        <a:prstGeom prst="rect">
          <a:avLst/>
        </a:prstGeom>
        <a:blipFill>
          <a:blip xmlns:r="http://schemas.openxmlformats.org/officeDocument/2006/relationships" r:embed="rId3"/>
          <a:srcRect/>
          <a:stretch>
            <a:fillRect l="-83000" r="-8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152D3-B9DE-784C-BB4B-6C7048340773}">
      <dsp:nvSpPr>
        <dsp:cNvPr id="0" name=""/>
        <dsp:cNvSpPr/>
      </dsp:nvSpPr>
      <dsp:spPr>
        <a:xfrm>
          <a:off x="0" y="680"/>
          <a:ext cx="626903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D18737-F91E-3641-9ACB-D6445AE9512C}">
      <dsp:nvSpPr>
        <dsp:cNvPr id="0" name=""/>
        <dsp:cNvSpPr/>
      </dsp:nvSpPr>
      <dsp:spPr>
        <a:xfrm>
          <a:off x="0" y="680"/>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Jordan’s Principle is now law</a:t>
          </a:r>
        </a:p>
      </dsp:txBody>
      <dsp:txXfrm>
        <a:off x="0" y="680"/>
        <a:ext cx="6269038" cy="1114152"/>
      </dsp:txXfrm>
    </dsp:sp>
    <dsp:sp modelId="{4EA82039-6D40-634F-ACB8-82334CFBDBAC}">
      <dsp:nvSpPr>
        <dsp:cNvPr id="0" name=""/>
        <dsp:cNvSpPr/>
      </dsp:nvSpPr>
      <dsp:spPr>
        <a:xfrm>
          <a:off x="0" y="1114833"/>
          <a:ext cx="626903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ADF80F-425E-F14D-86AC-237EC5369FE0}">
      <dsp:nvSpPr>
        <dsp:cNvPr id="0" name=""/>
        <dsp:cNvSpPr/>
      </dsp:nvSpPr>
      <dsp:spPr>
        <a:xfrm>
          <a:off x="0" y="1114833"/>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Over 90,000 services approved since May of 2017</a:t>
          </a:r>
        </a:p>
      </dsp:txBody>
      <dsp:txXfrm>
        <a:off x="0" y="1114833"/>
        <a:ext cx="6269038" cy="1114152"/>
      </dsp:txXfrm>
    </dsp:sp>
    <dsp:sp modelId="{C7F65223-2CD4-9B49-A4EB-EF18C847689B}">
      <dsp:nvSpPr>
        <dsp:cNvPr id="0" name=""/>
        <dsp:cNvSpPr/>
      </dsp:nvSpPr>
      <dsp:spPr>
        <a:xfrm>
          <a:off x="0" y="2228986"/>
          <a:ext cx="626903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A1AE0A-6973-5243-B2C8-813CDAFB79E6}">
      <dsp:nvSpPr>
        <dsp:cNvPr id="0" name=""/>
        <dsp:cNvSpPr/>
      </dsp:nvSpPr>
      <dsp:spPr>
        <a:xfrm>
          <a:off x="0" y="2228986"/>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Increased awareness of the CHRT compliant definition of Jordan’s Principle</a:t>
          </a:r>
        </a:p>
      </dsp:txBody>
      <dsp:txXfrm>
        <a:off x="0" y="2228986"/>
        <a:ext cx="6269038" cy="1114152"/>
      </dsp:txXfrm>
    </dsp:sp>
    <dsp:sp modelId="{DE76FDEC-1E80-D54E-8407-0BB451C20EE8}">
      <dsp:nvSpPr>
        <dsp:cNvPr id="0" name=""/>
        <dsp:cNvSpPr/>
      </dsp:nvSpPr>
      <dsp:spPr>
        <a:xfrm>
          <a:off x="0" y="3343138"/>
          <a:ext cx="626903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7F012D-3DAB-8B48-9725-C19C4AB5FA6F}">
      <dsp:nvSpPr>
        <dsp:cNvPr id="0" name=""/>
        <dsp:cNvSpPr/>
      </dsp:nvSpPr>
      <dsp:spPr>
        <a:xfrm>
          <a:off x="0" y="3343138"/>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Fed. Definition now includes all public services and all jurisdictional disputes</a:t>
          </a:r>
        </a:p>
      </dsp:txBody>
      <dsp:txXfrm>
        <a:off x="0" y="3343138"/>
        <a:ext cx="6269038" cy="1114152"/>
      </dsp:txXfrm>
    </dsp:sp>
    <dsp:sp modelId="{050A7B04-25EF-004A-9B27-4373AD48914A}">
      <dsp:nvSpPr>
        <dsp:cNvPr id="0" name=""/>
        <dsp:cNvSpPr/>
      </dsp:nvSpPr>
      <dsp:spPr>
        <a:xfrm>
          <a:off x="0" y="4457291"/>
          <a:ext cx="626903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52D0B9-DDA8-924D-B8A8-A07312E98ECB}">
      <dsp:nvSpPr>
        <dsp:cNvPr id="0" name=""/>
        <dsp:cNvSpPr/>
      </dsp:nvSpPr>
      <dsp:spPr>
        <a:xfrm>
          <a:off x="0" y="4457291"/>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Community innovations for implementation (must continue post March 2019)</a:t>
          </a:r>
        </a:p>
      </dsp:txBody>
      <dsp:txXfrm>
        <a:off x="0" y="4457291"/>
        <a:ext cx="6269038" cy="11141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82039-6D40-634F-ACB8-82334CFBDBAC}">
      <dsp:nvSpPr>
        <dsp:cNvPr id="0" name=""/>
        <dsp:cNvSpPr/>
      </dsp:nvSpPr>
      <dsp:spPr>
        <a:xfrm>
          <a:off x="0" y="680"/>
          <a:ext cx="626903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ADF80F-425E-F14D-86AC-237EC5369FE0}">
      <dsp:nvSpPr>
        <dsp:cNvPr id="0" name=""/>
        <dsp:cNvSpPr/>
      </dsp:nvSpPr>
      <dsp:spPr>
        <a:xfrm>
          <a:off x="0" y="680"/>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Definition of a First Nations child</a:t>
          </a:r>
        </a:p>
      </dsp:txBody>
      <dsp:txXfrm>
        <a:off x="0" y="680"/>
        <a:ext cx="6269038" cy="1114152"/>
      </dsp:txXfrm>
    </dsp:sp>
    <dsp:sp modelId="{C7F65223-2CD4-9B49-A4EB-EF18C847689B}">
      <dsp:nvSpPr>
        <dsp:cNvPr id="0" name=""/>
        <dsp:cNvSpPr/>
      </dsp:nvSpPr>
      <dsp:spPr>
        <a:xfrm>
          <a:off x="0" y="1114833"/>
          <a:ext cx="626903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A1AE0A-6973-5243-B2C8-813CDAFB79E6}">
      <dsp:nvSpPr>
        <dsp:cNvPr id="0" name=""/>
        <dsp:cNvSpPr/>
      </dsp:nvSpPr>
      <dsp:spPr>
        <a:xfrm>
          <a:off x="0" y="1114833"/>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Not clear how, or if, Canada is applying a best interests</a:t>
          </a:r>
        </a:p>
      </dsp:txBody>
      <dsp:txXfrm>
        <a:off x="0" y="1114833"/>
        <a:ext cx="6269038" cy="1114152"/>
      </dsp:txXfrm>
    </dsp:sp>
    <dsp:sp modelId="{DE76FDEC-1E80-D54E-8407-0BB451C20EE8}">
      <dsp:nvSpPr>
        <dsp:cNvPr id="0" name=""/>
        <dsp:cNvSpPr/>
      </dsp:nvSpPr>
      <dsp:spPr>
        <a:xfrm>
          <a:off x="0" y="2228986"/>
          <a:ext cx="626903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7F012D-3DAB-8B48-9725-C19C4AB5FA6F}">
      <dsp:nvSpPr>
        <dsp:cNvPr id="0" name=""/>
        <dsp:cNvSpPr/>
      </dsp:nvSpPr>
      <dsp:spPr>
        <a:xfrm>
          <a:off x="0" y="2228986"/>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No clear process for addressing urgent cases</a:t>
          </a:r>
        </a:p>
      </dsp:txBody>
      <dsp:txXfrm>
        <a:off x="0" y="2228986"/>
        <a:ext cx="6269038" cy="1114152"/>
      </dsp:txXfrm>
    </dsp:sp>
    <dsp:sp modelId="{050A7B04-25EF-004A-9B27-4373AD48914A}">
      <dsp:nvSpPr>
        <dsp:cNvPr id="0" name=""/>
        <dsp:cNvSpPr/>
      </dsp:nvSpPr>
      <dsp:spPr>
        <a:xfrm>
          <a:off x="0" y="3343138"/>
          <a:ext cx="626903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52D0B9-DDA8-924D-B8A8-A07312E98ECB}">
      <dsp:nvSpPr>
        <dsp:cNvPr id="0" name=""/>
        <dsp:cNvSpPr/>
      </dsp:nvSpPr>
      <dsp:spPr>
        <a:xfrm>
          <a:off x="0" y="3343138"/>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Inconsistent/lack of clarity on criteria/process for group cases</a:t>
          </a:r>
        </a:p>
      </dsp:txBody>
      <dsp:txXfrm>
        <a:off x="0" y="3343138"/>
        <a:ext cx="6269038" cy="1114152"/>
      </dsp:txXfrm>
    </dsp:sp>
    <dsp:sp modelId="{B55152D3-B9DE-784C-BB4B-6C7048340773}">
      <dsp:nvSpPr>
        <dsp:cNvPr id="0" name=""/>
        <dsp:cNvSpPr/>
      </dsp:nvSpPr>
      <dsp:spPr>
        <a:xfrm>
          <a:off x="0" y="4457291"/>
          <a:ext cx="626903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D18737-F91E-3641-9ACB-D6445AE9512C}">
      <dsp:nvSpPr>
        <dsp:cNvPr id="0" name=""/>
        <dsp:cNvSpPr/>
      </dsp:nvSpPr>
      <dsp:spPr>
        <a:xfrm>
          <a:off x="0" y="4457291"/>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Time frame compliance</a:t>
          </a:r>
        </a:p>
      </dsp:txBody>
      <dsp:txXfrm>
        <a:off x="0" y="4457291"/>
        <a:ext cx="6269038" cy="1114152"/>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206B71-3760-C040-83BC-7063779CC565}" type="datetimeFigureOut">
              <a:rPr lang="en-US" smtClean="0"/>
              <a:t>9/3/18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11A3B5-2674-994B-930E-35477A77D277}" type="slidenum">
              <a:rPr lang="en-US" smtClean="0"/>
              <a:t>‹#›</a:t>
            </a:fld>
            <a:endParaRPr lang="en-US"/>
          </a:p>
        </p:txBody>
      </p:sp>
    </p:spTree>
    <p:extLst>
      <p:ext uri="{BB962C8B-B14F-4D97-AF65-F5344CB8AC3E}">
        <p14:creationId xmlns:p14="http://schemas.microsoft.com/office/powerpoint/2010/main" val="132908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ea typeface="MS PGothic" charset="-128"/>
            </a:endParaRP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defTabSz="457200" eaLnBrk="0" fontAlgn="base" hangingPunct="0">
              <a:spcBef>
                <a:spcPct val="0"/>
              </a:spcBef>
              <a:spcAft>
                <a:spcPct val="0"/>
              </a:spcAft>
              <a:defRPr>
                <a:solidFill>
                  <a:schemeClr val="tx1"/>
                </a:solidFill>
                <a:latin typeface="Arial" charset="0"/>
                <a:ea typeface="MS PGothic" charset="-128"/>
              </a:defRPr>
            </a:lvl6pPr>
            <a:lvl7pPr marL="2971800" indent="-228600" defTabSz="457200" eaLnBrk="0" fontAlgn="base" hangingPunct="0">
              <a:spcBef>
                <a:spcPct val="0"/>
              </a:spcBef>
              <a:spcAft>
                <a:spcPct val="0"/>
              </a:spcAft>
              <a:defRPr>
                <a:solidFill>
                  <a:schemeClr val="tx1"/>
                </a:solidFill>
                <a:latin typeface="Arial" charset="0"/>
                <a:ea typeface="MS PGothic" charset="-128"/>
              </a:defRPr>
            </a:lvl7pPr>
            <a:lvl8pPr marL="3429000" indent="-228600" defTabSz="457200" eaLnBrk="0" fontAlgn="base" hangingPunct="0">
              <a:spcBef>
                <a:spcPct val="0"/>
              </a:spcBef>
              <a:spcAft>
                <a:spcPct val="0"/>
              </a:spcAft>
              <a:defRPr>
                <a:solidFill>
                  <a:schemeClr val="tx1"/>
                </a:solidFill>
                <a:latin typeface="Arial" charset="0"/>
                <a:ea typeface="MS PGothic" charset="-128"/>
              </a:defRPr>
            </a:lvl8pPr>
            <a:lvl9pPr marL="3886200" indent="-228600" defTabSz="457200" eaLnBrk="0" fontAlgn="base" hangingPunct="0">
              <a:spcBef>
                <a:spcPct val="0"/>
              </a:spcBef>
              <a:spcAft>
                <a:spcPct val="0"/>
              </a:spcAft>
              <a:defRPr>
                <a:solidFill>
                  <a:schemeClr val="tx1"/>
                </a:solidFill>
                <a:latin typeface="Arial" charset="0"/>
                <a:ea typeface="MS PGothic" charset="-128"/>
              </a:defRPr>
            </a:lvl9pPr>
          </a:lstStyle>
          <a:p>
            <a:fld id="{72811D69-5368-9247-B7B1-3A341A6A0B0F}" type="slidenum">
              <a:rPr lang="en-US" altLang="x-none"/>
              <a:pPr/>
              <a:t>18</a:t>
            </a:fld>
            <a:endParaRPr lang="en-US" altLang="x-none"/>
          </a:p>
        </p:txBody>
      </p:sp>
    </p:spTree>
    <p:extLst>
      <p:ext uri="{BB962C8B-B14F-4D97-AF65-F5344CB8AC3E}">
        <p14:creationId xmlns:p14="http://schemas.microsoft.com/office/powerpoint/2010/main" val="1072082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43240D-8377-F640-83C8-D4A23EF1958F}" type="datetimeFigureOut">
              <a:rPr lang="en-US" smtClean="0"/>
              <a:t>9/3/18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94F50-985E-384B-8235-0235AC1DA07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3240D-8377-F640-83C8-D4A23EF1958F}" type="datetimeFigureOut">
              <a:rPr lang="en-US" smtClean="0"/>
              <a:t>9/3/18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94F50-985E-384B-8235-0235AC1DA07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3240D-8377-F640-83C8-D4A23EF1958F}" type="datetimeFigureOut">
              <a:rPr lang="en-US" smtClean="0"/>
              <a:t>9/3/18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94F50-985E-384B-8235-0235AC1DA07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3240D-8377-F640-83C8-D4A23EF1958F}" type="datetimeFigureOut">
              <a:rPr lang="en-US" smtClean="0"/>
              <a:t>9/3/18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94F50-985E-384B-8235-0235AC1DA07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43240D-8377-F640-83C8-D4A23EF1958F}" type="datetimeFigureOut">
              <a:rPr lang="en-US" smtClean="0"/>
              <a:t>9/3/18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94F50-985E-384B-8235-0235AC1DA07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43240D-8377-F640-83C8-D4A23EF1958F}" type="datetimeFigureOut">
              <a:rPr lang="en-US" smtClean="0"/>
              <a:t>9/3/18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94F50-985E-384B-8235-0235AC1DA07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43240D-8377-F640-83C8-D4A23EF1958F}" type="datetimeFigureOut">
              <a:rPr lang="en-US" smtClean="0"/>
              <a:t>9/3/18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F94F50-985E-384B-8235-0235AC1DA07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43240D-8377-F640-83C8-D4A23EF1958F}" type="datetimeFigureOut">
              <a:rPr lang="en-US" smtClean="0"/>
              <a:t>9/3/18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F94F50-985E-384B-8235-0235AC1DA07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43240D-8377-F640-83C8-D4A23EF1958F}" type="datetimeFigureOut">
              <a:rPr lang="en-US" smtClean="0"/>
              <a:t>9/3/18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F94F50-985E-384B-8235-0235AC1DA07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43240D-8377-F640-83C8-D4A23EF1958F}" type="datetimeFigureOut">
              <a:rPr lang="en-US" smtClean="0"/>
              <a:t>9/3/18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94F50-985E-384B-8235-0235AC1DA07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43240D-8377-F640-83C8-D4A23EF1958F}" type="datetimeFigureOut">
              <a:rPr lang="en-US" smtClean="0"/>
              <a:t>9/3/18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94F50-985E-384B-8235-0235AC1DA07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43240D-8377-F640-83C8-D4A23EF1958F}" type="datetimeFigureOut">
              <a:rPr lang="en-US" smtClean="0"/>
              <a:t>9/3/18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F94F50-985E-384B-8235-0235AC1DA071}" type="slidenum">
              <a:rPr lang="en-US" smtClean="0"/>
              <a:t>‹#›</a:t>
            </a:fld>
            <a:endParaRPr lang="en-US"/>
          </a:p>
        </p:txBody>
      </p:sp>
    </p:spTree>
    <p:extLst>
      <p:ext uri="{BB962C8B-B14F-4D97-AF65-F5344CB8AC3E}">
        <p14:creationId xmlns:p14="http://schemas.microsoft.com/office/powerpoint/2010/main" val="46205292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975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wmf"/><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55" r="8227" b="2"/>
          <a:stretch/>
        </p:blipFill>
        <p:spPr>
          <a:xfrm rot="5400000">
            <a:off x="2791048" y="-2791047"/>
            <a:ext cx="6858000" cy="12440093"/>
          </a:xfrm>
          <a:prstGeom prst="rect">
            <a:avLst/>
          </a:prstGeom>
        </p:spPr>
      </p:pic>
      <p:sp>
        <p:nvSpPr>
          <p:cNvPr id="4" name="Title 3"/>
          <p:cNvSpPr>
            <a:spLocks noGrp="1"/>
          </p:cNvSpPr>
          <p:nvPr>
            <p:ph type="title"/>
          </p:nvPr>
        </p:nvSpPr>
        <p:spPr>
          <a:xfrm>
            <a:off x="2509285" y="5225873"/>
            <a:ext cx="8723658" cy="1632127"/>
          </a:xfrm>
          <a:noFill/>
        </p:spPr>
        <p:txBody>
          <a:bodyPr vert="horz" lIns="91440" tIns="45720" rIns="91440" bIns="45720" rtlCol="0" anchor="b">
            <a:normAutofit fontScale="90000"/>
          </a:bodyPr>
          <a:lstStyle/>
          <a:p>
            <a:r>
              <a:rPr lang="en-US" sz="3800" b="1" dirty="0"/>
              <a:t>Jordan’s Principle: </a:t>
            </a:r>
            <a:r>
              <a:rPr lang="en-US" sz="3800" dirty="0"/>
              <a:t>Ensuring equitable access to public services for First Nations children</a:t>
            </a:r>
          </a:p>
        </p:txBody>
      </p:sp>
    </p:spTree>
    <p:extLst>
      <p:ext uri="{BB962C8B-B14F-4D97-AF65-F5344CB8AC3E}">
        <p14:creationId xmlns:p14="http://schemas.microsoft.com/office/powerpoint/2010/main" val="951694869"/>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277" y="712269"/>
            <a:ext cx="3370998" cy="5502264"/>
          </a:xfrm>
          <a:solidFill>
            <a:schemeClr val="accent1">
              <a:lumMod val="75000"/>
            </a:schemeClr>
          </a:solidFill>
          <a:ln>
            <a:solidFill>
              <a:schemeClr val="accent1">
                <a:lumMod val="75000"/>
              </a:schemeClr>
            </a:solidFill>
          </a:ln>
        </p:spPr>
        <p:txBody>
          <a:bodyPr>
            <a:normAutofit/>
          </a:bodyPr>
          <a:lstStyle/>
          <a:p>
            <a:r>
              <a:rPr lang="en-US" dirty="0" err="1">
                <a:solidFill>
                  <a:srgbClr val="FFFFFF"/>
                </a:solidFill>
              </a:rPr>
              <a:t>Honouring</a:t>
            </a:r>
            <a:r>
              <a:rPr lang="en-US" dirty="0">
                <a:solidFill>
                  <a:srgbClr val="FFFFFF"/>
                </a:solidFill>
              </a:rPr>
              <a:t> Jordan’s Legacy</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753398569"/>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5330620"/>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277" y="712269"/>
            <a:ext cx="3370998" cy="5502264"/>
          </a:xfrm>
          <a:solidFill>
            <a:schemeClr val="accent1">
              <a:lumMod val="75000"/>
            </a:schemeClr>
          </a:solidFill>
          <a:ln>
            <a:solidFill>
              <a:schemeClr val="accent1">
                <a:lumMod val="75000"/>
              </a:schemeClr>
            </a:solidFill>
          </a:ln>
        </p:spPr>
        <p:txBody>
          <a:bodyPr>
            <a:normAutofit/>
          </a:bodyPr>
          <a:lstStyle/>
          <a:p>
            <a:r>
              <a:rPr lang="en-US" dirty="0">
                <a:solidFill>
                  <a:srgbClr val="FFFFFF"/>
                </a:solidFill>
              </a:rPr>
              <a:t>Challenges</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803929792"/>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2765139"/>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1C149-B5AA-7F40-B5D0-AD324215E582}"/>
              </a:ext>
            </a:extLst>
          </p:cNvPr>
          <p:cNvSpPr>
            <a:spLocks noGrp="1"/>
          </p:cNvSpPr>
          <p:nvPr>
            <p:ph type="title"/>
          </p:nvPr>
        </p:nvSpPr>
        <p:spPr>
          <a:xfrm>
            <a:off x="764628" y="365125"/>
            <a:ext cx="5436476" cy="2577772"/>
          </a:xfrm>
        </p:spPr>
        <p:txBody>
          <a:bodyPr>
            <a:normAutofit/>
          </a:bodyPr>
          <a:lstStyle/>
          <a:p>
            <a:r>
              <a:rPr lang="en-US" b="1" dirty="0"/>
              <a:t>Report a Jordan’s Principle Case </a:t>
            </a:r>
            <a:br>
              <a:rPr lang="en-US" dirty="0"/>
            </a:br>
            <a:r>
              <a:rPr lang="en-US" sz="4000" dirty="0"/>
              <a:t>(or a retroactive case between 2009-2017)</a:t>
            </a:r>
          </a:p>
        </p:txBody>
      </p:sp>
      <p:sp>
        <p:nvSpPr>
          <p:cNvPr id="3" name="Content Placeholder 2">
            <a:extLst>
              <a:ext uri="{FF2B5EF4-FFF2-40B4-BE49-F238E27FC236}">
                <a16:creationId xmlns:a16="http://schemas.microsoft.com/office/drawing/2014/main" id="{8C2BC976-335B-1347-8D3C-8BBF54C0F69F}"/>
              </a:ext>
            </a:extLst>
          </p:cNvPr>
          <p:cNvSpPr>
            <a:spLocks noGrp="1"/>
          </p:cNvSpPr>
          <p:nvPr>
            <p:ph idx="1"/>
          </p:nvPr>
        </p:nvSpPr>
        <p:spPr>
          <a:xfrm>
            <a:off x="764627" y="3601874"/>
            <a:ext cx="4101662" cy="2599230"/>
          </a:xfrm>
        </p:spPr>
        <p:txBody>
          <a:bodyPr>
            <a:normAutofit fontScale="92500" lnSpcReduction="20000"/>
          </a:bodyPr>
          <a:lstStyle/>
          <a:p>
            <a:r>
              <a:rPr lang="en-US" sz="4000" b="1" dirty="0"/>
              <a:t>1-855-JP- CHILD</a:t>
            </a:r>
          </a:p>
          <a:p>
            <a:r>
              <a:rPr lang="en-US" sz="4000" b="1" dirty="0"/>
              <a:t>1-833-PJ-ENFAN</a:t>
            </a:r>
          </a:p>
          <a:p>
            <a:r>
              <a:rPr lang="en-US" sz="4000" dirty="0"/>
              <a:t>Open 24 hours a day 365 days a year</a:t>
            </a:r>
          </a:p>
        </p:txBody>
      </p:sp>
      <p:pic>
        <p:nvPicPr>
          <p:cNvPr id="5" name="Picture 4">
            <a:extLst>
              <a:ext uri="{FF2B5EF4-FFF2-40B4-BE49-F238E27FC236}">
                <a16:creationId xmlns:a16="http://schemas.microsoft.com/office/drawing/2014/main" id="{17F18E35-5739-3A4A-B0E1-9D9E3ED27029}"/>
              </a:ext>
            </a:extLst>
          </p:cNvPr>
          <p:cNvPicPr>
            <a:picLocks noChangeAspect="1"/>
          </p:cNvPicPr>
          <p:nvPr/>
        </p:nvPicPr>
        <p:blipFill>
          <a:blip r:embed="rId2"/>
          <a:stretch>
            <a:fillRect/>
          </a:stretch>
        </p:blipFill>
        <p:spPr>
          <a:xfrm>
            <a:off x="6800193" y="0"/>
            <a:ext cx="5391807" cy="6858000"/>
          </a:xfrm>
          <a:prstGeom prst="rect">
            <a:avLst/>
          </a:prstGeom>
        </p:spPr>
      </p:pic>
    </p:spTree>
    <p:extLst>
      <p:ext uri="{BB962C8B-B14F-4D97-AF65-F5344CB8AC3E}">
        <p14:creationId xmlns:p14="http://schemas.microsoft.com/office/powerpoint/2010/main" val="736628103"/>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BE7C-5CBB-9143-8CF2-07DFDB9BF56B}"/>
              </a:ext>
            </a:extLst>
          </p:cNvPr>
          <p:cNvSpPr>
            <a:spLocks noGrp="1"/>
          </p:cNvSpPr>
          <p:nvPr>
            <p:ph type="title"/>
          </p:nvPr>
        </p:nvSpPr>
        <p:spPr/>
        <p:txBody>
          <a:bodyPr/>
          <a:lstStyle/>
          <a:p>
            <a:r>
              <a:rPr lang="en-US" dirty="0"/>
              <a:t>Next steps at the CDN. Human Rights Tribunal</a:t>
            </a:r>
          </a:p>
        </p:txBody>
      </p:sp>
      <p:sp>
        <p:nvSpPr>
          <p:cNvPr id="3" name="Content Placeholder 2">
            <a:extLst>
              <a:ext uri="{FF2B5EF4-FFF2-40B4-BE49-F238E27FC236}">
                <a16:creationId xmlns:a16="http://schemas.microsoft.com/office/drawing/2014/main" id="{183BDE9B-1362-3F49-A37D-05C1FF76F354}"/>
              </a:ext>
            </a:extLst>
          </p:cNvPr>
          <p:cNvSpPr>
            <a:spLocks noGrp="1"/>
          </p:cNvSpPr>
          <p:nvPr>
            <p:ph idx="1"/>
          </p:nvPr>
        </p:nvSpPr>
        <p:spPr>
          <a:solidFill>
            <a:schemeClr val="bg1">
              <a:lumMod val="65000"/>
              <a:lumOff val="35000"/>
            </a:schemeClr>
          </a:solidFill>
        </p:spPr>
        <p:txBody>
          <a:bodyPr/>
          <a:lstStyle/>
          <a:p>
            <a:r>
              <a:rPr lang="en-US" dirty="0"/>
              <a:t>Tribunal has jurisdiction at least until March of 2019</a:t>
            </a:r>
          </a:p>
          <a:p>
            <a:r>
              <a:rPr lang="en-US" dirty="0"/>
              <a:t>Cross examination of federal officials on Jordan’s Principle and First Nations Child and Family Services (October 30-31, 2018). Further orders are possible.</a:t>
            </a:r>
          </a:p>
          <a:p>
            <a:r>
              <a:rPr lang="en-US" dirty="0"/>
              <a:t>Long term redress focusing on preventing recurrence of discrimination.</a:t>
            </a:r>
          </a:p>
          <a:p>
            <a:r>
              <a:rPr lang="en-US" dirty="0"/>
              <a:t>Compensation of victims of the discrimination (per the Canadian Human Rights Act).</a:t>
            </a:r>
          </a:p>
          <a:p>
            <a:r>
              <a:rPr lang="en-US" dirty="0"/>
              <a:t>Obstruction ruling under reserve</a:t>
            </a:r>
          </a:p>
          <a:p>
            <a:endParaRPr lang="en-US" dirty="0"/>
          </a:p>
          <a:p>
            <a:endParaRPr lang="en-US" dirty="0"/>
          </a:p>
        </p:txBody>
      </p:sp>
    </p:spTree>
    <p:extLst>
      <p:ext uri="{BB962C8B-B14F-4D97-AF65-F5344CB8AC3E}">
        <p14:creationId xmlns:p14="http://schemas.microsoft.com/office/powerpoint/2010/main" val="121794135"/>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3219-4F4B-164D-B41A-3C96C647C85E}"/>
              </a:ext>
            </a:extLst>
          </p:cNvPr>
          <p:cNvSpPr>
            <a:spLocks noGrp="1"/>
          </p:cNvSpPr>
          <p:nvPr>
            <p:ph type="title"/>
          </p:nvPr>
        </p:nvSpPr>
        <p:spPr>
          <a:xfrm>
            <a:off x="838200" y="5689600"/>
            <a:ext cx="10515600" cy="807004"/>
          </a:xfrm>
        </p:spPr>
        <p:txBody>
          <a:bodyPr>
            <a:normAutofit fontScale="90000"/>
          </a:bodyPr>
          <a:lstStyle/>
          <a:p>
            <a:br>
              <a:rPr lang="en-US" dirty="0"/>
            </a:br>
            <a:r>
              <a:rPr lang="en-US" dirty="0"/>
              <a:t> (</a:t>
            </a:r>
            <a:r>
              <a:rPr lang="en-US" dirty="0" err="1"/>
              <a:t>fncaringsociety.com</a:t>
            </a:r>
            <a:r>
              <a:rPr lang="en-US" dirty="0"/>
              <a:t>/spirit-bear-plan)</a:t>
            </a:r>
          </a:p>
        </p:txBody>
      </p:sp>
      <p:pic>
        <p:nvPicPr>
          <p:cNvPr id="5" name="Content Placeholder 4">
            <a:extLst>
              <a:ext uri="{FF2B5EF4-FFF2-40B4-BE49-F238E27FC236}">
                <a16:creationId xmlns:a16="http://schemas.microsoft.com/office/drawing/2014/main" id="{94A5D33F-9E80-4B4D-AE28-85A6F943EAFF}"/>
              </a:ext>
            </a:extLst>
          </p:cNvPr>
          <p:cNvPicPr>
            <a:picLocks noGrp="1" noChangeAspect="1"/>
          </p:cNvPicPr>
          <p:nvPr>
            <p:ph idx="1"/>
          </p:nvPr>
        </p:nvPicPr>
        <p:blipFill>
          <a:blip r:embed="rId2"/>
          <a:stretch>
            <a:fillRect/>
          </a:stretch>
        </p:blipFill>
        <p:spPr>
          <a:xfrm>
            <a:off x="0" y="0"/>
            <a:ext cx="12192000" cy="5926667"/>
          </a:xfrm>
        </p:spPr>
      </p:pic>
    </p:spTree>
    <p:extLst>
      <p:ext uri="{BB962C8B-B14F-4D97-AF65-F5344CB8AC3E}">
        <p14:creationId xmlns:p14="http://schemas.microsoft.com/office/powerpoint/2010/main" val="985133652"/>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203C134-91B3-4D09-9B2A-7A50226CC7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204" r="9960"/>
          <a:stretch/>
        </p:blipFill>
        <p:spPr>
          <a:xfrm rot="5400000">
            <a:off x="8156259" y="2502217"/>
            <a:ext cx="3388994" cy="4042410"/>
          </a:xfrm>
          <a:prstGeom prst="rect">
            <a:avLst/>
          </a:prstGeom>
        </p:spPr>
      </p:pic>
      <p:pic>
        <p:nvPicPr>
          <p:cNvPr id="8"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43450"/>
          <a:stretch/>
        </p:blipFill>
        <p:spPr>
          <a:xfrm rot="5400000">
            <a:off x="8707755" y="-571295"/>
            <a:ext cx="2286000" cy="4042409"/>
          </a:xfrm>
          <a:prstGeom prst="rect">
            <a:avLst/>
          </a:prstGeom>
        </p:spPr>
      </p:pic>
      <p:sp>
        <p:nvSpPr>
          <p:cNvPr id="2" name="Title 1"/>
          <p:cNvSpPr>
            <a:spLocks noGrp="1"/>
          </p:cNvSpPr>
          <p:nvPr>
            <p:ph type="title"/>
          </p:nvPr>
        </p:nvSpPr>
        <p:spPr>
          <a:xfrm>
            <a:off x="821514" y="419435"/>
            <a:ext cx="6204984" cy="1344975"/>
          </a:xfrm>
        </p:spPr>
        <p:txBody>
          <a:bodyPr>
            <a:normAutofit/>
          </a:bodyPr>
          <a:lstStyle/>
          <a:p>
            <a:r>
              <a:rPr lang="en-US" sz="4000" dirty="0"/>
              <a:t>Bear Witness Day</a:t>
            </a:r>
          </a:p>
        </p:txBody>
      </p:sp>
      <p:sp>
        <p:nvSpPr>
          <p:cNvPr id="10" name="Content Placeholder 9"/>
          <p:cNvSpPr>
            <a:spLocks noGrp="1"/>
          </p:cNvSpPr>
          <p:nvPr>
            <p:ph idx="1"/>
          </p:nvPr>
        </p:nvSpPr>
        <p:spPr>
          <a:xfrm>
            <a:off x="817362" y="1386868"/>
            <a:ext cx="6204984" cy="1882679"/>
          </a:xfrm>
        </p:spPr>
        <p:txBody>
          <a:bodyPr>
            <a:normAutofit/>
          </a:bodyPr>
          <a:lstStyle/>
          <a:p>
            <a:pPr marL="0" marR="0" lvl="0" indent="0" defTabSz="914400" eaLnBrk="1" fontAlgn="auto" latinLnBrk="0" hangingPunct="1">
              <a:spcBef>
                <a:spcPts val="0"/>
              </a:spcBef>
              <a:spcAft>
                <a:spcPts val="600"/>
              </a:spcAft>
              <a:buClrTx/>
              <a:buSzTx/>
              <a:buFontTx/>
              <a:buNone/>
              <a:tabLst/>
              <a:defRPr/>
            </a:pPr>
            <a:r>
              <a:rPr lang="en-US" dirty="0"/>
              <a:t>On May 10</a:t>
            </a:r>
          </a:p>
          <a:p>
            <a:pPr marL="0" marR="0" lvl="0" indent="0" defTabSz="914400" eaLnBrk="1" fontAlgn="auto" latinLnBrk="0" hangingPunct="1">
              <a:spcBef>
                <a:spcPts val="0"/>
              </a:spcBef>
              <a:spcAft>
                <a:spcPts val="600"/>
              </a:spcAft>
              <a:buClrTx/>
              <a:buSzTx/>
              <a:buFontTx/>
              <a:buNone/>
              <a:tabLst/>
              <a:defRPr/>
            </a:pPr>
            <a:endParaRPr lang="en-US" dirty="0"/>
          </a:p>
          <a:p>
            <a:pPr marL="0" marR="0" lvl="0" indent="0" defTabSz="914400" eaLnBrk="1" fontAlgn="auto" latinLnBrk="0" hangingPunct="1">
              <a:spcBef>
                <a:spcPts val="0"/>
              </a:spcBef>
              <a:spcAft>
                <a:spcPts val="600"/>
              </a:spcAft>
              <a:buClrTx/>
              <a:buSzTx/>
              <a:buFontTx/>
              <a:buNone/>
              <a:tabLst/>
              <a:defRPr/>
            </a:pPr>
            <a:r>
              <a:rPr lang="en-US" sz="2400" dirty="0"/>
              <a:t>People of all ages bring their bear to daycare, school or work to </a:t>
            </a:r>
            <a:r>
              <a:rPr lang="en-US" sz="2400" dirty="0" err="1"/>
              <a:t>honour</a:t>
            </a:r>
            <a:r>
              <a:rPr lang="en-US" sz="2400" dirty="0"/>
              <a:t> Jordan’s Principle.</a:t>
            </a:r>
          </a:p>
        </p:txBody>
      </p:sp>
      <p:pic>
        <p:nvPicPr>
          <p:cNvPr id="4" name="Picture 3">
            <a:extLst>
              <a:ext uri="{FF2B5EF4-FFF2-40B4-BE49-F238E27FC236}">
                <a16:creationId xmlns:a16="http://schemas.microsoft.com/office/drawing/2014/main" id="{9C615186-6DB8-6B42-A0C5-4EEC01ABEDB6}"/>
              </a:ext>
            </a:extLst>
          </p:cNvPr>
          <p:cNvPicPr>
            <a:picLocks noChangeAspect="1"/>
          </p:cNvPicPr>
          <p:nvPr/>
        </p:nvPicPr>
        <p:blipFill>
          <a:blip r:embed="rId4"/>
          <a:stretch>
            <a:fillRect/>
          </a:stretch>
        </p:blipFill>
        <p:spPr>
          <a:xfrm>
            <a:off x="336883" y="3428472"/>
            <a:ext cx="7174247" cy="2789447"/>
          </a:xfrm>
          <a:prstGeom prst="rect">
            <a:avLst/>
          </a:prstGeom>
        </p:spPr>
      </p:pic>
    </p:spTree>
    <p:extLst>
      <p:ext uri="{BB962C8B-B14F-4D97-AF65-F5344CB8AC3E}">
        <p14:creationId xmlns:p14="http://schemas.microsoft.com/office/powerpoint/2010/main" val="2972258655"/>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t="12166" r="2" b="2791"/>
          <a:stretch/>
        </p:blipFill>
        <p:spPr>
          <a:xfrm>
            <a:off x="882888" y="2430517"/>
            <a:ext cx="4771677" cy="3720662"/>
          </a:xfrm>
          <a:prstGeom prst="rect">
            <a:avLst/>
          </a:prstGeom>
        </p:spPr>
      </p:pic>
      <p:sp>
        <p:nvSpPr>
          <p:cNvPr id="3" name="TextBox 2"/>
          <p:cNvSpPr txBox="1"/>
          <p:nvPr/>
        </p:nvSpPr>
        <p:spPr>
          <a:xfrm>
            <a:off x="746234" y="346840"/>
            <a:ext cx="10489305" cy="1608083"/>
          </a:xfrm>
          <a:prstGeom prst="rect">
            <a:avLst/>
          </a:prstGeom>
          <a:noFill/>
        </p:spPr>
        <p:txBody>
          <a:bodyPr vert="horz" lIns="91440" tIns="45720" rIns="91440" bIns="45720" rtlCol="0" anchor="b">
            <a:normAutofit fontScale="85000" lnSpcReduction="10000"/>
          </a:bodyPr>
          <a:lstStyle/>
          <a:p>
            <a:pPr algn="ctr">
              <a:lnSpc>
                <a:spcPct val="90000"/>
              </a:lnSpc>
              <a:spcBef>
                <a:spcPct val="0"/>
              </a:spcBef>
              <a:spcAft>
                <a:spcPts val="600"/>
              </a:spcAft>
            </a:pPr>
            <a:r>
              <a:rPr lang="en-CA" sz="5700" b="1" dirty="0">
                <a:latin typeface="+mj-lt"/>
                <a:ea typeface="+mj-ea"/>
                <a:cs typeface="+mj-cs"/>
              </a:rPr>
              <a:t>Spirit Bear and Children Make History</a:t>
            </a:r>
            <a:endParaRPr lang="en-CA" sz="3300" b="1" dirty="0">
              <a:latin typeface="+mj-lt"/>
              <a:ea typeface="+mj-ea"/>
              <a:cs typeface="+mj-cs"/>
            </a:endParaRPr>
          </a:p>
          <a:p>
            <a:pPr algn="ctr">
              <a:lnSpc>
                <a:spcPct val="90000"/>
              </a:lnSpc>
              <a:spcBef>
                <a:spcPct val="0"/>
              </a:spcBef>
              <a:spcAft>
                <a:spcPts val="600"/>
              </a:spcAft>
            </a:pPr>
            <a:endParaRPr lang="en-US" sz="3300" b="1" dirty="0">
              <a:latin typeface="+mj-lt"/>
              <a:ea typeface="+mj-ea"/>
              <a:cs typeface="+mj-cs"/>
            </a:endParaRPr>
          </a:p>
          <a:p>
            <a:pPr algn="ctr">
              <a:lnSpc>
                <a:spcPct val="90000"/>
              </a:lnSpc>
              <a:spcBef>
                <a:spcPct val="0"/>
              </a:spcBef>
              <a:spcAft>
                <a:spcPts val="600"/>
              </a:spcAft>
            </a:pPr>
            <a:r>
              <a:rPr lang="en-US" sz="3300" dirty="0">
                <a:latin typeface="+mj-lt"/>
                <a:ea typeface="+mj-ea"/>
                <a:cs typeface="+mj-cs"/>
              </a:rPr>
              <a:t>Order your copy at www.Fitzhenry.ca for $15.00 plus tax and shipping</a:t>
            </a:r>
          </a:p>
        </p:txBody>
      </p:sp>
      <p:pic>
        <p:nvPicPr>
          <p:cNvPr id="5" name="Picture 4">
            <a:extLst>
              <a:ext uri="{FF2B5EF4-FFF2-40B4-BE49-F238E27FC236}">
                <a16:creationId xmlns:a16="http://schemas.microsoft.com/office/drawing/2014/main" id="{269D6998-2AE6-5D43-82DD-D1FBD492F78A}"/>
              </a:ext>
            </a:extLst>
          </p:cNvPr>
          <p:cNvPicPr>
            <a:picLocks noChangeAspect="1"/>
          </p:cNvPicPr>
          <p:nvPr/>
        </p:nvPicPr>
        <p:blipFill>
          <a:blip r:embed="rId3"/>
          <a:stretch>
            <a:fillRect/>
          </a:stretch>
        </p:blipFill>
        <p:spPr>
          <a:xfrm>
            <a:off x="6463862" y="2430517"/>
            <a:ext cx="4771677" cy="3720662"/>
          </a:xfrm>
          <a:prstGeom prst="rect">
            <a:avLst/>
          </a:prstGeom>
        </p:spPr>
      </p:pic>
      <p:cxnSp>
        <p:nvCxnSpPr>
          <p:cNvPr id="7" name="Straight Connector 6">
            <a:extLst>
              <a:ext uri="{FF2B5EF4-FFF2-40B4-BE49-F238E27FC236}">
                <a16:creationId xmlns:a16="http://schemas.microsoft.com/office/drawing/2014/main" id="{DB9A6B83-AA5E-AD4D-89B3-39CFC8A0626A}"/>
              </a:ext>
            </a:extLst>
          </p:cNvPr>
          <p:cNvCxnSpPr>
            <a:cxnSpLocks/>
          </p:cNvCxnSpPr>
          <p:nvPr/>
        </p:nvCxnSpPr>
        <p:spPr>
          <a:xfrm>
            <a:off x="6001407" y="2666999"/>
            <a:ext cx="0" cy="3247697"/>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846473"/>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8075" b="692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F093D2EF-9416-49E2-BD99-611F2A27F67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C812006-51F5-43D5-BE67-5F03D1EA6844}"/>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12285B-0C9E-4CB8-83A8-4834020F057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300" dirty="0">
                <a:latin typeface="+mj-lt"/>
                <a:ea typeface="+mj-ea"/>
                <a:cs typeface="+mj-cs"/>
              </a:rPr>
              <a:t>Have a Heart Day 2019: </a:t>
            </a:r>
            <a:r>
              <a:rPr lang="en-US" sz="3300" dirty="0" err="1">
                <a:latin typeface="+mj-lt"/>
                <a:ea typeface="+mj-ea"/>
                <a:cs typeface="+mj-cs"/>
              </a:rPr>
              <a:t>www.fncaringsociety.com</a:t>
            </a:r>
            <a:r>
              <a:rPr lang="en-US" sz="3300" dirty="0">
                <a:latin typeface="+mj-lt"/>
                <a:ea typeface="+mj-ea"/>
                <a:cs typeface="+mj-cs"/>
              </a:rPr>
              <a:t>/have-a-heart</a:t>
            </a:r>
          </a:p>
        </p:txBody>
      </p:sp>
    </p:spTree>
    <p:extLst>
      <p:ext uri="{BB962C8B-B14F-4D97-AF65-F5344CB8AC3E}">
        <p14:creationId xmlns:p14="http://schemas.microsoft.com/office/powerpoint/2010/main" val="2288004066"/>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1" y="3648075"/>
            <a:ext cx="2232025"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7676" y="3714750"/>
            <a:ext cx="22193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C:\Users\Cindy\AppData\Local\Microsoft\Windows\Temporary Internet Files\Content.IE5\9XL2LXL3\MC900232136[1].wmf"/>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90584" y="3732899"/>
            <a:ext cx="1410832" cy="1854451"/>
          </a:xfrm>
          <a:prstGeom prst="rect">
            <a:avLst/>
          </a:prstGeom>
          <a:noFill/>
          <a:extLst/>
        </p:spPr>
      </p:pic>
      <p:sp>
        <p:nvSpPr>
          <p:cNvPr id="53252" name="TextBox 4"/>
          <p:cNvSpPr txBox="1">
            <a:spLocks noChangeArrowheads="1"/>
          </p:cNvSpPr>
          <p:nvPr/>
        </p:nvSpPr>
        <p:spPr bwMode="auto">
          <a:xfrm>
            <a:off x="6286501" y="4040189"/>
            <a:ext cx="2011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defTabSz="457200" eaLnBrk="0" fontAlgn="base" hangingPunct="0">
              <a:spcBef>
                <a:spcPct val="0"/>
              </a:spcBef>
              <a:spcAft>
                <a:spcPct val="0"/>
              </a:spcAft>
              <a:defRPr>
                <a:solidFill>
                  <a:schemeClr val="tx1"/>
                </a:solidFill>
                <a:latin typeface="Arial" charset="0"/>
                <a:ea typeface="MS PGothic" charset="-128"/>
              </a:defRPr>
            </a:lvl6pPr>
            <a:lvl7pPr marL="2971800" indent="-228600" defTabSz="457200" eaLnBrk="0" fontAlgn="base" hangingPunct="0">
              <a:spcBef>
                <a:spcPct val="0"/>
              </a:spcBef>
              <a:spcAft>
                <a:spcPct val="0"/>
              </a:spcAft>
              <a:defRPr>
                <a:solidFill>
                  <a:schemeClr val="tx1"/>
                </a:solidFill>
                <a:latin typeface="Arial" charset="0"/>
                <a:ea typeface="MS PGothic" charset="-128"/>
              </a:defRPr>
            </a:lvl7pPr>
            <a:lvl8pPr marL="3429000" indent="-228600" defTabSz="457200" eaLnBrk="0" fontAlgn="base" hangingPunct="0">
              <a:spcBef>
                <a:spcPct val="0"/>
              </a:spcBef>
              <a:spcAft>
                <a:spcPct val="0"/>
              </a:spcAft>
              <a:defRPr>
                <a:solidFill>
                  <a:schemeClr val="tx1"/>
                </a:solidFill>
                <a:latin typeface="Arial" charset="0"/>
                <a:ea typeface="MS PGothic" charset="-128"/>
              </a:defRPr>
            </a:lvl8pPr>
            <a:lvl9pPr marL="3886200" indent="-228600" defTabSz="457200" eaLnBrk="0" fontAlgn="base" hangingPunct="0">
              <a:spcBef>
                <a:spcPct val="0"/>
              </a:spcBef>
              <a:spcAft>
                <a:spcPct val="0"/>
              </a:spcAft>
              <a:defRPr>
                <a:solidFill>
                  <a:schemeClr val="tx1"/>
                </a:solidFill>
                <a:latin typeface="Arial" charset="0"/>
                <a:ea typeface="MS PGothic" charset="-128"/>
              </a:defRPr>
            </a:lvl9pPr>
          </a:lstStyle>
          <a:p>
            <a:pPr eaLnBrk="1" hangingPunct="1"/>
            <a:r>
              <a:rPr lang="en-US" altLang="x-none" i="1">
                <a:solidFill>
                  <a:srgbClr val="FFFF00"/>
                </a:solidFill>
                <a:latin typeface="Times New Roman" charset="0"/>
              </a:rPr>
              <a:t>Jordan</a:t>
            </a:r>
            <a:r>
              <a:rPr lang="en-US" altLang="en-US" i="1">
                <a:solidFill>
                  <a:srgbClr val="FFFF00"/>
                </a:solidFill>
                <a:latin typeface="Times New Roman" charset="0"/>
              </a:rPr>
              <a:t>’</a:t>
            </a:r>
            <a:r>
              <a:rPr lang="en-US" altLang="x-none" i="1">
                <a:solidFill>
                  <a:srgbClr val="FFFF00"/>
                </a:solidFill>
                <a:latin typeface="Times New Roman" charset="0"/>
              </a:rPr>
              <a:t>s Principle</a:t>
            </a:r>
          </a:p>
        </p:txBody>
      </p:sp>
      <p:pic>
        <p:nvPicPr>
          <p:cNvPr id="5325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33376"/>
            <a:ext cx="10351007" cy="1371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3254" name="TextBox 2"/>
          <p:cNvSpPr txBox="1">
            <a:spLocks noChangeArrowheads="1"/>
          </p:cNvSpPr>
          <p:nvPr/>
        </p:nvSpPr>
        <p:spPr bwMode="auto">
          <a:xfrm>
            <a:off x="2765425" y="1828800"/>
            <a:ext cx="6934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defTabSz="457200" eaLnBrk="0" fontAlgn="base" hangingPunct="0">
              <a:spcBef>
                <a:spcPct val="0"/>
              </a:spcBef>
              <a:spcAft>
                <a:spcPct val="0"/>
              </a:spcAft>
              <a:defRPr>
                <a:solidFill>
                  <a:schemeClr val="tx1"/>
                </a:solidFill>
                <a:latin typeface="Arial" charset="0"/>
                <a:ea typeface="MS PGothic" charset="-128"/>
              </a:defRPr>
            </a:lvl6pPr>
            <a:lvl7pPr marL="2971800" indent="-228600" defTabSz="457200" eaLnBrk="0" fontAlgn="base" hangingPunct="0">
              <a:spcBef>
                <a:spcPct val="0"/>
              </a:spcBef>
              <a:spcAft>
                <a:spcPct val="0"/>
              </a:spcAft>
              <a:defRPr>
                <a:solidFill>
                  <a:schemeClr val="tx1"/>
                </a:solidFill>
                <a:latin typeface="Arial" charset="0"/>
                <a:ea typeface="MS PGothic" charset="-128"/>
              </a:defRPr>
            </a:lvl7pPr>
            <a:lvl8pPr marL="3429000" indent="-228600" defTabSz="457200" eaLnBrk="0" fontAlgn="base" hangingPunct="0">
              <a:spcBef>
                <a:spcPct val="0"/>
              </a:spcBef>
              <a:spcAft>
                <a:spcPct val="0"/>
              </a:spcAft>
              <a:defRPr>
                <a:solidFill>
                  <a:schemeClr val="tx1"/>
                </a:solidFill>
                <a:latin typeface="Arial" charset="0"/>
                <a:ea typeface="MS PGothic" charset="-128"/>
              </a:defRPr>
            </a:lvl8pPr>
            <a:lvl9pPr marL="3886200" indent="-228600" defTabSz="457200" eaLnBrk="0" fontAlgn="base" hangingPunct="0">
              <a:spcBef>
                <a:spcPct val="0"/>
              </a:spcBef>
              <a:spcAft>
                <a:spcPct val="0"/>
              </a:spcAft>
              <a:defRPr>
                <a:solidFill>
                  <a:schemeClr val="tx1"/>
                </a:solidFill>
                <a:latin typeface="Arial" charset="0"/>
                <a:ea typeface="MS PGothic" charset="-128"/>
              </a:defRPr>
            </a:lvl9pPr>
          </a:lstStyle>
          <a:p>
            <a:pPr algn="ctr" eaLnBrk="1" hangingPunct="1"/>
            <a:r>
              <a:rPr lang="en-US" altLang="x-none" sz="2800"/>
              <a:t>First Nations Child and Family Caring Society of Canada</a:t>
            </a:r>
          </a:p>
          <a:p>
            <a:pPr algn="ctr" eaLnBrk="1" hangingPunct="1"/>
            <a:r>
              <a:rPr lang="en-US" altLang="x-none" sz="2800"/>
              <a:t>www.fncaringsociety.com</a:t>
            </a:r>
          </a:p>
          <a:p>
            <a:pPr algn="ctr" eaLnBrk="1" hangingPunct="1"/>
            <a:r>
              <a:rPr lang="en-US" altLang="x-none" sz="2800"/>
              <a:t>@Caringsociety</a:t>
            </a:r>
          </a:p>
        </p:txBody>
      </p:sp>
      <p:sp>
        <p:nvSpPr>
          <p:cNvPr id="53255" name="TextBox 3"/>
          <p:cNvSpPr txBox="1">
            <a:spLocks noChangeArrowheads="1"/>
          </p:cNvSpPr>
          <p:nvPr/>
        </p:nvSpPr>
        <p:spPr bwMode="auto">
          <a:xfrm>
            <a:off x="1600200" y="6246813"/>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defTabSz="457200" eaLnBrk="0" fontAlgn="base" hangingPunct="0">
              <a:spcBef>
                <a:spcPct val="0"/>
              </a:spcBef>
              <a:spcAft>
                <a:spcPct val="0"/>
              </a:spcAft>
              <a:defRPr>
                <a:solidFill>
                  <a:schemeClr val="tx1"/>
                </a:solidFill>
                <a:latin typeface="Arial" charset="0"/>
                <a:ea typeface="MS PGothic" charset="-128"/>
              </a:defRPr>
            </a:lvl6pPr>
            <a:lvl7pPr marL="2971800" indent="-228600" defTabSz="457200" eaLnBrk="0" fontAlgn="base" hangingPunct="0">
              <a:spcBef>
                <a:spcPct val="0"/>
              </a:spcBef>
              <a:spcAft>
                <a:spcPct val="0"/>
              </a:spcAft>
              <a:defRPr>
                <a:solidFill>
                  <a:schemeClr val="tx1"/>
                </a:solidFill>
                <a:latin typeface="Arial" charset="0"/>
                <a:ea typeface="MS PGothic" charset="-128"/>
              </a:defRPr>
            </a:lvl7pPr>
            <a:lvl8pPr marL="3429000" indent="-228600" defTabSz="457200" eaLnBrk="0" fontAlgn="base" hangingPunct="0">
              <a:spcBef>
                <a:spcPct val="0"/>
              </a:spcBef>
              <a:spcAft>
                <a:spcPct val="0"/>
              </a:spcAft>
              <a:defRPr>
                <a:solidFill>
                  <a:schemeClr val="tx1"/>
                </a:solidFill>
                <a:latin typeface="Arial" charset="0"/>
                <a:ea typeface="MS PGothic" charset="-128"/>
              </a:defRPr>
            </a:lvl8pPr>
            <a:lvl9pPr marL="3886200" indent="-228600" defTabSz="457200" eaLnBrk="0" fontAlgn="base" hangingPunct="0">
              <a:spcBef>
                <a:spcPct val="0"/>
              </a:spcBef>
              <a:spcAft>
                <a:spcPct val="0"/>
              </a:spcAft>
              <a:defRPr>
                <a:solidFill>
                  <a:schemeClr val="tx1"/>
                </a:solidFill>
                <a:latin typeface="Arial" charset="0"/>
                <a:ea typeface="MS PGothic" charset="-128"/>
              </a:defRPr>
            </a:lvl9pPr>
          </a:lstStyle>
          <a:p>
            <a:pPr eaLnBrk="1" hangingPunct="1"/>
            <a:endParaRPr lang="en-CA" altLang="x-none"/>
          </a:p>
          <a:p>
            <a:pPr eaLnBrk="1" hangingPunct="1"/>
            <a:endParaRPr lang="en-CA" altLang="x-none"/>
          </a:p>
        </p:txBody>
      </p:sp>
      <p:sp>
        <p:nvSpPr>
          <p:cNvPr id="53256" name="TextBox 1"/>
          <p:cNvSpPr txBox="1">
            <a:spLocks noChangeArrowheads="1"/>
          </p:cNvSpPr>
          <p:nvPr/>
        </p:nvSpPr>
        <p:spPr bwMode="auto">
          <a:xfrm>
            <a:off x="1668463" y="6107114"/>
            <a:ext cx="88709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defTabSz="457200" eaLnBrk="0" fontAlgn="base" hangingPunct="0">
              <a:spcBef>
                <a:spcPct val="0"/>
              </a:spcBef>
              <a:spcAft>
                <a:spcPct val="0"/>
              </a:spcAft>
              <a:defRPr>
                <a:solidFill>
                  <a:schemeClr val="tx1"/>
                </a:solidFill>
                <a:latin typeface="Arial" charset="0"/>
                <a:ea typeface="MS PGothic" charset="-128"/>
              </a:defRPr>
            </a:lvl6pPr>
            <a:lvl7pPr marL="2971800" indent="-228600" defTabSz="457200" eaLnBrk="0" fontAlgn="base" hangingPunct="0">
              <a:spcBef>
                <a:spcPct val="0"/>
              </a:spcBef>
              <a:spcAft>
                <a:spcPct val="0"/>
              </a:spcAft>
              <a:defRPr>
                <a:solidFill>
                  <a:schemeClr val="tx1"/>
                </a:solidFill>
                <a:latin typeface="Arial" charset="0"/>
                <a:ea typeface="MS PGothic" charset="-128"/>
              </a:defRPr>
            </a:lvl7pPr>
            <a:lvl8pPr marL="3429000" indent="-228600" defTabSz="457200" eaLnBrk="0" fontAlgn="base" hangingPunct="0">
              <a:spcBef>
                <a:spcPct val="0"/>
              </a:spcBef>
              <a:spcAft>
                <a:spcPct val="0"/>
              </a:spcAft>
              <a:defRPr>
                <a:solidFill>
                  <a:schemeClr val="tx1"/>
                </a:solidFill>
                <a:latin typeface="Arial" charset="0"/>
                <a:ea typeface="MS PGothic" charset="-128"/>
              </a:defRPr>
            </a:lvl8pPr>
            <a:lvl9pPr marL="3886200" indent="-228600" defTabSz="457200" eaLnBrk="0" fontAlgn="base" hangingPunct="0">
              <a:spcBef>
                <a:spcPct val="0"/>
              </a:spcBef>
              <a:spcAft>
                <a:spcPct val="0"/>
              </a:spcAft>
              <a:defRPr>
                <a:solidFill>
                  <a:schemeClr val="tx1"/>
                </a:solidFill>
                <a:latin typeface="Arial" charset="0"/>
                <a:ea typeface="MS PGothic" charset="-128"/>
              </a:defRPr>
            </a:lvl9pPr>
          </a:lstStyle>
          <a:p>
            <a:r>
              <a:rPr lang="en-US" altLang="x-none" sz="1600" dirty="0"/>
              <a:t>Cindy Blackstock, PhD: First Nations Child and Family Caring Society and McGill University</a:t>
            </a:r>
          </a:p>
          <a:p>
            <a:r>
              <a:rPr lang="en-US" altLang="x-none" sz="1600" dirty="0"/>
              <a:t>September 12, 2018</a:t>
            </a:r>
          </a:p>
        </p:txBody>
      </p:sp>
    </p:spTree>
    <p:extLst>
      <p:ext uri="{BB962C8B-B14F-4D97-AF65-F5344CB8AC3E}">
        <p14:creationId xmlns:p14="http://schemas.microsoft.com/office/powerpoint/2010/main" val="771047088"/>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44"/>
          <a:stretch/>
        </p:blipFill>
        <p:spPr>
          <a:xfrm>
            <a:off x="0" y="-62619"/>
            <a:ext cx="12192000" cy="6920619"/>
          </a:xfrm>
          <a:prstGeom prst="rect">
            <a:avLst/>
          </a:prstGeom>
        </p:spPr>
      </p:pic>
      <p:sp>
        <p:nvSpPr>
          <p:cNvPr id="3" name="TextBox 2"/>
          <p:cNvSpPr txBox="1"/>
          <p:nvPr/>
        </p:nvSpPr>
        <p:spPr>
          <a:xfrm>
            <a:off x="3870543" y="5160722"/>
            <a:ext cx="8083564" cy="830997"/>
          </a:xfrm>
          <a:prstGeom prst="rect">
            <a:avLst/>
          </a:prstGeom>
          <a:solidFill>
            <a:srgbClr val="00B0F0"/>
          </a:solidFill>
        </p:spPr>
        <p:txBody>
          <a:bodyPr wrap="square" rtlCol="0">
            <a:spAutoFit/>
          </a:bodyPr>
          <a:lstStyle/>
          <a:p>
            <a:r>
              <a:rPr lang="en-CA" sz="2400" dirty="0"/>
              <a:t>Ensuring all First Nations children, on and off reserve, can access the public services they need when they </a:t>
            </a:r>
            <a:r>
              <a:rPr lang="en-CA" sz="2400"/>
              <a:t>need them</a:t>
            </a:r>
            <a:endParaRPr lang="en-CA" sz="2400" dirty="0"/>
          </a:p>
        </p:txBody>
      </p:sp>
    </p:spTree>
    <p:extLst>
      <p:ext uri="{BB962C8B-B14F-4D97-AF65-F5344CB8AC3E}">
        <p14:creationId xmlns:p14="http://schemas.microsoft.com/office/powerpoint/2010/main" val="2893530006"/>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567" y="173739"/>
            <a:ext cx="7008628" cy="1325563"/>
          </a:xfrm>
        </p:spPr>
        <p:txBody>
          <a:bodyPr/>
          <a:lstStyle/>
          <a:p>
            <a:r>
              <a:rPr lang="en-CA" b="1" dirty="0"/>
              <a:t>Motion 296</a:t>
            </a:r>
            <a:r>
              <a:rPr lang="en-CA" dirty="0"/>
              <a:t>: December 2007</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567" y="1499302"/>
            <a:ext cx="10907233" cy="5146157"/>
          </a:xfrm>
        </p:spPr>
      </p:pic>
    </p:spTree>
    <p:extLst>
      <p:ext uri="{BB962C8B-B14F-4D97-AF65-F5344CB8AC3E}">
        <p14:creationId xmlns:p14="http://schemas.microsoft.com/office/powerpoint/2010/main" val="2321320543"/>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1" name="Rectangle 2868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28676" name="Content Placeholder 8" descr="Maurina and Jeremy.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626" r="1" b="3055"/>
          <a:stretch/>
        </p:blipFill>
        <p:spPr bwMode="auto">
          <a:xfrm>
            <a:off x="5120640" y="1904281"/>
            <a:ext cx="6233160" cy="42726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bwMode="auto">
          <a:xfrm>
            <a:off x="838200" y="365125"/>
            <a:ext cx="10515600" cy="13255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p>
            <a:r>
              <a:rPr lang="en-US" altLang="en-US" sz="4100" i="1"/>
              <a:t>Pictou Landing Band Council &amp; Maurina Beadle v. Attorney General of Canada  </a:t>
            </a:r>
            <a:r>
              <a:rPr lang="en-US" altLang="en-US" sz="4100"/>
              <a:t>(2013 FC 342)</a:t>
            </a:r>
          </a:p>
        </p:txBody>
      </p:sp>
      <p:sp>
        <p:nvSpPr>
          <p:cNvPr id="28675" name="Content Placeholder 6"/>
          <p:cNvSpPr>
            <a:spLocks noGrp="1"/>
          </p:cNvSpPr>
          <p:nvPr>
            <p:ph sz="half" idx="1"/>
          </p:nvPr>
        </p:nvSpPr>
        <p:spPr bwMode="auto">
          <a:xfrm>
            <a:off x="838200" y="1825625"/>
            <a:ext cx="3797807" cy="43513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marL="0"/>
            <a:r>
              <a:rPr lang="en-US" altLang="en-US" sz="2000" b="1"/>
              <a:t>“</a:t>
            </a:r>
            <a:r>
              <a:rPr lang="en-US" altLang="en-US" sz="2000"/>
              <a:t>I do not think the principle in a Jordan’s Principle case is to be read narrowly. The absence of a monetary dispute cannot be determinative where officials of both levels of government maintain an erroneous position on what is available to persons in need of such services in the province and then assert there is no jurisdictional dispute.”</a:t>
            </a:r>
          </a:p>
          <a:p>
            <a:pPr marL="0"/>
            <a:r>
              <a:rPr lang="en-US" altLang="en-US" sz="2000" b="1"/>
              <a:t>Justice Mandamin, Federal Court, April 4, 2013</a:t>
            </a:r>
          </a:p>
        </p:txBody>
      </p:sp>
    </p:spTree>
    <p:extLst>
      <p:ext uri="{BB962C8B-B14F-4D97-AF65-F5344CB8AC3E}">
        <p14:creationId xmlns:p14="http://schemas.microsoft.com/office/powerpoint/2010/main" val="3505274760"/>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111" r="1" b="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F093D2EF-9416-49E2-BD99-611F2A27F67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C812006-51F5-43D5-BE67-5F03D1EA6844}"/>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B12285B-0C9E-4CB8-83A8-4834020F057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t>Shiner v. Attorney General of Canada (2017 FC 515)</a:t>
            </a:r>
          </a:p>
        </p:txBody>
      </p:sp>
    </p:spTree>
    <p:extLst>
      <p:ext uri="{BB962C8B-B14F-4D97-AF65-F5344CB8AC3E}">
        <p14:creationId xmlns:p14="http://schemas.microsoft.com/office/powerpoint/2010/main" val="3583016879"/>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rotWithShape="1">
          <a:blip r:embed="rId2">
            <a:extLst>
              <a:ext uri="{28A0092B-C50C-407E-A947-70E740481C1C}">
                <a14:useLocalDpi xmlns:a14="http://schemas.microsoft.com/office/drawing/2010/main" val="0"/>
              </a:ext>
            </a:extLst>
          </a:blip>
          <a:srcRect t="14038" r="9091" b="17781"/>
          <a:stretch/>
        </p:blipFill>
        <p:spPr bwMode="auto">
          <a:xfrm>
            <a:off x="20" y="10"/>
            <a:ext cx="12191980" cy="685799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FE903AC-194A-4F13-831C-D3193B146AC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805" y="640263"/>
            <a:ext cx="5221266" cy="1344975"/>
          </a:xfrm>
        </p:spPr>
        <p:txBody>
          <a:bodyPr>
            <a:normAutofit/>
          </a:bodyPr>
          <a:lstStyle/>
          <a:p>
            <a:r>
              <a:rPr lang="en-CA" sz="2800">
                <a:latin typeface="Arial" panose="020B0604020202020204" pitchFamily="34" charset="0"/>
              </a:rPr>
              <a:t>Key Elements of the CHRT Decision </a:t>
            </a:r>
            <a:br>
              <a:rPr lang="en-CA" sz="2800">
                <a:latin typeface="Arial" panose="020B0604020202020204" pitchFamily="34" charset="0"/>
              </a:rPr>
            </a:br>
            <a:endParaRPr lang="en-CA" sz="2800"/>
          </a:p>
        </p:txBody>
      </p:sp>
      <p:sp>
        <p:nvSpPr>
          <p:cNvPr id="3" name="Content Placeholder 2"/>
          <p:cNvSpPr>
            <a:spLocks noGrp="1"/>
          </p:cNvSpPr>
          <p:nvPr>
            <p:ph idx="1"/>
          </p:nvPr>
        </p:nvSpPr>
        <p:spPr>
          <a:xfrm>
            <a:off x="594110" y="2121763"/>
            <a:ext cx="5221961" cy="4096156"/>
          </a:xfrm>
        </p:spPr>
        <p:txBody>
          <a:bodyPr>
            <a:normAutofit fontScale="92500"/>
          </a:bodyPr>
          <a:lstStyle/>
          <a:p>
            <a:pPr marL="263525" indent="-263525">
              <a:spcBef>
                <a:spcPts val="0"/>
              </a:spcBef>
              <a:defRPr/>
            </a:pPr>
            <a:r>
              <a:rPr lang="en-CA" sz="2400" dirty="0"/>
              <a:t>Complaint substantiated </a:t>
            </a:r>
          </a:p>
          <a:p>
            <a:pPr marL="263525" indent="-263525">
              <a:spcBef>
                <a:spcPts val="0"/>
              </a:spcBef>
              <a:defRPr/>
            </a:pPr>
            <a:r>
              <a:rPr lang="en-CA" sz="2400" dirty="0"/>
              <a:t>Federal funding for First Nations Child and Family Services is a service pursuant to the CHRA s. 5 (2 CHRT 2016, para. 456);</a:t>
            </a:r>
          </a:p>
          <a:p>
            <a:pPr marL="263525" indent="-263525">
              <a:spcBef>
                <a:spcPts val="0"/>
              </a:spcBef>
            </a:pPr>
            <a:r>
              <a:rPr lang="en-CA" sz="2400" dirty="0"/>
              <a:t>Comparator group not required in discrimination analysis per 2013 FCA 75; (2 CHRT 2016, para. 323);</a:t>
            </a:r>
          </a:p>
          <a:p>
            <a:pPr marL="263525" indent="-263525">
              <a:spcBef>
                <a:spcPts val="0"/>
              </a:spcBef>
            </a:pPr>
            <a:r>
              <a:rPr lang="en-CA" sz="2400" dirty="0"/>
              <a:t>Non-discrimination requires consideration of the “</a:t>
            </a:r>
            <a:r>
              <a:rPr lang="en-CA" sz="2400" b="1" dirty="0"/>
              <a:t>distinct needs and circumstances of First Nations children and families on reserve- including their cultural, historical and geographical needs and circumstances</a:t>
            </a:r>
            <a:r>
              <a:rPr lang="en-CA" sz="2400" dirty="0"/>
              <a:t>” (2 CHRT 2016, para. 465).</a:t>
            </a:r>
          </a:p>
          <a:p>
            <a:pPr marL="263525" indent="-263525"/>
            <a:endParaRPr lang="en-CA" sz="1700" dirty="0"/>
          </a:p>
        </p:txBody>
      </p:sp>
      <p:sp>
        <p:nvSpPr>
          <p:cNvPr id="4" name="Slide Number Placeholder 3"/>
          <p:cNvSpPr>
            <a:spLocks noGrp="1"/>
          </p:cNvSpPr>
          <p:nvPr>
            <p:ph type="sldNum" sz="quarter" idx="4294967295"/>
          </p:nvPr>
        </p:nvSpPr>
        <p:spPr>
          <a:xfrm>
            <a:off x="8610600" y="6356350"/>
            <a:ext cx="2743200" cy="365125"/>
          </a:xfrm>
          <a:prstGeom prst="rect">
            <a:avLst/>
          </a:prstGeom>
        </p:spPr>
        <p:txBody>
          <a:bodyPr>
            <a:normAutofit/>
          </a:bodyPr>
          <a:lstStyle/>
          <a:p>
            <a:pPr>
              <a:spcAft>
                <a:spcPts val="600"/>
              </a:spcAft>
              <a:defRPr/>
            </a:pPr>
            <a:fld id="{0F36ADD9-50CE-4E15-9926-2BC36E0EF5FC}" type="slidenum">
              <a:rPr lang="en-CA">
                <a:solidFill>
                  <a:srgbClr val="FFFFFF"/>
                </a:solidFill>
              </a:rPr>
              <a:pPr>
                <a:spcAft>
                  <a:spcPts val="600"/>
                </a:spcAft>
                <a:defRPr/>
              </a:pPr>
              <a:t>6</a:t>
            </a:fld>
            <a:endParaRPr lang="en-CA">
              <a:solidFill>
                <a:srgbClr val="FFFFFF"/>
              </a:solidFill>
            </a:endParaRPr>
          </a:p>
        </p:txBody>
      </p:sp>
    </p:spTree>
    <p:extLst>
      <p:ext uri="{BB962C8B-B14F-4D97-AF65-F5344CB8AC3E}">
        <p14:creationId xmlns:p14="http://schemas.microsoft.com/office/powerpoint/2010/main" val="3740920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68685" y="382772"/>
            <a:ext cx="4714099" cy="6060558"/>
          </a:xfrm>
          <a:prstGeom prst="rect">
            <a:avLst/>
          </a:prstGeom>
        </p:spPr>
      </p:pic>
      <p:sp>
        <p:nvSpPr>
          <p:cNvPr id="2" name="Title 1"/>
          <p:cNvSpPr>
            <a:spLocks noGrp="1"/>
          </p:cNvSpPr>
          <p:nvPr>
            <p:ph type="ctrTitle"/>
          </p:nvPr>
        </p:nvSpPr>
        <p:spPr>
          <a:xfrm>
            <a:off x="634276" y="803705"/>
            <a:ext cx="4208656" cy="3034857"/>
          </a:xfrm>
        </p:spPr>
        <p:txBody>
          <a:bodyPr anchor="b">
            <a:normAutofit/>
          </a:bodyPr>
          <a:lstStyle/>
          <a:p>
            <a:pPr algn="r">
              <a:lnSpc>
                <a:spcPct val="70000"/>
              </a:lnSpc>
            </a:pPr>
            <a:r>
              <a:rPr lang="en-US" sz="5000" dirty="0">
                <a:solidFill>
                  <a:srgbClr val="FFFFFF"/>
                </a:solidFill>
              </a:rPr>
              <a:t>5 Non-compliance orders issued since January 2016</a:t>
            </a:r>
          </a:p>
        </p:txBody>
      </p:sp>
      <p:sp>
        <p:nvSpPr>
          <p:cNvPr id="3" name="Subtitle 2"/>
          <p:cNvSpPr>
            <a:spLocks noGrp="1"/>
          </p:cNvSpPr>
          <p:nvPr>
            <p:ph type="subTitle" idx="1"/>
          </p:nvPr>
        </p:nvSpPr>
        <p:spPr>
          <a:xfrm>
            <a:off x="638921" y="4013165"/>
            <a:ext cx="4204012" cy="2205732"/>
          </a:xfrm>
        </p:spPr>
        <p:txBody>
          <a:bodyPr anchor="t">
            <a:normAutofit/>
          </a:bodyPr>
          <a:lstStyle/>
          <a:p>
            <a:pPr algn="r"/>
            <a:r>
              <a:rPr lang="en-US" sz="1800" dirty="0">
                <a:solidFill>
                  <a:srgbClr val="FFFFFF"/>
                </a:solidFill>
              </a:rPr>
              <a:t>2016 CHRT 10</a:t>
            </a:r>
          </a:p>
          <a:p>
            <a:pPr algn="r"/>
            <a:r>
              <a:rPr lang="en-US" sz="1800" dirty="0">
                <a:solidFill>
                  <a:srgbClr val="FFFFFF"/>
                </a:solidFill>
              </a:rPr>
              <a:t>2016 CHRT 16</a:t>
            </a:r>
          </a:p>
          <a:p>
            <a:pPr algn="r"/>
            <a:r>
              <a:rPr lang="en-US" sz="1800" dirty="0">
                <a:solidFill>
                  <a:srgbClr val="FFFFFF"/>
                </a:solidFill>
              </a:rPr>
              <a:t>2017 CHRT 7</a:t>
            </a:r>
          </a:p>
          <a:p>
            <a:pPr algn="r"/>
            <a:r>
              <a:rPr lang="en-US" sz="2000" b="1" dirty="0">
                <a:solidFill>
                  <a:srgbClr val="FFFFFF"/>
                </a:solidFill>
              </a:rPr>
              <a:t>2017 CHRT 14</a:t>
            </a:r>
          </a:p>
          <a:p>
            <a:pPr algn="r"/>
            <a:r>
              <a:rPr lang="en-US" sz="1800" dirty="0">
                <a:solidFill>
                  <a:srgbClr val="FFFFFF"/>
                </a:solidFill>
              </a:rPr>
              <a:t>2018 CHRT 4</a:t>
            </a:r>
          </a:p>
          <a:p>
            <a:pPr algn="r"/>
            <a:endParaRPr lang="en-US" sz="1800" dirty="0">
              <a:solidFill>
                <a:srgbClr val="FFFFFF"/>
              </a:solidFill>
            </a:endParaRPr>
          </a:p>
        </p:txBody>
      </p:sp>
    </p:spTree>
    <p:extLst>
      <p:ext uri="{BB962C8B-B14F-4D97-AF65-F5344CB8AC3E}">
        <p14:creationId xmlns:p14="http://schemas.microsoft.com/office/powerpoint/2010/main" val="2468652375"/>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CA" dirty="0"/>
              <a:t>Key Elements of Jordan’s Principle Per CHRT</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18631890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8014989"/>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E06BA-4DCF-3748-BA90-87DE45126BE7}"/>
              </a:ext>
            </a:extLst>
          </p:cNvPr>
          <p:cNvSpPr>
            <a:spLocks noGrp="1"/>
          </p:cNvSpPr>
          <p:nvPr>
            <p:ph type="title"/>
          </p:nvPr>
        </p:nvSpPr>
        <p:spPr/>
        <p:txBody>
          <a:bodyPr/>
          <a:lstStyle/>
          <a:p>
            <a:r>
              <a:rPr lang="en-US" b="1" dirty="0"/>
              <a:t>Types of Jordan’s Principle Cases</a:t>
            </a:r>
          </a:p>
        </p:txBody>
      </p:sp>
      <p:graphicFrame>
        <p:nvGraphicFramePr>
          <p:cNvPr id="4" name="Content Placeholder 3">
            <a:extLst>
              <a:ext uri="{FF2B5EF4-FFF2-40B4-BE49-F238E27FC236}">
                <a16:creationId xmlns:a16="http://schemas.microsoft.com/office/drawing/2014/main" id="{175FA848-834C-1741-8093-8E20071E4774}"/>
              </a:ext>
            </a:extLst>
          </p:cNvPr>
          <p:cNvGraphicFramePr>
            <a:graphicFrameLocks noGrp="1"/>
          </p:cNvGraphicFramePr>
          <p:nvPr>
            <p:ph idx="1"/>
            <p:extLst>
              <p:ext uri="{D42A27DB-BD31-4B8C-83A1-F6EECF244321}">
                <p14:modId xmlns:p14="http://schemas.microsoft.com/office/powerpoint/2010/main" val="1977667057"/>
              </p:ext>
            </p:extLst>
          </p:nvPr>
        </p:nvGraphicFramePr>
        <p:xfrm>
          <a:off x="838200" y="1388533"/>
          <a:ext cx="10515600" cy="47884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7009353"/>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351</TotalTime>
  <Words>602</Words>
  <Application>Microsoft Macintosh PowerPoint</Application>
  <PresentationFormat>Widescreen</PresentationFormat>
  <Paragraphs>70</Paragraphs>
  <Slides>18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MS PGothic</vt:lpstr>
      <vt:lpstr>Arial</vt:lpstr>
      <vt:lpstr>Calibri</vt:lpstr>
      <vt:lpstr>Calibri Light</vt:lpstr>
      <vt:lpstr>Times New Roman</vt:lpstr>
      <vt:lpstr>Office Theme</vt:lpstr>
      <vt:lpstr>Jordan’s Principle: Ensuring equitable access to public services for First Nations children</vt:lpstr>
      <vt:lpstr>PowerPoint Presentation</vt:lpstr>
      <vt:lpstr>Motion 296: December 2007</vt:lpstr>
      <vt:lpstr>Pictou Landing Band Council &amp; Maurina Beadle v. Attorney General of Canada  (2013 FC 342)</vt:lpstr>
      <vt:lpstr>Shiner v. Attorney General of Canada (2017 FC 515)</vt:lpstr>
      <vt:lpstr>Key Elements of the CHRT Decision  </vt:lpstr>
      <vt:lpstr>5 Non-compliance orders issued since January 2016</vt:lpstr>
      <vt:lpstr>Key Elements of Jordan’s Principle Per CHRT</vt:lpstr>
      <vt:lpstr>Types of Jordan’s Principle Cases</vt:lpstr>
      <vt:lpstr>Honouring Jordan’s Legacy</vt:lpstr>
      <vt:lpstr>Challenges</vt:lpstr>
      <vt:lpstr>Report a Jordan’s Principle Case  (or a retroactive case between 2009-2017)</vt:lpstr>
      <vt:lpstr>Next steps at the CDN. Human Rights Tribunal</vt:lpstr>
      <vt:lpstr>  (fncaringsociety.com/spirit-bear-plan)</vt:lpstr>
      <vt:lpstr>Bear Witness Day</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 BLACKSTOCK</cp:lastModifiedBy>
  <cp:revision>43</cp:revision>
  <dcterms:created xsi:type="dcterms:W3CDTF">2017-03-08T13:29:03Z</dcterms:created>
  <dcterms:modified xsi:type="dcterms:W3CDTF">2018-09-03T09:15:44Z</dcterms:modified>
</cp:coreProperties>
</file>